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7" r:id="rId2"/>
  </p:sldMasterIdLst>
  <p:notesMasterIdLst>
    <p:notesMasterId r:id="rId94"/>
  </p:notesMasterIdLst>
  <p:sldIdLst>
    <p:sldId id="256" r:id="rId3"/>
    <p:sldId id="271" r:id="rId4"/>
    <p:sldId id="378" r:id="rId5"/>
    <p:sldId id="528" r:id="rId6"/>
    <p:sldId id="529" r:id="rId7"/>
    <p:sldId id="277" r:id="rId8"/>
    <p:sldId id="278" r:id="rId9"/>
    <p:sldId id="481" r:id="rId10"/>
    <p:sldId id="279" r:id="rId11"/>
    <p:sldId id="280" r:id="rId12"/>
    <p:sldId id="582" r:id="rId13"/>
    <p:sldId id="603" r:id="rId14"/>
    <p:sldId id="604" r:id="rId15"/>
    <p:sldId id="605" r:id="rId16"/>
    <p:sldId id="606" r:id="rId17"/>
    <p:sldId id="607" r:id="rId18"/>
    <p:sldId id="608" r:id="rId19"/>
    <p:sldId id="609" r:id="rId20"/>
    <p:sldId id="610" r:id="rId21"/>
    <p:sldId id="667" r:id="rId22"/>
    <p:sldId id="668" r:id="rId23"/>
    <p:sldId id="669" r:id="rId24"/>
    <p:sldId id="658" r:id="rId25"/>
    <p:sldId id="615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23" r:id="rId34"/>
    <p:sldId id="624" r:id="rId35"/>
    <p:sldId id="625" r:id="rId36"/>
    <p:sldId id="626" r:id="rId37"/>
    <p:sldId id="627" r:id="rId38"/>
    <p:sldId id="628" r:id="rId39"/>
    <p:sldId id="629" r:id="rId40"/>
    <p:sldId id="630" r:id="rId41"/>
    <p:sldId id="631" r:id="rId42"/>
    <p:sldId id="632" r:id="rId43"/>
    <p:sldId id="633" r:id="rId44"/>
    <p:sldId id="634" r:id="rId45"/>
    <p:sldId id="635" r:id="rId46"/>
    <p:sldId id="636" r:id="rId47"/>
    <p:sldId id="637" r:id="rId48"/>
    <p:sldId id="638" r:id="rId49"/>
    <p:sldId id="659" r:id="rId50"/>
    <p:sldId id="639" r:id="rId51"/>
    <p:sldId id="661" r:id="rId52"/>
    <p:sldId id="640" r:id="rId53"/>
    <p:sldId id="641" r:id="rId54"/>
    <p:sldId id="642" r:id="rId55"/>
    <p:sldId id="643" r:id="rId56"/>
    <p:sldId id="644" r:id="rId57"/>
    <p:sldId id="645" r:id="rId58"/>
    <p:sldId id="662" r:id="rId59"/>
    <p:sldId id="663" r:id="rId60"/>
    <p:sldId id="664" r:id="rId61"/>
    <p:sldId id="649" r:id="rId62"/>
    <p:sldId id="665" r:id="rId63"/>
    <p:sldId id="670" r:id="rId64"/>
    <p:sldId id="318" r:id="rId65"/>
    <p:sldId id="316" r:id="rId66"/>
    <p:sldId id="435" r:id="rId67"/>
    <p:sldId id="270" r:id="rId68"/>
    <p:sldId id="433" r:id="rId69"/>
    <p:sldId id="273" r:id="rId70"/>
    <p:sldId id="274" r:id="rId71"/>
    <p:sldId id="275" r:id="rId72"/>
    <p:sldId id="276" r:id="rId73"/>
    <p:sldId id="421" r:id="rId74"/>
    <p:sldId id="427" r:id="rId75"/>
    <p:sldId id="282" r:id="rId76"/>
    <p:sldId id="329" r:id="rId77"/>
    <p:sldId id="437" r:id="rId78"/>
    <p:sldId id="438" r:id="rId79"/>
    <p:sldId id="440" r:id="rId80"/>
    <p:sldId id="441" r:id="rId81"/>
    <p:sldId id="444" r:id="rId82"/>
    <p:sldId id="445" r:id="rId83"/>
    <p:sldId id="446" r:id="rId84"/>
    <p:sldId id="447" r:id="rId85"/>
    <p:sldId id="448" r:id="rId86"/>
    <p:sldId id="449" r:id="rId87"/>
    <p:sldId id="455" r:id="rId88"/>
    <p:sldId id="457" r:id="rId89"/>
    <p:sldId id="456" r:id="rId90"/>
    <p:sldId id="453" r:id="rId91"/>
    <p:sldId id="454" r:id="rId92"/>
    <p:sldId id="671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5D2"/>
    <a:srgbClr val="9296CA"/>
    <a:srgbClr val="8B8FC7"/>
    <a:srgbClr val="8488C4"/>
    <a:srgbClr val="B7C2EF"/>
    <a:srgbClr val="88F070"/>
    <a:srgbClr val="DAF46C"/>
    <a:srgbClr val="A5A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04" autoAdjust="0"/>
    <p:restoredTop sz="87211" autoAdjust="0"/>
  </p:normalViewPr>
  <p:slideViewPr>
    <p:cSldViewPr>
      <p:cViewPr>
        <p:scale>
          <a:sx n="50" d="100"/>
          <a:sy n="50" d="100"/>
        </p:scale>
        <p:origin x="-2936" y="-1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8632"/>
    </p:cViewPr>
  </p:sorterViewPr>
  <p:notesViewPr>
    <p:cSldViewPr>
      <p:cViewPr>
        <p:scale>
          <a:sx n="75" d="100"/>
          <a:sy n="75" d="100"/>
        </p:scale>
        <p:origin x="-2418" y="2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C3F3CE-DD7A-4ACD-ABDE-DEC4FCC00273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739CB3-0101-4014-9578-EDB9FEA96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578DA-9741-41FB-A3A5-A17CC56A6443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30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9ABE2-BAE9-4446-B704-AF2229693B08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41F7-F1C5-4A54-921A-85AED3059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7D923-4895-4EEF-813A-254D1F3E568F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71E4-8B7F-43E3-B9B4-D0E0200CC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A162-847B-4CB8-BFF7-CD901F207427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AE04-DE69-4D80-954A-D52691F71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E6C9-3EFC-4F30-AB36-E2874B35A4F0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4D7A-0B01-4C52-8144-2903E5F8E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9D4E-6369-4DBF-9146-D91EAC926A66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FD07-FF1D-4172-99A4-8D63D13A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219F-8E84-4AE2-AFB5-535A66FCFCA9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CC3C-CFFF-4941-9E00-CA51C8708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842B-2920-4E17-96C2-11306E654849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D7F1-C82D-4760-B424-FDABA1EDD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95B32-0123-440D-96BC-210D3623CD94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41C4-80EE-406E-9459-6B21C8AE1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79116-7547-441A-9128-776DD8B9689D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7169-0A45-470E-A1C9-E3BCBF1C2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5B5E-CE25-4759-8B5F-F85F271DF372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E5FD3-D1EE-4FFB-A20A-783B99FD6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E3BB5-F691-4EBD-80DE-9BDF7D0182FB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5D2D-CB13-4DAF-AC27-737BA709F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9B32-D50A-4FDD-A7DF-795A0D2D806A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BDF4-344B-4544-9398-2E65FCCA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96D2-434E-45FA-ABAF-DBB01516A3D8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FD88-F7B7-4046-BCFC-2B35BBC5A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9930-C2A3-4C20-8720-E966A48CF1BC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45B2-1F2C-44F6-99FD-CD0887CCB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4ED0-FE8B-4BF3-A4B2-7F4B45851178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F1EC9-AA8D-4398-B8B8-FCE3F5727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B61A-80E0-45E2-8E82-9A9ACAEDB33E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0029-CE9E-4D78-ABFD-D718514D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319D-C0B3-4024-9A41-DF45AC7D5217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12DA-191B-4C4F-9DBD-47719D65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5B51-6DDB-447A-BA3A-73647B066458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CFDB-58E6-446D-A869-49CCA090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750C8-04C6-4753-B3A6-9A8169C7907C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F5C2-7279-437F-AF69-05EC3BEAD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EDE0-AFC6-4BFB-A0CC-B22D52EE9BFD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4EA2-1C6D-4B90-9DDA-5E0C1735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1A3B-37C8-4369-8BB2-57436252FC08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424E-8116-4983-B2EB-E123DC9B9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2418-5D5C-471D-86DE-477CBE8F851B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C8B0-E048-4F52-9102-0F6B39B8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C59F-7AED-4162-A734-DC40EE9F9B6B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5152-919A-4ECB-A778-034713FDD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D04C-193F-43A1-B71C-01494D3C0B60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3A6E4-5562-4F93-9353-8CE4266AB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3E93-94AB-4AE9-A2E4-348E3E24A856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F814-971E-44D5-80C0-099CE99E9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7D09-9721-4A20-B5B4-F4960D08AFFF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3097-3A35-4292-91B6-C486437D3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FB82-2C8C-4FE5-AFD9-4AC1EB3CB17B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2F41-D973-49AB-90E6-3FF615B6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CF9A-29B6-4771-A4CB-6621D3EC6439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EF8DC-4627-4BB6-9B63-1421AFEE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BAF0-2C53-4D70-AA64-10AE75E57EAF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E64-26E1-4432-B88B-C52763F8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4B3FA-8CCD-4990-A9B4-EB20F67AE176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BB1A-9A83-4BE3-B89D-8733C1254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FAA6-6CB8-4B1F-AE68-F71917A35509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529B-0068-4FD9-B095-A41B2897C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8D1F-DCDF-45AD-962E-3F9E94F54757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26FF-5AEF-417E-9284-4E1D34587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DE72D-7760-4C78-BCE4-E71746F7A328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7C0C-03F6-4EF1-8BE8-EB614B2F8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6414-3D66-485B-B4F9-3390E6DB07F0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3B18A-2AD2-476D-A601-0B558E5E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F152-384E-4F06-A4B3-AFC604AF8EF5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151C-1B72-49E5-A6D2-5BC732F80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27114-9ED0-4992-BC03-1FBB6BEEFEC2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17E1-12CB-486D-BF77-F1F483D2A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231C-F33E-4017-9670-7FF3A667A88E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990C-8C0F-4981-8970-9C9EE1F52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B0745-5894-40EC-BA9A-4C0554D3928A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9507-0B67-4B5A-8921-2972DAFCE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C47883D4-3A38-4107-978B-74A7683E8013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EB713F-737D-4055-B122-92513193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25" r:id="rId12"/>
    <p:sldLayoutId id="2147483724" r:id="rId13"/>
    <p:sldLayoutId id="2147483723" r:id="rId14"/>
    <p:sldLayoutId id="2147483722" r:id="rId15"/>
    <p:sldLayoutId id="2147483721" r:id="rId16"/>
    <p:sldLayoutId id="2147483720" r:id="rId17"/>
    <p:sldLayoutId id="2147483719" r:id="rId18"/>
    <p:sldLayoutId id="2147483718" r:id="rId19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A4FCC0-8E9E-476C-8651-9016620ED56C}" type="datetimeFigureOut">
              <a:rPr lang="en-US"/>
              <a:pPr>
                <a:defRPr/>
              </a:pPr>
              <a:t>1/28/14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DF05FD-C2E5-4301-8D38-A4E93F564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44" r:id="rId12"/>
    <p:sldLayoutId id="2147483743" r:id="rId13"/>
    <p:sldLayoutId id="2147483742" r:id="rId14"/>
    <p:sldLayoutId id="2147483741" r:id="rId15"/>
    <p:sldLayoutId id="2147483740" r:id="rId16"/>
    <p:sldLayoutId id="2147483739" r:id="rId17"/>
    <p:sldLayoutId id="2147483738" r:id="rId18"/>
    <p:sldLayoutId id="2147483737" r:id="rId19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samulski@tileusa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8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0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4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8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9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0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1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Notice of Copyright</a:t>
            </a:r>
          </a:p>
        </p:txBody>
      </p:sp>
      <p:sp>
        <p:nvSpPr>
          <p:cNvPr id="43010" name="Content Placeholder 4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marL="0" indent="0" algn="ctr" eaLnBrk="1" hangingPunct="1">
              <a:buFontTx/>
              <a:buNone/>
            </a:pPr>
            <a:r>
              <a:rPr lang="en-US" sz="2400" dirty="0" smtClean="0"/>
              <a:t>This presentation is protected by U.S. and international copyright law.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smtClean="0"/>
              <a:t>Reproduction, distribution, display, and use of the presentation without written permission is prohibited.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smtClean="0"/>
              <a:t>For information, contact Stephanie Samulski (</a:t>
            </a:r>
            <a:r>
              <a:rPr lang="en-US" sz="2400" dirty="0" smtClean="0">
                <a:hlinkClick r:id="rId3"/>
              </a:rPr>
              <a:t>ssamulski@tileusa.com</a:t>
            </a:r>
            <a:r>
              <a:rPr lang="en-US" sz="2400" dirty="0" smtClean="0"/>
              <a:t>)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smtClean="0"/>
              <a:t>© Tile Council of North America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smtClean="0">
                <a:latin typeface="Calibri" pitchFamily="34" charset="0"/>
              </a:rPr>
              <a:t>The SACMI Continua® Process</a:t>
            </a:r>
          </a:p>
        </p:txBody>
      </p:sp>
      <p:pic>
        <p:nvPicPr>
          <p:cNvPr id="70658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813" y="4851400"/>
            <a:ext cx="50323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4876800" y="1066800"/>
            <a:ext cx="4114800" cy="4876800"/>
            <a:chOff x="3072" y="672"/>
            <a:chExt cx="2592" cy="3072"/>
          </a:xfrm>
        </p:grpSpPr>
        <p:pic>
          <p:nvPicPr>
            <p:cNvPr id="70664" name="Picture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672"/>
              <a:ext cx="1942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0665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4176" y="2880"/>
              <a:ext cx="480" cy="864"/>
            </a:xfrm>
            <a:prstGeom prst="straightConnector1">
              <a:avLst/>
            </a:prstGeom>
            <a:noFill/>
            <a:ln w="127000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70666" name="TextBox 14"/>
            <p:cNvSpPr txBox="1">
              <a:spLocks noChangeArrowheads="1"/>
            </p:cNvSpPr>
            <p:nvPr/>
          </p:nvSpPr>
          <p:spPr bwMode="auto">
            <a:xfrm>
              <a:off x="3072" y="2400"/>
              <a:ext cx="25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Pre-compacted powders are placed in die for final compaction in a traditional press.</a:t>
              </a:r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533400" y="1066800"/>
            <a:ext cx="3810000" cy="4745038"/>
            <a:chOff x="240" y="718"/>
            <a:chExt cx="2400" cy="2989"/>
          </a:xfrm>
        </p:grpSpPr>
        <p:pic>
          <p:nvPicPr>
            <p:cNvPr id="70661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18"/>
              <a:ext cx="1861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2" name="TextBox 7"/>
            <p:cNvSpPr txBox="1">
              <a:spLocks noChangeArrowheads="1"/>
            </p:cNvSpPr>
            <p:nvPr/>
          </p:nvSpPr>
          <p:spPr bwMode="auto">
            <a:xfrm>
              <a:off x="240" y="2446"/>
              <a:ext cx="240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Powders are distributed in exact die dimensions and are pre-compacted using rollers.</a:t>
              </a:r>
            </a:p>
          </p:txBody>
        </p:sp>
        <p:cxnSp>
          <p:nvCxnSpPr>
            <p:cNvPr id="70663" name="Straight Arrow Connector 11"/>
            <p:cNvCxnSpPr>
              <a:cxnSpLocks noChangeShapeType="1"/>
              <a:stCxn id="70662" idx="2"/>
            </p:cNvCxnSpPr>
            <p:nvPr/>
          </p:nvCxnSpPr>
          <p:spPr bwMode="auto">
            <a:xfrm>
              <a:off x="1440" y="3024"/>
              <a:ext cx="287" cy="683"/>
            </a:xfrm>
            <a:prstGeom prst="straightConnector1">
              <a:avLst/>
            </a:prstGeom>
            <a:noFill/>
            <a:ln w="127000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Thin Tile Different?</a:t>
            </a:r>
          </a:p>
        </p:txBody>
      </p:sp>
      <p:pic>
        <p:nvPicPr>
          <p:cNvPr id="72706" name="Picture 6" descr="laminamf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98613"/>
            <a:ext cx="6096000" cy="4419600"/>
          </a:xfr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sz="4000" smtClean="0"/>
              <a:t>It’s Different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89238"/>
            <a:ext cx="81534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/>
              <a:t>Different properties &amp; characteristics</a:t>
            </a:r>
          </a:p>
          <a:p>
            <a:pPr algn="ctr">
              <a:buFontTx/>
              <a:buNone/>
            </a:pPr>
            <a:endParaRPr lang="en-US" sz="2800" smtClean="0"/>
          </a:p>
          <a:p>
            <a:pPr algn="ctr">
              <a:buFontTx/>
              <a:buNone/>
            </a:pPr>
            <a:endParaRPr lang="en-US" sz="2800" smtClean="0"/>
          </a:p>
          <a:p>
            <a:pPr algn="ctr">
              <a:buFontTx/>
              <a:buNone/>
            </a:pPr>
            <a:endParaRPr lang="en-US" sz="2800" smtClean="0"/>
          </a:p>
          <a:p>
            <a:pPr algn="ctr">
              <a:buFontTx/>
              <a:buNone/>
            </a:pPr>
            <a:r>
              <a:rPr lang="en-US" sz="2800" smtClean="0"/>
              <a:t>Important differences in performance </a:t>
            </a:r>
          </a:p>
          <a:p>
            <a:pPr algn="ctr">
              <a:buFontTx/>
              <a:buNone/>
            </a:pPr>
            <a:r>
              <a:rPr lang="en-US" sz="2800" smtClean="0"/>
              <a:t>and the way it needs to be installed</a:t>
            </a:r>
          </a:p>
        </p:txBody>
      </p:sp>
      <p:sp>
        <p:nvSpPr>
          <p:cNvPr id="73731" name="Down Arrow 4"/>
          <p:cNvSpPr>
            <a:spLocks noChangeArrowheads="1"/>
          </p:cNvSpPr>
          <p:nvPr/>
        </p:nvSpPr>
        <p:spPr bwMode="auto">
          <a:xfrm>
            <a:off x="4240213" y="35941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3732" name="AutoShape 2" descr="http://thefastgrowthblog.com/wp-content/uploads/2009/12/differ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AutoShape 4" descr="http://thefastgrowthblog.com/wp-content/uploads/2009/12/differ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AutoShape 6" descr="http://thefastgrowthblog.com/wp-content/uploads/2009/12/differ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5" name="AutoShape 8" descr="http://thefastgrowthblog.com/wp-content/uploads/2009/12/differ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6" name="AutoShape 10" descr="http://stewartmorrison.ca/wp-content/uploads/2010/11/different.jpg"/>
          <p:cNvSpPr>
            <a:spLocks noChangeAspect="1" noChangeArrowheads="1"/>
          </p:cNvSpPr>
          <p:nvPr/>
        </p:nvSpPr>
        <p:spPr bwMode="auto">
          <a:xfrm>
            <a:off x="155575" y="-2065338"/>
            <a:ext cx="10401300" cy="43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3737" name="Picture 9" descr="different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3F6FF"/>
              </a:clrFrom>
              <a:clrTo>
                <a:srgbClr val="F3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71475"/>
            <a:ext cx="4495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marL="342900" indent="-342900"/>
            <a:r>
              <a:rPr lang="en-US" sz="4000" smtClean="0"/>
              <a:t>It’s Different</a:t>
            </a:r>
            <a:br>
              <a:rPr lang="en-US" sz="4000" smtClean="0"/>
            </a:br>
            <a:r>
              <a:rPr lang="en-US" sz="3200" b="1" smtClean="0"/>
              <a:t>Reduced thickness means:</a:t>
            </a:r>
            <a:br>
              <a:rPr lang="en-US" sz="3200" b="1" smtClean="0"/>
            </a:br>
            <a:endParaRPr lang="en-US" sz="4000" smtClean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09800"/>
            <a:ext cx="7848600" cy="4648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Lower breaking strength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Increased edge sensitivity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Flexibility: a new consideration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Higher coverage requirement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Tighter lippage requirement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Greater sensitivity to point loading</a:t>
            </a:r>
          </a:p>
        </p:txBody>
      </p:sp>
      <p:pic>
        <p:nvPicPr>
          <p:cNvPr id="74755" name="Picture 3" descr="questio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828800"/>
            <a:ext cx="29464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marL="342900" indent="-342900"/>
            <a:r>
              <a:rPr lang="en-US" sz="4000" smtClean="0"/>
              <a:t>It’s Different</a:t>
            </a:r>
            <a:br>
              <a:rPr lang="en-US" sz="4000" smtClean="0"/>
            </a:br>
            <a:r>
              <a:rPr lang="en-US" sz="3200" b="1" smtClean="0"/>
              <a:t>Large surface areas mean:</a:t>
            </a:r>
            <a:endParaRPr lang="en-US" sz="4000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8534400" cy="5029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Current dimensional analyses do not apply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Sampling procedures need to be reconsidered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Flatter substrate and floor prep needed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Job site handling is changed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Shipping is changed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Greater mortar thickness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Breakage is big money</a:t>
            </a:r>
          </a:p>
        </p:txBody>
      </p:sp>
      <p:pic>
        <p:nvPicPr>
          <p:cNvPr id="75779" name="Picture 3" descr="questio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962400"/>
            <a:ext cx="2438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sz="4000" smtClean="0"/>
              <a:t>It’s Different</a:t>
            </a:r>
            <a:br>
              <a:rPr lang="en-US" sz="4000" smtClean="0"/>
            </a:br>
            <a:r>
              <a:rPr lang="en-US" sz="3200" b="1" smtClean="0"/>
              <a:t>Reinforcing on some products means:</a:t>
            </a:r>
            <a:br>
              <a:rPr lang="en-US" sz="3200" b="1" smtClean="0"/>
            </a:br>
            <a:endParaRPr lang="en-US" sz="3200" smtClean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	</a:t>
            </a:r>
            <a:endParaRPr lang="en-US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Need to develop requirements such as bond strength to the tile and bondability to thin-set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What happens when tile cracks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Alkali sensitivity of the mesh and adhesive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Metal film reactivity to the mortar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Water absorption of mesh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Freeze/thaw effect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VOCs</a:t>
            </a:r>
          </a:p>
        </p:txBody>
      </p:sp>
      <p:pic>
        <p:nvPicPr>
          <p:cNvPr id="76803" name="Picture 3" descr="questio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21150"/>
            <a:ext cx="25034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6324600" cy="1143000"/>
          </a:xfrm>
        </p:spPr>
        <p:txBody>
          <a:bodyPr/>
          <a:lstStyle/>
          <a:p>
            <a:r>
              <a:rPr lang="en-US" sz="4000" b="1" smtClean="0"/>
              <a:t>Product standards </a:t>
            </a:r>
            <a:br>
              <a:rPr lang="en-US" sz="4000" b="1" smtClean="0"/>
            </a:br>
            <a:r>
              <a:rPr lang="en-US" sz="4000" b="1" smtClean="0"/>
              <a:t>&amp; </a:t>
            </a:r>
            <a:br>
              <a:rPr lang="en-US" sz="4000" b="1" smtClean="0"/>
            </a:br>
            <a:r>
              <a:rPr lang="en-US" sz="4000" b="1" smtClean="0"/>
              <a:t>installation standards:</a:t>
            </a:r>
            <a:br>
              <a:rPr lang="en-US" sz="4000" b="1" smtClean="0"/>
            </a:br>
            <a:endParaRPr lang="en-US" sz="40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3048000"/>
            <a:ext cx="7848600" cy="3733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/>
          </a:p>
          <a:p>
            <a:pPr>
              <a:spcBef>
                <a:spcPct val="0"/>
              </a:spcBef>
            </a:pPr>
            <a:r>
              <a:rPr lang="en-US" sz="2800" smtClean="0"/>
              <a:t>Establish performance (quality) requirements</a:t>
            </a:r>
          </a:p>
          <a:p>
            <a:pPr>
              <a:spcBef>
                <a:spcPct val="0"/>
              </a:spcBef>
            </a:pPr>
            <a:endParaRPr lang="en-US" sz="2400" smtClean="0"/>
          </a:p>
          <a:p>
            <a:pPr>
              <a:spcBef>
                <a:spcPct val="0"/>
              </a:spcBef>
            </a:pPr>
            <a:r>
              <a:rPr lang="en-US" sz="2800" smtClean="0"/>
              <a:t>Provide a mechanism for communicating differences (vs. traditional tile) and clarify how user expectations should be different</a:t>
            </a:r>
          </a:p>
          <a:p>
            <a:pPr>
              <a:spcBef>
                <a:spcPct val="0"/>
              </a:spcBef>
            </a:pPr>
            <a:endParaRPr lang="en-US" sz="2400" smtClean="0"/>
          </a:p>
          <a:p>
            <a:pPr>
              <a:spcBef>
                <a:spcPct val="0"/>
              </a:spcBef>
            </a:pPr>
            <a:r>
              <a:rPr lang="en-US" sz="2800" smtClean="0"/>
              <a:t>Communicate differences in installation</a:t>
            </a:r>
          </a:p>
        </p:txBody>
      </p:sp>
      <p:sp>
        <p:nvSpPr>
          <p:cNvPr id="77828" name="AutoShape 2" descr="http://1.bp.blogspot.com/_8ytvfeG-Fwk/TJQOSV-dGHI/AAAAAAAAADg/mQLJr7Cqnak/s320/quality+assur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829" name="AutoShape 4" descr="http://1.bp.blogspot.com/_8ytvfeG-Fwk/TJQOSV-dGHI/AAAAAAAAADg/mQLJr7Cqnak/s320/quality+assur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7831" name="Picture 8" descr="quality-assurance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-12954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Under </a:t>
            </a:r>
            <a:br>
              <a:rPr lang="en-US" sz="4000" smtClean="0"/>
            </a:br>
            <a:r>
              <a:rPr lang="en-US" sz="4000" smtClean="0"/>
              <a:t>Construction</a:t>
            </a:r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04800" y="3030538"/>
            <a:ext cx="78486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ANSI A137.3 American National Standard Specifications for Thin Porcelain Tile and Thin Porcelain Tile Panels</a:t>
            </a:r>
          </a:p>
          <a:p>
            <a:pPr lvl="1">
              <a:lnSpc>
                <a:spcPct val="8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ANSI A108.19 Installation of Thin Porcelain Tile and Thin Porcelain Tile Panels by the Thin Bed Method with Latex-Portland Cement Mortar</a:t>
            </a:r>
          </a:p>
        </p:txBody>
      </p:sp>
      <p:pic>
        <p:nvPicPr>
          <p:cNvPr id="78851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1950" y="5311775"/>
            <a:ext cx="23558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under_construc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-304800"/>
            <a:ext cx="47990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5" descr="the-big-reveal-curtai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038600" y="0"/>
            <a:ext cx="510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4" descr="the-big-reveal-curtain.jpg"/>
          <p:cNvPicPr>
            <a:picLocks noChangeAspect="1"/>
          </p:cNvPicPr>
          <p:nvPr/>
        </p:nvPicPr>
        <p:blipFill>
          <a:blip r:embed="rId3" cstate="screen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sz="3600" b="1" smtClean="0"/>
              <a:t>Sneak peek </a:t>
            </a:r>
            <a:br>
              <a:rPr lang="en-US" sz="3600" b="1" smtClean="0"/>
            </a:br>
            <a:r>
              <a:rPr lang="en-US" sz="3600" b="1" smtClean="0"/>
              <a:t>into the </a:t>
            </a:r>
            <a:br>
              <a:rPr lang="en-US" sz="3600" b="1" smtClean="0"/>
            </a:br>
            <a:r>
              <a:rPr lang="en-US" sz="3600" b="1" smtClean="0"/>
              <a:t>exciting world of </a:t>
            </a:r>
            <a:br>
              <a:rPr lang="en-US" sz="3600" b="1" smtClean="0"/>
            </a:br>
            <a:r>
              <a:rPr lang="en-US" sz="3600" b="1" smtClean="0"/>
              <a:t>standards development… 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8229600" cy="4525963"/>
          </a:xfrm>
        </p:spPr>
        <p:txBody>
          <a:bodyPr/>
          <a:lstStyle/>
          <a:p>
            <a:r>
              <a:rPr lang="en-US" smtClean="0"/>
              <a:t>Even giving it a name can be a challenge</a:t>
            </a:r>
          </a:p>
          <a:p>
            <a:endParaRPr lang="en-US" smtClean="0"/>
          </a:p>
          <a:p>
            <a:r>
              <a:rPr lang="en-US" smtClean="0"/>
              <a:t>Why not just call it “thin tile” ?</a:t>
            </a:r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79877" name="AutoShape 2" descr="http://smarterservices.com/wp-content/uploads/2013/09/the-big-reveal-curtain.jpg"/>
          <p:cNvSpPr>
            <a:spLocks noChangeAspect="1" noChangeArrowheads="1"/>
          </p:cNvSpPr>
          <p:nvPr/>
        </p:nvSpPr>
        <p:spPr bwMode="auto">
          <a:xfrm>
            <a:off x="155575" y="-1287463"/>
            <a:ext cx="4057650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3820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What Should the </a:t>
            </a:r>
          </a:p>
          <a:p>
            <a:pPr>
              <a:buFontTx/>
              <a:buNone/>
            </a:pPr>
            <a:r>
              <a:rPr lang="en-US" sz="4000" dirty="0" smtClean="0"/>
              <a:t>Thin Tile Standard </a:t>
            </a:r>
          </a:p>
          <a:p>
            <a:pPr>
              <a:buFontTx/>
              <a:buNone/>
            </a:pPr>
            <a:r>
              <a:rPr lang="en-US" sz="4000" dirty="0" smtClean="0"/>
              <a:t>Be Based On?</a:t>
            </a:r>
          </a:p>
          <a:p>
            <a:r>
              <a:rPr lang="en-US" sz="2800" dirty="0" smtClean="0"/>
              <a:t>Method of Manufacture?</a:t>
            </a:r>
          </a:p>
          <a:p>
            <a:endParaRPr lang="en-US" sz="2800" dirty="0" smtClean="0"/>
          </a:p>
          <a:p>
            <a:r>
              <a:rPr lang="en-US" sz="2800" dirty="0" smtClean="0"/>
              <a:t>Area of Use?</a:t>
            </a:r>
          </a:p>
          <a:p>
            <a:endParaRPr lang="en-US" sz="2800" dirty="0" smtClean="0"/>
          </a:p>
          <a:p>
            <a:r>
              <a:rPr lang="en-US" sz="2800" dirty="0" smtClean="0"/>
              <a:t>A Little Bit of Both!!</a:t>
            </a:r>
          </a:p>
          <a:p>
            <a:pPr lvl="1"/>
            <a:r>
              <a:rPr lang="en-US" sz="2400" dirty="0"/>
              <a:t>Different tables based on marketplace understanding and </a:t>
            </a:r>
            <a:r>
              <a:rPr lang="en-US" sz="2400" dirty="0" smtClean="0"/>
              <a:t>expectation</a:t>
            </a:r>
            <a:endParaRPr lang="en-US" sz="2400" dirty="0"/>
          </a:p>
        </p:txBody>
      </p:sp>
      <p:pic>
        <p:nvPicPr>
          <p:cNvPr id="80899" name="Picture 3" descr="thinking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979738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5980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Papyrus" panose="03070502060502030205" pitchFamily="66" charset="0"/>
                <a:cs typeface="Times New Roman" pitchFamily="18" charset="0"/>
              </a:rPr>
              <a:t>Thin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Tiles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4000" smtClean="0"/>
              <a:t>We’ve Been Here Before: 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74838"/>
            <a:ext cx="77724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Standards for traditional ceramic (A137.1) and glass (A137.2) are separate; both take a hybrid approach: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Pressed and extruded ceramic tiles – different criteria based on method of manufacture, same area of use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Cast, fused, and low-temperature-coated – </a:t>
            </a:r>
            <a:r>
              <a:rPr lang="en-US" dirty="0"/>
              <a:t>different criteria based on method of manufacture, same area of 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851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762000"/>
            <a:ext cx="8229600" cy="1143000"/>
          </a:xfrm>
        </p:spPr>
        <p:txBody>
          <a:bodyPr/>
          <a:lstStyle/>
          <a:p>
            <a:r>
              <a:rPr lang="en-US" sz="4000" smtClean="0"/>
              <a:t>We’ve Been Here Before: 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6096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Special needs/market expectations for glass necessitated a unique standard: </a:t>
            </a:r>
          </a:p>
          <a:p>
            <a:pPr lvl="1">
              <a:lnSpc>
                <a:spcPct val="80000"/>
              </a:lnSpc>
            </a:pPr>
            <a:endParaRPr lang="en-US" smtClean="0"/>
          </a:p>
          <a:p>
            <a:pPr lvl="1">
              <a:lnSpc>
                <a:spcPct val="80000"/>
              </a:lnSpc>
            </a:pPr>
            <a:r>
              <a:rPr lang="en-US" smtClean="0"/>
              <a:t>Defects vs. expected characteristics (ex: bubbles)</a:t>
            </a:r>
          </a:p>
          <a:p>
            <a:pPr lvl="1">
              <a:lnSpc>
                <a:spcPct val="80000"/>
              </a:lnSpc>
            </a:pPr>
            <a:endParaRPr lang="en-US" smtClean="0"/>
          </a:p>
          <a:p>
            <a:pPr lvl="1">
              <a:lnSpc>
                <a:spcPct val="80000"/>
              </a:lnSpc>
            </a:pPr>
            <a:r>
              <a:rPr lang="en-US" smtClean="0"/>
              <a:t>Translucency/opacity</a:t>
            </a:r>
          </a:p>
          <a:p>
            <a:pPr lvl="1">
              <a:lnSpc>
                <a:spcPct val="80000"/>
              </a:lnSpc>
            </a:pPr>
            <a:endParaRPr lang="en-US" smtClean="0"/>
          </a:p>
          <a:p>
            <a:pPr lvl="1">
              <a:lnSpc>
                <a:spcPct val="80000"/>
              </a:lnSpc>
            </a:pPr>
            <a:r>
              <a:rPr lang="en-US" smtClean="0"/>
              <a:t>Quantity of recycled content </a:t>
            </a:r>
          </a:p>
        </p:txBody>
      </p:sp>
      <p:pic>
        <p:nvPicPr>
          <p:cNvPr id="82947" name="Picture 7" descr="IMG_07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1905000"/>
            <a:ext cx="2270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557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-1295400" y="1066800"/>
            <a:ext cx="8229600" cy="1143000"/>
          </a:xfrm>
        </p:spPr>
        <p:txBody>
          <a:bodyPr/>
          <a:lstStyle/>
          <a:p>
            <a:r>
              <a:rPr lang="en-US" sz="4000" smtClean="0"/>
              <a:t>Many Things in Life </a:t>
            </a:r>
            <a:br>
              <a:rPr lang="en-US" sz="4000" smtClean="0"/>
            </a:br>
            <a:r>
              <a:rPr lang="en-US" sz="4000" smtClean="0"/>
              <a:t>Vary in This Way</a:t>
            </a:r>
            <a:r>
              <a:rPr lang="en-US" smtClean="0"/>
              <a:t> 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762000" y="2713038"/>
            <a:ext cx="4419600" cy="4144962"/>
          </a:xfrm>
        </p:spPr>
        <p:txBody>
          <a:bodyPr/>
          <a:lstStyle/>
          <a:p>
            <a:r>
              <a:rPr lang="en-US" sz="2800" dirty="0" smtClean="0"/>
              <a:t>Tires: standards regulate differing levels of performance</a:t>
            </a:r>
          </a:p>
          <a:p>
            <a:endParaRPr lang="en-US" sz="2800" dirty="0" smtClean="0"/>
          </a:p>
          <a:p>
            <a:r>
              <a:rPr lang="en-US" sz="2800" dirty="0" smtClean="0"/>
              <a:t>Hospitality: Different criteria for different price levels – one star hotel versus 5 star hotel</a:t>
            </a:r>
            <a:endParaRPr lang="en-US" dirty="0" smtClean="0"/>
          </a:p>
        </p:txBody>
      </p:sp>
      <p:pic>
        <p:nvPicPr>
          <p:cNvPr id="83971" name="Picture 5" descr="types-of-tir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88595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416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Content Placeholder 2"/>
          <p:cNvSpPr>
            <a:spLocks noGrp="1"/>
          </p:cNvSpPr>
          <p:nvPr>
            <p:ph idx="4294967295"/>
          </p:nvPr>
        </p:nvSpPr>
        <p:spPr>
          <a:xfrm>
            <a:off x="533400" y="2027238"/>
            <a:ext cx="8382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Definition: </a:t>
            </a:r>
          </a:p>
          <a:p>
            <a:pPr marL="342900" lvl="1" indent="-342900" eaLnBrk="1" hangingPunct="1"/>
            <a:endParaRPr lang="en-US" sz="1400" dirty="0" smtClean="0"/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Thickness: 0.236 inches (6.0mm) </a:t>
            </a:r>
            <a:endParaRPr lang="en-US" dirty="0"/>
          </a:p>
          <a:p>
            <a:pPr marL="0" lvl="1" indent="0" eaLnBrk="1" hangingPunct="1">
              <a:buNone/>
            </a:pPr>
            <a:r>
              <a:rPr lang="en-US" dirty="0" smtClean="0"/>
              <a:t>	or less</a:t>
            </a:r>
          </a:p>
          <a:p>
            <a:pPr marL="342900" lvl="1" indent="-342900" eaLnBrk="1" hangingPunct="1">
              <a:buFontTx/>
              <a:buChar char="•"/>
            </a:pPr>
            <a:endParaRPr lang="en-US" sz="1400" dirty="0" smtClean="0"/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Thin Porcelain Tiles ≤ 1 square meter</a:t>
            </a:r>
          </a:p>
          <a:p>
            <a:pPr marL="342900" lvl="1" indent="-342900" eaLnBrk="1" hangingPunct="1">
              <a:buFontTx/>
              <a:buChar char="•"/>
            </a:pPr>
            <a:endParaRPr lang="en-US" sz="1400" dirty="0" smtClean="0"/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Thin Porcelain Tile Panels &gt; 1 square meter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591" y="1752600"/>
            <a:ext cx="17142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71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/>
          <p:cNvSpPr>
            <a:spLocks noGrp="1"/>
          </p:cNvSpPr>
          <p:nvPr>
            <p:ph idx="4294967295"/>
          </p:nvPr>
        </p:nvSpPr>
        <p:spPr>
          <a:xfrm>
            <a:off x="381000" y="2179638"/>
            <a:ext cx="8305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Water Absorption </a:t>
            </a:r>
          </a:p>
          <a:p>
            <a:pPr lvl="2" eaLnBrk="1" hangingPunct="1">
              <a:lnSpc>
                <a:spcPct val="80000"/>
              </a:lnSpc>
            </a:pP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Non-reinforced: 0.5%  or less 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Reinforced: 0.5% or less (reinforcing removed) </a:t>
            </a:r>
            <a:r>
              <a:rPr lang="en-US" u="sng" smtClean="0"/>
              <a:t>AND</a:t>
            </a:r>
            <a:r>
              <a:rPr lang="en-US" smtClean="0"/>
              <a:t> 1.0% or less (with reinforcing attached)</a:t>
            </a:r>
          </a:p>
        </p:txBody>
      </p:sp>
      <p:sp>
        <p:nvSpPr>
          <p:cNvPr id="86018" name="Title 1"/>
          <p:cNvSpPr txBox="1">
            <a:spLocks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8534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Breaking strength considerations: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How low can we go? How to account for flexibility?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Does not break into pieces like traditional tile; audible “crack” observed but tile still intact (especially for reinforced)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Can a point loading test be used? If so, what modifications are needed?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Three point bending test? (good for evaluating flexibility)</a:t>
            </a:r>
          </a:p>
        </p:txBody>
      </p:sp>
      <p:sp>
        <p:nvSpPr>
          <p:cNvPr id="87042" name="Title 1"/>
          <p:cNvSpPr txBox="1">
            <a:spLocks/>
          </p:cNvSpPr>
          <p:nvPr/>
        </p:nvSpPr>
        <p:spPr bwMode="auto">
          <a:xfrm>
            <a:off x="5334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33400"/>
            <a:ext cx="53340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Three Point Bending</a:t>
            </a:r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Tile supported by end beams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Modulus of Rupture (MOR)</a:t>
            </a:r>
            <a:endParaRPr lang="en-US" sz="2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Breaking strength of glass tile (ANSI A137.2) and traditional tile (ISO standard)</a:t>
            </a:r>
          </a:p>
        </p:txBody>
      </p:sp>
      <p:sp>
        <p:nvSpPr>
          <p:cNvPr id="88066" name="Content Placeholder 6"/>
          <p:cNvSpPr>
            <a:spLocks noGrp="1"/>
          </p:cNvSpPr>
          <p:nvPr>
            <p:ph sz="half" idx="2"/>
          </p:nvPr>
        </p:nvSpPr>
        <p:spPr>
          <a:xfrm>
            <a:off x="4038600" y="4618038"/>
            <a:ext cx="4953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Point Loading</a:t>
            </a:r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Tile supported by 3 pegs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Used to determine breaking strength (ANSI A137.1)</a:t>
            </a:r>
          </a:p>
        </p:txBody>
      </p:sp>
      <p:pic>
        <p:nvPicPr>
          <p:cNvPr id="88067" name="Picture 2" descr="http://www.datapointlabs.com/images/equipment/Instron-8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2806700" cy="35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8068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505200" cy="263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83058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Installed performance considerations:</a:t>
            </a: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Unique setting procedures and materials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May help determine application suitability and suitable substrates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(Not included in A137.1 or A137.2)</a:t>
            </a:r>
          </a:p>
        </p:txBody>
      </p:sp>
      <p:sp>
        <p:nvSpPr>
          <p:cNvPr id="89090" name="Title 1"/>
          <p:cNvSpPr txBox="1">
            <a:spLocks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</a:t>
            </a:r>
          </a:p>
        </p:txBody>
      </p:sp>
      <p:pic>
        <p:nvPicPr>
          <p:cNvPr id="90114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6"/>
          <a:stretch>
            <a:fillRect/>
          </a:stretch>
        </p:blipFill>
        <p:spPr bwMode="auto">
          <a:xfrm>
            <a:off x="5029200" y="2514600"/>
            <a:ext cx="4060825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0115" name="Content Placeholder 2"/>
          <p:cNvSpPr txBox="1">
            <a:spLocks/>
          </p:cNvSpPr>
          <p:nvPr/>
        </p:nvSpPr>
        <p:spPr bwMode="auto">
          <a:xfrm>
            <a:off x="304800" y="19050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</a:rPr>
              <a:t>Robinson Floor Test:</a:t>
            </a: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2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Increasing weight and wheel hardness; test to failure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Industry accepted; well understood and lots of data with traditional tile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Does installation performance change if different materials are used (membranes, etc.)?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2"/>
          <p:cNvSpPr>
            <a:spLocks noGrp="1"/>
          </p:cNvSpPr>
          <p:nvPr>
            <p:ph idx="4294967295"/>
          </p:nvPr>
        </p:nvSpPr>
        <p:spPr>
          <a:xfrm>
            <a:off x="533400" y="2027238"/>
            <a:ext cx="8305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Impact Resistance: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Inherently, thinner materials are more susceptible to damage from impact (less material to absorb stresses associated with impact).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Commonly, materials are reinforced to add impact resistance: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alters impact behavior so traditional tile tests (coefficient of restitution) no longer apply.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Impact near grout joints from carts and dollies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Impact in the middle from falling objects, high heels, etc. </a:t>
            </a:r>
          </a:p>
        </p:txBody>
      </p:sp>
      <p:sp>
        <p:nvSpPr>
          <p:cNvPr id="91138" name="Title 1"/>
          <p:cNvSpPr txBox="1">
            <a:spLocks/>
          </p:cNvSpPr>
          <p:nvPr/>
        </p:nvSpPr>
        <p:spPr bwMode="auto">
          <a:xfrm>
            <a:off x="-13716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</a:t>
            </a:r>
          </a:p>
          <a:p>
            <a:pPr algn="ctr"/>
            <a:r>
              <a:rPr lang="en-US" sz="4000">
                <a:solidFill>
                  <a:srgbClr val="000000"/>
                </a:solidFill>
              </a:rPr>
              <a:t>in A137.3</a:t>
            </a:r>
          </a:p>
        </p:txBody>
      </p:sp>
      <p:pic>
        <p:nvPicPr>
          <p:cNvPr id="91139" name="Picture 4" descr="cras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8913"/>
            <a:ext cx="30480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We’ll Be Covering: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z="2800" dirty="0" smtClean="0"/>
              <a:t>What Is Thin Tile?</a:t>
            </a:r>
          </a:p>
          <a:p>
            <a:r>
              <a:rPr lang="en-US" sz="2800" dirty="0" smtClean="0"/>
              <a:t>How Is It Different?</a:t>
            </a:r>
          </a:p>
          <a:p>
            <a:r>
              <a:rPr lang="en-US" sz="2800" dirty="0" smtClean="0"/>
              <a:t>Thin Tile Standards for Manufacturing and Installation</a:t>
            </a:r>
          </a:p>
          <a:p>
            <a:r>
              <a:rPr lang="en-US" sz="2800" dirty="0" smtClean="0"/>
              <a:t>Why Is Thin Tile Exciting?</a:t>
            </a:r>
          </a:p>
          <a:p>
            <a:r>
              <a:rPr lang="en-US" sz="2800" dirty="0" smtClean="0"/>
              <a:t>Thin Tile Applications: Familiar &amp; New</a:t>
            </a:r>
          </a:p>
        </p:txBody>
      </p:sp>
      <p:pic>
        <p:nvPicPr>
          <p:cNvPr id="47107" name="Picture 6" descr="thin-is-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1676400"/>
            <a:ext cx="2016125" cy="4876800"/>
          </a:xfr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 txBox="1">
            <a:spLocks/>
          </p:cNvSpPr>
          <p:nvPr/>
        </p:nvSpPr>
        <p:spPr bwMode="auto">
          <a:xfrm>
            <a:off x="3810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Impact Resistance Tests…</a:t>
            </a:r>
          </a:p>
        </p:txBody>
      </p:sp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2284413" cy="5119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16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Weighted sphere dropped onto tile face from a predetermined height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Samples checked for visible damage: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Cracks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material loss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edge crushing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Impact Resistance Tests…</a:t>
            </a:r>
          </a:p>
        </p:txBody>
      </p:sp>
      <p:pic>
        <p:nvPicPr>
          <p:cNvPr id="9318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981200"/>
            <a:ext cx="4410075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3187" name="Content Placeholder 2"/>
          <p:cNvSpPr txBox="1">
            <a:spLocks/>
          </p:cNvSpPr>
          <p:nvPr/>
        </p:nvSpPr>
        <p:spPr bwMode="auto">
          <a:xfrm>
            <a:off x="381000" y="19812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</a:rPr>
              <a:t>For edge impact, borrow pendulum test from dinnerware industry?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7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</a:rPr>
              <a:t>Repeated impacts from a swinging arm of a pendulum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7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</a:rPr>
              <a:t>Force required to cause fracture, chip, etc.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Content Placeholder 2"/>
          <p:cNvSpPr>
            <a:spLocks noGrp="1"/>
          </p:cNvSpPr>
          <p:nvPr>
            <p:ph idx="4294967295"/>
          </p:nvPr>
        </p:nvSpPr>
        <p:spPr>
          <a:xfrm>
            <a:off x="533400" y="2438400"/>
            <a:ext cx="8382000" cy="3840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Evaluation of Edge Length</a:t>
            </a:r>
            <a:r>
              <a:rPr lang="en-US" sz="2400" smtClean="0"/>
              <a:t> </a:t>
            </a:r>
            <a:r>
              <a:rPr lang="en-US" sz="2800" smtClean="0"/>
              <a:t>Is Extremely Important: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Very small grout joints are common, which makes edge length consistency very important.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Very large tiles means fewer grout joints and fewer places to accommodate sizing inconsistencies.</a:t>
            </a:r>
          </a:p>
        </p:txBody>
      </p:sp>
      <p:sp>
        <p:nvSpPr>
          <p:cNvPr id="94210" name="Title 1"/>
          <p:cNvSpPr txBox="1">
            <a:spLocks/>
          </p:cNvSpPr>
          <p:nvPr/>
        </p:nvSpPr>
        <p:spPr bwMode="auto">
          <a:xfrm>
            <a:off x="5334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 </a:t>
            </a:r>
          </a:p>
          <a:p>
            <a:pPr algn="ctr"/>
            <a:r>
              <a:rPr lang="en-US" sz="4000">
                <a:solidFill>
                  <a:srgbClr val="000000"/>
                </a:solidFill>
              </a:rPr>
              <a:t>Dimensional Tolerances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484438"/>
            <a:ext cx="8305800" cy="3916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A New Method Is Needed to Evaluate Edge Length Because of Existing Lab Equipment: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Typically under 5 ft.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Relies on tile rigidity: tile rests on its corners; thin tiles would sag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Likely to be included in A137.3 </a:t>
            </a:r>
            <a:r>
              <a:rPr lang="en-US" sz="4000" dirty="0">
                <a:solidFill>
                  <a:srgbClr val="000000"/>
                </a:solidFill>
              </a:rPr>
              <a:t>Dimensional Tolerances</a:t>
            </a:r>
          </a:p>
        </p:txBody>
      </p:sp>
      <p:pic>
        <p:nvPicPr>
          <p:cNvPr id="95235" name="Picture 3" descr="measu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2"/>
          <p:cNvSpPr>
            <a:spLocks noGrp="1"/>
          </p:cNvSpPr>
          <p:nvPr>
            <p:ph idx="4294967295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Warpage</a:t>
            </a:r>
            <a:endParaRPr lang="en-US" sz="2800" b="1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Affects </a:t>
            </a:r>
            <a:r>
              <a:rPr lang="en-US" sz="2400" dirty="0" err="1" smtClean="0"/>
              <a:t>lippage</a:t>
            </a:r>
            <a:r>
              <a:rPr lang="en-US" sz="2400" dirty="0" smtClean="0"/>
              <a:t> in traditional tile, and minimizing </a:t>
            </a:r>
            <a:r>
              <a:rPr lang="en-US" sz="2400" dirty="0" err="1" smtClean="0"/>
              <a:t>lippage</a:t>
            </a:r>
            <a:r>
              <a:rPr lang="en-US" sz="2400" dirty="0" smtClean="0"/>
              <a:t> is even more critical for thin tile . . . but how does </a:t>
            </a:r>
            <a:r>
              <a:rPr lang="en-US" sz="2400" dirty="0" err="1" smtClean="0"/>
              <a:t>warpage</a:t>
            </a:r>
            <a:r>
              <a:rPr lang="en-US" sz="2400" dirty="0" smtClean="0"/>
              <a:t> affect </a:t>
            </a:r>
            <a:r>
              <a:rPr lang="en-US" sz="2400" dirty="0" err="1" smtClean="0"/>
              <a:t>lippage</a:t>
            </a:r>
            <a:r>
              <a:rPr lang="en-US" sz="2400" dirty="0" smtClean="0"/>
              <a:t> with thin tile? 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Is it relevant for inherently flexible product? 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Wedging (Corner </a:t>
            </a:r>
            <a:r>
              <a:rPr lang="en-US" sz="2800" b="1" dirty="0" err="1" smtClean="0"/>
              <a:t>Squareness</a:t>
            </a:r>
            <a:r>
              <a:rPr lang="en-US" sz="2800" b="1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Thickness</a:t>
            </a:r>
          </a:p>
        </p:txBody>
      </p:sp>
      <p:sp>
        <p:nvSpPr>
          <p:cNvPr id="96258" name="Title 1"/>
          <p:cNvSpPr txBox="1">
            <a:spLocks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 Dimensional Tolerances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57400"/>
            <a:ext cx="396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Place tiles on a flat plane?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Measure them vertically?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Coordinate measuring machine (CMM)?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Lasers?</a:t>
            </a:r>
            <a:r>
              <a:rPr lang="en-US" sz="2400" smtClean="0"/>
              <a:t> </a:t>
            </a:r>
          </a:p>
        </p:txBody>
      </p:sp>
      <p:pic>
        <p:nvPicPr>
          <p:cNvPr id="97282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85"/>
          <a:stretch>
            <a:fillRect/>
          </a:stretch>
        </p:blipFill>
        <p:spPr bwMode="auto">
          <a:xfrm>
            <a:off x="4572000" y="2057400"/>
            <a:ext cx="43815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7283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itle 1"/>
          <p:cNvSpPr txBox="1">
            <a:spLocks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Measurement Methods Under Consideration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09800"/>
            <a:ext cx="5029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Force required to break bond: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between tile and substrate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between reinforcing and tile?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effect of moisture?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Bonding to fiberglass/metal reinforcing?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Non-reinforced thin tiles with flat backs</a:t>
            </a:r>
            <a:endParaRPr lang="en-US" smtClean="0"/>
          </a:p>
        </p:txBody>
      </p:sp>
      <p:sp>
        <p:nvSpPr>
          <p:cNvPr id="98306" name="Title 1"/>
          <p:cNvSpPr txBox="1">
            <a:spLocks/>
          </p:cNvSpPr>
          <p:nvPr/>
        </p:nvSpPr>
        <p:spPr bwMode="auto">
          <a:xfrm>
            <a:off x="609600" y="30480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A137.3:</a:t>
            </a:r>
          </a:p>
          <a:p>
            <a:pPr algn="ctr"/>
            <a:r>
              <a:rPr lang="en-US" sz="4000">
                <a:solidFill>
                  <a:srgbClr val="000000"/>
                </a:solidFill>
              </a:rPr>
              <a:t>Bond Strength Test</a:t>
            </a:r>
          </a:p>
        </p:txBody>
      </p:sp>
      <p:pic>
        <p:nvPicPr>
          <p:cNvPr id="98307" name="Picture 2" descr="E:\DCIM\100CANON\IMG_64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50" y="2438400"/>
            <a:ext cx="328295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6" r="8511"/>
          <a:stretch>
            <a:fillRect/>
          </a:stretch>
        </p:blipFill>
        <p:spPr bwMode="auto">
          <a:xfrm>
            <a:off x="6096000" y="152400"/>
            <a:ext cx="2714625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933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956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How will tile perform where thin-set voids exist?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Will thick mortar, tile flexibility, or “spongy” materials (like membranes) increase cracking?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Does reinforcing help a lot? help a little? Hurt?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 membrane test?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Probe loaded until tile cracks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Test tile center or edge? </a:t>
            </a:r>
          </a:p>
        </p:txBody>
      </p:sp>
      <p:sp>
        <p:nvSpPr>
          <p:cNvPr id="99331" name="Title 1"/>
          <p:cNvSpPr txBox="1">
            <a:spLocks/>
          </p:cNvSpPr>
          <p:nvPr/>
        </p:nvSpPr>
        <p:spPr bwMode="auto">
          <a:xfrm>
            <a:off x="-1143000" y="91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</a:t>
            </a:r>
          </a:p>
          <a:p>
            <a:pPr algn="ctr"/>
            <a:r>
              <a:rPr lang="en-US" sz="4000">
                <a:solidFill>
                  <a:srgbClr val="000000"/>
                </a:solidFill>
              </a:rPr>
              <a:t>in A137.3:</a:t>
            </a:r>
          </a:p>
          <a:p>
            <a:pPr algn="ctr"/>
            <a:r>
              <a:rPr lang="en-US" sz="4000">
                <a:solidFill>
                  <a:srgbClr val="000000"/>
                </a:solidFill>
              </a:rPr>
              <a:t>Point Load Test?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438400"/>
            <a:ext cx="5715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Important to evaluate this if    thin tiles will be used outside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Thin profile may be attractive for decks/balconies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Effect of water trapped between reinforcing and ceramic body?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Does existing test method work?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Recently increased from 15 to 300 freeze/thaw cycles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75" y="2362200"/>
            <a:ext cx="3095625" cy="4033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0355" name="Title 1"/>
          <p:cNvSpPr txBox="1">
            <a:spLocks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A137.3:</a:t>
            </a:r>
          </a:p>
          <a:p>
            <a:pPr algn="ctr"/>
            <a:r>
              <a:rPr lang="en-US" sz="4000">
                <a:solidFill>
                  <a:srgbClr val="000000"/>
                </a:solidFill>
              </a:rPr>
              <a:t>Freeze/Thaw Testing?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Content Placeholder 2"/>
          <p:cNvSpPr>
            <a:spLocks noGrp="1"/>
          </p:cNvSpPr>
          <p:nvPr>
            <p:ph idx="4294967295"/>
          </p:nvPr>
        </p:nvSpPr>
        <p:spPr>
          <a:xfrm>
            <a:off x="838200" y="2057400"/>
            <a:ext cx="7772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Other Performance Characteristics Evaluated for Traditional Tiles: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Abrasion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Chemical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Stain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Crazing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Thermal shock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Shade variation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Color uniformity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DCOF</a:t>
            </a:r>
          </a:p>
          <a:p>
            <a:pPr lvl="1" eaLnBrk="1" hangingPunct="1">
              <a:lnSpc>
                <a:spcPct val="80000"/>
              </a:lnSpc>
            </a:pPr>
            <a:endParaRPr lang="en-US" sz="2600" smtClean="0"/>
          </a:p>
          <a:p>
            <a:pPr lvl="1" eaLnBrk="1" hangingPunct="1">
              <a:lnSpc>
                <a:spcPct val="80000"/>
              </a:lnSpc>
            </a:pPr>
            <a:endParaRPr lang="en-US" sz="2600" smtClean="0"/>
          </a:p>
        </p:txBody>
      </p:sp>
      <p:sp>
        <p:nvSpPr>
          <p:cNvPr id="101378" name="Title 1"/>
          <p:cNvSpPr txBox="1">
            <a:spLocks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Likely to Be Included in A137.3?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228600" y="533400"/>
            <a:ext cx="8458200" cy="8842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Thin Tiles Range: </a:t>
            </a:r>
            <a:br>
              <a:rPr lang="en-US" sz="4000" dirty="0" smtClean="0"/>
            </a:br>
            <a:r>
              <a:rPr lang="en-US" sz="4000" dirty="0" smtClean="0"/>
              <a:t> ~ from 3 mm to 6.0 mm</a:t>
            </a:r>
          </a:p>
        </p:txBody>
      </p:sp>
      <p:pic>
        <p:nvPicPr>
          <p:cNvPr id="58370" name="Picture 5" descr="ThinTile_Caliph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263" y="1722438"/>
            <a:ext cx="6789737" cy="4525962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Thin Tile Installation:</a:t>
            </a:r>
            <a:br>
              <a:rPr lang="en-US" smtClean="0"/>
            </a:br>
            <a:r>
              <a:rPr lang="en-US" smtClean="0"/>
              <a:t>A Moving Target?</a:t>
            </a:r>
          </a:p>
        </p:txBody>
      </p:sp>
      <p:sp>
        <p:nvSpPr>
          <p:cNvPr id="102402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4648200" cy="33067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Lack of product standard makes development of installation standards or guidelines difficult</a:t>
            </a:r>
          </a:p>
        </p:txBody>
      </p:sp>
      <p:pic>
        <p:nvPicPr>
          <p:cNvPr id="102403" name="Picture 6" descr="http://missionandculture.files.wordpress.com/2012/10/moving-target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209800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Thin Tile Installation</a:t>
            </a:r>
          </a:p>
        </p:txBody>
      </p:sp>
      <p:sp>
        <p:nvSpPr>
          <p:cNvPr id="103426" name="Content Placeholder 4"/>
          <p:cNvSpPr>
            <a:spLocks noGrp="1"/>
          </p:cNvSpPr>
          <p:nvPr>
            <p:ph idx="1"/>
          </p:nvPr>
        </p:nvSpPr>
        <p:spPr>
          <a:xfrm>
            <a:off x="381000" y="1798638"/>
            <a:ext cx="8305800" cy="4144962"/>
          </a:xfrm>
        </p:spPr>
        <p:txBody>
          <a:bodyPr/>
          <a:lstStyle/>
          <a:p>
            <a:r>
              <a:rPr lang="en-US" sz="2800" smtClean="0"/>
              <a:t>The trade is essentially unregulated, so installation practices vary widely and are difficult to control …yet thin tile requires special precautions and procedures for all aspects of handling and installation</a:t>
            </a:r>
          </a:p>
        </p:txBody>
      </p:sp>
      <p:pic>
        <p:nvPicPr>
          <p:cNvPr id="103427" name="Picture 3" descr="tile set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73513"/>
            <a:ext cx="28194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smtClean="0"/>
              <a:t>Likely to Be Included in A108.19</a:t>
            </a:r>
          </a:p>
        </p:txBody>
      </p:sp>
      <p:sp>
        <p:nvSpPr>
          <p:cNvPr id="104450" name="Content Placeholder 4"/>
          <p:cNvSpPr>
            <a:spLocks noGrp="1"/>
          </p:cNvSpPr>
          <p:nvPr>
            <p:ph idx="1"/>
          </p:nvPr>
        </p:nvSpPr>
        <p:spPr>
          <a:xfrm>
            <a:off x="609600" y="1905000"/>
            <a:ext cx="6096000" cy="4525963"/>
          </a:xfrm>
        </p:spPr>
        <p:txBody>
          <a:bodyPr/>
          <a:lstStyle/>
          <a:p>
            <a:r>
              <a:rPr lang="en-US" smtClean="0"/>
              <a:t>Modified version of A108.5</a:t>
            </a:r>
          </a:p>
          <a:p>
            <a:endParaRPr lang="en-US" sz="2000" smtClean="0"/>
          </a:p>
          <a:p>
            <a:r>
              <a:rPr lang="en-US" smtClean="0"/>
              <a:t>Limited scope</a:t>
            </a:r>
          </a:p>
          <a:p>
            <a:pPr lvl="1"/>
            <a:endParaRPr lang="en-US" sz="800" smtClean="0"/>
          </a:p>
          <a:p>
            <a:pPr lvl="1"/>
            <a:r>
              <a:rPr lang="en-US" smtClean="0"/>
              <a:t>Interior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Thin-bed</a:t>
            </a:r>
            <a:endParaRPr lang="en-US" sz="1400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Cementitious mortars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820988"/>
            <a:ext cx="3981450" cy="2665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Content Placeholder 4"/>
          <p:cNvSpPr>
            <a:spLocks noGrp="1"/>
          </p:cNvSpPr>
          <p:nvPr>
            <p:ph idx="1"/>
          </p:nvPr>
        </p:nvSpPr>
        <p:spPr>
          <a:xfrm>
            <a:off x="381000" y="1981200"/>
            <a:ext cx="4267200" cy="4876800"/>
          </a:xfrm>
        </p:spPr>
        <p:txBody>
          <a:bodyPr/>
          <a:lstStyle/>
          <a:p>
            <a:r>
              <a:rPr lang="en-US" sz="2800" smtClean="0"/>
              <a:t>Select substrates</a:t>
            </a:r>
          </a:p>
          <a:p>
            <a:pPr lvl="1"/>
            <a:endParaRPr lang="en-US" sz="800" smtClean="0"/>
          </a:p>
          <a:p>
            <a:pPr lvl="1"/>
            <a:r>
              <a:rPr lang="en-US" sz="2400" smtClean="0"/>
              <a:t>Floors: concrete, mortar bed over concrete</a:t>
            </a:r>
          </a:p>
          <a:p>
            <a:pPr lvl="1"/>
            <a:endParaRPr lang="en-US" sz="1400" smtClean="0"/>
          </a:p>
          <a:p>
            <a:pPr lvl="1"/>
            <a:r>
              <a:rPr lang="en-US" sz="2400" smtClean="0"/>
              <a:t>Walls: concrete, CMU, drywall, backer boards</a:t>
            </a:r>
            <a:endParaRPr lang="en-US" sz="2000" smtClean="0"/>
          </a:p>
          <a:p>
            <a:endParaRPr lang="en-US" sz="1400" smtClean="0"/>
          </a:p>
          <a:p>
            <a:r>
              <a:rPr lang="en-US" sz="2800" smtClean="0"/>
              <a:t>Tile over tile? Who determines soundness of existing tile?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475" y="2133600"/>
            <a:ext cx="4098925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47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219200"/>
          </a:xfrm>
        </p:spPr>
        <p:txBody>
          <a:bodyPr/>
          <a:lstStyle/>
          <a:p>
            <a:r>
              <a:rPr lang="en-US" smtClean="0"/>
              <a:t>Likely to Be Included in A108.19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610100"/>
            <a:ext cx="289560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257800" cy="2514600"/>
          </a:xfrm>
        </p:spPr>
        <p:txBody>
          <a:bodyPr/>
          <a:lstStyle/>
          <a:p>
            <a:r>
              <a:rPr lang="en-US" sz="2800" smtClean="0"/>
              <a:t>Required substrate flatness:</a:t>
            </a:r>
          </a:p>
          <a:p>
            <a:pPr lvl="1"/>
            <a:r>
              <a:rPr lang="en-US" sz="2400" smtClean="0"/>
              <a:t>1/8” in 10 feet </a:t>
            </a:r>
          </a:p>
          <a:p>
            <a:pPr lvl="1"/>
            <a:r>
              <a:rPr lang="en-US" sz="2400" smtClean="0"/>
              <a:t>1/16” in 1’</a:t>
            </a:r>
            <a:endParaRPr lang="en-US" sz="2000" smtClean="0"/>
          </a:p>
          <a:p>
            <a:endParaRPr lang="en-US" sz="1600" smtClean="0"/>
          </a:p>
          <a:p>
            <a:r>
              <a:rPr lang="en-US" sz="2800" smtClean="0"/>
              <a:t>Substrate prep required,    like VCT flooring</a:t>
            </a:r>
          </a:p>
        </p:txBody>
      </p:sp>
      <p:pic>
        <p:nvPicPr>
          <p:cNvPr id="106499" name="Picture 4" descr="pics off camera April 11, 2008 2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810000" cy="285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6500" name="Picture 5" descr="for book 26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895600" cy="2170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501" name="Title 3"/>
          <p:cNvSpPr txBox="1">
            <a:spLocks/>
          </p:cNvSpPr>
          <p:nvPr/>
        </p:nvSpPr>
        <p:spPr bwMode="auto">
          <a:xfrm>
            <a:off x="228600" y="1524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Likely to Be Included in A108.19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114800" cy="5029200"/>
          </a:xfrm>
        </p:spPr>
        <p:txBody>
          <a:bodyPr/>
          <a:lstStyle/>
          <a:p>
            <a:r>
              <a:rPr lang="en-US" sz="2800" smtClean="0"/>
              <a:t>Jobsite Requirements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Clear pathways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Elevator, buck hoist,   or boom lift may be needed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Emphasis on restriction of traffic and impact</a:t>
            </a:r>
            <a:r>
              <a:rPr lang="en-US" smtClean="0"/>
              <a:t> 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29956">
            <a:off x="4325938" y="2289175"/>
            <a:ext cx="4175125" cy="313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523" name="Title 3"/>
          <p:cNvSpPr txBox="1">
            <a:spLocks/>
          </p:cNvSpPr>
          <p:nvPr/>
        </p:nvSpPr>
        <p:spPr bwMode="auto">
          <a:xfrm>
            <a:off x="381000" y="1524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</a:rPr>
              <a:t>Likely to Be Included in A108.19?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ontent Placeholder 2"/>
          <p:cNvSpPr>
            <a:spLocks noGrp="1"/>
          </p:cNvSpPr>
          <p:nvPr>
            <p:ph idx="1"/>
          </p:nvPr>
        </p:nvSpPr>
        <p:spPr>
          <a:xfrm>
            <a:off x="228600" y="1798638"/>
            <a:ext cx="4191000" cy="4525962"/>
          </a:xfrm>
        </p:spPr>
        <p:txBody>
          <a:bodyPr/>
          <a:lstStyle/>
          <a:p>
            <a:r>
              <a:rPr lang="en-US" sz="2800" smtClean="0"/>
              <a:t>Handling large pieces:</a:t>
            </a:r>
          </a:p>
          <a:p>
            <a:pPr lvl="1"/>
            <a:endParaRPr lang="en-US" sz="800" smtClean="0"/>
          </a:p>
          <a:p>
            <a:pPr lvl="1"/>
            <a:r>
              <a:rPr lang="en-US" sz="2400" smtClean="0"/>
              <a:t>Rack with suction cups?</a:t>
            </a:r>
          </a:p>
          <a:p>
            <a:pPr lvl="1"/>
            <a:endParaRPr lang="en-US" sz="1400" smtClean="0"/>
          </a:p>
          <a:p>
            <a:pPr lvl="1"/>
            <a:r>
              <a:rPr lang="en-US" sz="2400" smtClean="0"/>
              <a:t>2 people? 4 people?</a:t>
            </a:r>
          </a:p>
          <a:p>
            <a:pPr lvl="1"/>
            <a:endParaRPr lang="en-US" sz="1400" smtClean="0"/>
          </a:p>
          <a:p>
            <a:pPr lvl="1"/>
            <a:r>
              <a:rPr lang="en-US" sz="2400" smtClean="0"/>
              <a:t>Specialized tools for cutting and transporting?</a:t>
            </a:r>
          </a:p>
          <a:p>
            <a:pPr lvl="1"/>
            <a:endParaRPr lang="en-US" sz="1400" smtClean="0"/>
          </a:p>
          <a:p>
            <a:pPr lvl="1"/>
            <a:r>
              <a:rPr lang="en-US" sz="2400" smtClean="0"/>
              <a:t>Dedicated workstation?</a:t>
            </a:r>
          </a:p>
        </p:txBody>
      </p:sp>
      <p:pic>
        <p:nvPicPr>
          <p:cNvPr id="10854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12888"/>
            <a:ext cx="3886200" cy="2601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325" y="4206875"/>
            <a:ext cx="3343275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548" name="Title 3"/>
          <p:cNvSpPr txBox="1">
            <a:spLocks/>
          </p:cNvSpPr>
          <p:nvPr/>
        </p:nvSpPr>
        <p:spPr bwMode="auto">
          <a:xfrm>
            <a:off x="533400" y="762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</a:rPr>
              <a:t>Likely to Be Included in A108.19?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525963"/>
          </a:xfrm>
        </p:spPr>
        <p:txBody>
          <a:bodyPr/>
          <a:lstStyle/>
          <a:p>
            <a:r>
              <a:rPr lang="en-US" smtClean="0"/>
              <a:t>Unpacking/handling:</a:t>
            </a:r>
          </a:p>
          <a:p>
            <a:pPr lvl="1"/>
            <a:endParaRPr lang="en-US" sz="1400" smtClean="0"/>
          </a:p>
          <a:p>
            <a:pPr lvl="1"/>
            <a:r>
              <a:rPr lang="en-US" smtClean="0"/>
              <a:t>How to ensure material isn’t damaged since cracks are often not obvious</a:t>
            </a:r>
          </a:p>
          <a:p>
            <a:pPr lvl="1"/>
            <a:endParaRPr lang="en-US" sz="1400" smtClean="0"/>
          </a:p>
          <a:p>
            <a:pPr lvl="1"/>
            <a:r>
              <a:rPr lang="en-US" smtClean="0"/>
              <a:t>Documentation</a:t>
            </a:r>
          </a:p>
          <a:p>
            <a:pPr lvl="1"/>
            <a:endParaRPr lang="en-US" sz="1400" smtClean="0"/>
          </a:p>
          <a:p>
            <a:pPr lvl="1"/>
            <a:r>
              <a:rPr lang="en-US" smtClean="0"/>
              <a:t>Necessary equipment and procedure for moving crates around jobsite</a:t>
            </a:r>
          </a:p>
          <a:p>
            <a:pPr lvl="2"/>
            <a:r>
              <a:rPr lang="en-US" sz="2800" smtClean="0"/>
              <a:t>Long arms on forklift</a:t>
            </a:r>
          </a:p>
          <a:p>
            <a:pPr lvl="2"/>
            <a:r>
              <a:rPr lang="en-US" sz="2800" smtClean="0"/>
              <a:t>Keep large pieces vertical when carrying</a:t>
            </a:r>
          </a:p>
        </p:txBody>
      </p:sp>
      <p:sp>
        <p:nvSpPr>
          <p:cNvPr id="109570" name="Title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914400"/>
          </a:xfrm>
        </p:spPr>
        <p:txBody>
          <a:bodyPr/>
          <a:lstStyle/>
          <a:p>
            <a:pPr algn="l"/>
            <a:r>
              <a:rPr lang="en-US" sz="4000" smtClean="0"/>
              <a:t>Likely to Be Included in A108.19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NOT to Do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600" y="16764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37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1905000"/>
            <a:ext cx="3519487" cy="472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4419600" cy="3535362"/>
          </a:xfrm>
        </p:spPr>
        <p:txBody>
          <a:bodyPr/>
          <a:lstStyle/>
          <a:p>
            <a:r>
              <a:rPr lang="en-US" sz="2800" smtClean="0"/>
              <a:t>Use of leveling system?</a:t>
            </a:r>
          </a:p>
          <a:p>
            <a:endParaRPr lang="en-US" sz="1400" smtClean="0"/>
          </a:p>
          <a:p>
            <a:r>
              <a:rPr lang="en-US" sz="2800" smtClean="0"/>
              <a:t>Lippage tolerances being discussed: 1/64” to 1/16”</a:t>
            </a:r>
          </a:p>
          <a:p>
            <a:pPr lvl="1"/>
            <a:endParaRPr lang="en-US" sz="1400" smtClean="0"/>
          </a:p>
          <a:p>
            <a:pPr lvl="1"/>
            <a:r>
              <a:rPr lang="en-US" sz="2400" smtClean="0"/>
              <a:t>With a 3 mm tile, 1 mm is 1/3 the tile’s thickness</a:t>
            </a:r>
          </a:p>
          <a:p>
            <a:pPr lvl="1"/>
            <a:endParaRPr lang="en-US" sz="1400" smtClean="0"/>
          </a:p>
          <a:p>
            <a:pPr lvl="1"/>
            <a:r>
              <a:rPr lang="en-US" sz="2400" smtClean="0"/>
              <a:t>Is edge fracture more likely?</a:t>
            </a:r>
          </a:p>
        </p:txBody>
      </p:sp>
      <p:sp>
        <p:nvSpPr>
          <p:cNvPr id="110595" name="Title 3"/>
          <p:cNvSpPr txBox="1">
            <a:spLocks/>
          </p:cNvSpPr>
          <p:nvPr/>
        </p:nvSpPr>
        <p:spPr bwMode="auto">
          <a:xfrm>
            <a:off x="533400" y="457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</a:rPr>
              <a:t>Likely to Be Included in A108.19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Often Reinforced with Fiberglass, Plastic, or Metal Mesh</a:t>
            </a:r>
          </a:p>
        </p:txBody>
      </p:sp>
      <p:pic>
        <p:nvPicPr>
          <p:cNvPr id="60418" name="Picture 4" descr="imag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1879794">
            <a:off x="3657600" y="4343400"/>
            <a:ext cx="2057400" cy="2057400"/>
          </a:xfrm>
          <a:ln>
            <a:solidFill>
              <a:schemeClr val="tx1"/>
            </a:solidFill>
          </a:ln>
        </p:spPr>
      </p:pic>
      <p:pic>
        <p:nvPicPr>
          <p:cNvPr id="60419" name="Picture 5" descr="images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8993">
            <a:off x="6556375" y="3124200"/>
            <a:ext cx="2082800" cy="213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0" name="Picture 6" descr="images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751013"/>
            <a:ext cx="3429000" cy="207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1" name="Picture 7" descr="images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7710">
            <a:off x="685800" y="3505200"/>
            <a:ext cx="2143125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Easy?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46851"/>
            <a:ext cx="6781800" cy="535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59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Content Placeholder 2"/>
          <p:cNvSpPr>
            <a:spLocks noGrp="1"/>
          </p:cNvSpPr>
          <p:nvPr>
            <p:ph idx="1"/>
          </p:nvPr>
        </p:nvSpPr>
        <p:spPr>
          <a:xfrm>
            <a:off x="762000" y="2255838"/>
            <a:ext cx="7315200" cy="3535362"/>
          </a:xfrm>
        </p:spPr>
        <p:txBody>
          <a:bodyPr/>
          <a:lstStyle/>
          <a:p>
            <a:r>
              <a:rPr lang="en-US" smtClean="0"/>
              <a:t>Finished installation flatness?</a:t>
            </a:r>
          </a:p>
          <a:p>
            <a:endParaRPr lang="en-US" sz="1400" smtClean="0"/>
          </a:p>
          <a:p>
            <a:r>
              <a:rPr lang="en-US" smtClean="0"/>
              <a:t>Is ¼” in 10’ reasonable or are “waves” created during installation?</a:t>
            </a:r>
          </a:p>
        </p:txBody>
      </p:sp>
      <p:sp>
        <p:nvSpPr>
          <p:cNvPr id="112642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905000"/>
          </a:xfrm>
        </p:spPr>
        <p:txBody>
          <a:bodyPr/>
          <a:lstStyle/>
          <a:p>
            <a:r>
              <a:rPr lang="en-US" sz="4000" smtClean="0"/>
              <a:t>Likely to Be Included in A108.19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3"/>
          <p:cNvSpPr txBox="1">
            <a:spLocks/>
          </p:cNvSpPr>
          <p:nvPr/>
        </p:nvSpPr>
        <p:spPr bwMode="auto">
          <a:xfrm>
            <a:off x="304800" y="1524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</a:rPr>
              <a:t>Likely to Be Included in A108.19</a:t>
            </a:r>
          </a:p>
        </p:txBody>
      </p:sp>
      <p:sp>
        <p:nvSpPr>
          <p:cNvPr id="113666" name="Content Placeholder 6"/>
          <p:cNvSpPr>
            <a:spLocks noGrp="1"/>
          </p:cNvSpPr>
          <p:nvPr>
            <p:ph idx="1"/>
          </p:nvPr>
        </p:nvSpPr>
        <p:spPr>
          <a:xfrm>
            <a:off x="457200" y="2179638"/>
            <a:ext cx="8382000" cy="3763962"/>
          </a:xfrm>
        </p:spPr>
        <p:txBody>
          <a:bodyPr/>
          <a:lstStyle/>
          <a:p>
            <a:r>
              <a:rPr lang="en-US" sz="2800" smtClean="0"/>
              <a:t>Do existing standards for grout joint width apply? </a:t>
            </a:r>
          </a:p>
          <a:p>
            <a:endParaRPr lang="en-US" sz="2800" smtClean="0"/>
          </a:p>
          <a:p>
            <a:r>
              <a:rPr lang="en-US" sz="2800" smtClean="0"/>
              <a:t>Existing standards aim at wider grout joints to accommodate facial dimensions and warpage</a:t>
            </a:r>
          </a:p>
          <a:p>
            <a:endParaRPr lang="en-US" sz="2800" smtClean="0"/>
          </a:p>
          <a:p>
            <a:r>
              <a:rPr lang="en-US" sz="2800" smtClean="0"/>
              <a:t>But ... Some feel edges are more susceptible to impact with wider joints</a:t>
            </a:r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3"/>
          <p:cNvSpPr txBox="1">
            <a:spLocks/>
          </p:cNvSpPr>
          <p:nvPr/>
        </p:nvSpPr>
        <p:spPr bwMode="auto">
          <a:xfrm>
            <a:off x="381000" y="3048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</a:rPr>
              <a:t>Likely to Be Included in A108.19</a:t>
            </a:r>
          </a:p>
        </p:txBody>
      </p:sp>
      <p:sp>
        <p:nvSpPr>
          <p:cNvPr id="11469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r>
              <a:rPr lang="en-US" smtClean="0"/>
              <a:t>Will facial dimensions and warpage be tight enough for the desired “credit card” joints?</a:t>
            </a:r>
          </a:p>
          <a:p>
            <a:pPr>
              <a:buFontTx/>
              <a:buNone/>
            </a:pPr>
            <a:r>
              <a:rPr lang="en-US" smtClean="0"/>
              <a:t>					OR</a:t>
            </a:r>
          </a:p>
          <a:p>
            <a:endParaRPr lang="en-US" smtClean="0"/>
          </a:p>
          <a:p>
            <a:r>
              <a:rPr lang="en-US" smtClean="0"/>
              <a:t>Will dimensions and warpage HAVE TO be tight enough for “credit card” joints needed to minimize impact?</a:t>
            </a:r>
          </a:p>
          <a:p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3"/>
          <p:cNvSpPr txBox="1">
            <a:spLocks/>
          </p:cNvSpPr>
          <p:nvPr/>
        </p:nvSpPr>
        <p:spPr bwMode="auto">
          <a:xfrm>
            <a:off x="457200" y="3810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solidFill>
                  <a:srgbClr val="000000"/>
                </a:solidFill>
              </a:rPr>
              <a:t>Likely to Be Included in A108.19</a:t>
            </a:r>
          </a:p>
        </p:txBody>
      </p:sp>
      <p:sp>
        <p:nvSpPr>
          <p:cNvPr id="115714" name="Content Placeholder 6"/>
          <p:cNvSpPr>
            <a:spLocks noGrp="1"/>
          </p:cNvSpPr>
          <p:nvPr>
            <p:ph idx="1"/>
          </p:nvPr>
        </p:nvSpPr>
        <p:spPr>
          <a:xfrm>
            <a:off x="533400" y="2286000"/>
            <a:ext cx="8382000" cy="4525963"/>
          </a:xfrm>
        </p:spPr>
        <p:txBody>
          <a:bodyPr/>
          <a:lstStyle/>
          <a:p>
            <a:r>
              <a:rPr lang="en-US" smtClean="0"/>
              <a:t>Either way…full grout joints are imperative to minimize impact</a:t>
            </a:r>
          </a:p>
          <a:p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Content Placeholder 2"/>
          <p:cNvSpPr>
            <a:spLocks noGrp="1"/>
          </p:cNvSpPr>
          <p:nvPr>
            <p:ph idx="1"/>
          </p:nvPr>
        </p:nvSpPr>
        <p:spPr>
          <a:xfrm>
            <a:off x="533400" y="2560638"/>
            <a:ext cx="8229600" cy="4068762"/>
          </a:xfrm>
        </p:spPr>
        <p:txBody>
          <a:bodyPr/>
          <a:lstStyle/>
          <a:p>
            <a:r>
              <a:rPr lang="en-US" sz="2800" smtClean="0"/>
              <a:t>By existing standards, if large sizes are used, almost every joint would need to be a movement joint, especially for wet and sun exposed areas</a:t>
            </a:r>
          </a:p>
          <a:p>
            <a:endParaRPr lang="en-US" sz="2800" smtClean="0"/>
          </a:p>
          <a:p>
            <a:r>
              <a:rPr lang="en-US" sz="2800" smtClean="0"/>
              <a:t>Tile edge performance with soft filler unknown</a:t>
            </a:r>
          </a:p>
          <a:p>
            <a:endParaRPr lang="en-US" sz="2800" smtClean="0"/>
          </a:p>
          <a:p>
            <a:r>
              <a:rPr lang="en-US" sz="2800" smtClean="0"/>
              <a:t>Can control joints in concrete be relocated to nearest joint? </a:t>
            </a:r>
          </a:p>
        </p:txBody>
      </p:sp>
      <p:sp>
        <p:nvSpPr>
          <p:cNvPr id="116738" name="Title 3"/>
          <p:cNvSpPr txBox="1">
            <a:spLocks/>
          </p:cNvSpPr>
          <p:nvPr/>
        </p:nvSpPr>
        <p:spPr bwMode="auto">
          <a:xfrm>
            <a:off x="457200" y="4572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</a:rPr>
              <a:t>Likely to Be Included in A108.19: Movement Joints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114800" cy="4876800"/>
          </a:xfrm>
        </p:spPr>
        <p:txBody>
          <a:bodyPr/>
          <a:lstStyle/>
          <a:p>
            <a:r>
              <a:rPr lang="en-US" smtClean="0"/>
              <a:t>Coverage</a:t>
            </a:r>
          </a:p>
          <a:p>
            <a:pPr lvl="1"/>
            <a:r>
              <a:rPr lang="en-US" smtClean="0"/>
              <a:t>How much is enough?</a:t>
            </a:r>
          </a:p>
          <a:p>
            <a:pPr lvl="1"/>
            <a:r>
              <a:rPr lang="en-US" smtClean="0"/>
              <a:t>How to get coverage on edges without trapping air? </a:t>
            </a:r>
          </a:p>
          <a:p>
            <a:pPr lvl="1"/>
            <a:r>
              <a:rPr lang="en-US" smtClean="0"/>
              <a:t>How to check, especially for large, thin sizes?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814763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7763" name="Title 3"/>
          <p:cNvSpPr txBox="1">
            <a:spLocks/>
          </p:cNvSpPr>
          <p:nvPr/>
        </p:nvSpPr>
        <p:spPr bwMode="auto">
          <a:xfrm>
            <a:off x="304800" y="304800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</a:rPr>
              <a:t>Likely to Be Included in A108.19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2"/>
          <p:cNvSpPr>
            <a:spLocks noGrp="1"/>
          </p:cNvSpPr>
          <p:nvPr>
            <p:ph idx="1"/>
          </p:nvPr>
        </p:nvSpPr>
        <p:spPr>
          <a:xfrm>
            <a:off x="762000" y="2179637"/>
            <a:ext cx="4419600" cy="4525963"/>
          </a:xfrm>
        </p:spPr>
        <p:txBody>
          <a:bodyPr/>
          <a:lstStyle/>
          <a:p>
            <a:r>
              <a:rPr lang="en-US" dirty="0" smtClean="0"/>
              <a:t>Embedding the Tile</a:t>
            </a:r>
          </a:p>
          <a:p>
            <a:pPr lvl="1"/>
            <a:r>
              <a:rPr lang="en-US" dirty="0" smtClean="0"/>
              <a:t>Walk on it? </a:t>
            </a:r>
          </a:p>
          <a:p>
            <a:pPr lvl="1"/>
            <a:r>
              <a:rPr lang="en-US" dirty="0" smtClean="0"/>
              <a:t>Vibrate? </a:t>
            </a:r>
          </a:p>
          <a:p>
            <a:pPr lvl="1"/>
            <a:r>
              <a:rPr lang="en-US" dirty="0" smtClean="0"/>
              <a:t>Thinner thin-set?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228600" y="6096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en-US" sz="4000" dirty="0">
                <a:solidFill>
                  <a:srgbClr val="000000"/>
                </a:solidFill>
              </a:rPr>
              <a:t>Likely to Be Included in </a:t>
            </a:r>
            <a:r>
              <a:rPr lang="en-US" sz="4000" dirty="0" smtClean="0">
                <a:solidFill>
                  <a:srgbClr val="000000"/>
                </a:solidFill>
              </a:rPr>
              <a:t>A108.19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810000" cy="398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88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8686800" cy="3916363"/>
          </a:xfrm>
        </p:spPr>
        <p:txBody>
          <a:bodyPr/>
          <a:lstStyle/>
          <a:p>
            <a:r>
              <a:rPr lang="en-US" dirty="0" smtClean="0"/>
              <a:t>Varying Opinions on Application Thickness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3/8” needed for workability?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Susceptibility to thin-set shrinkage?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81000" y="6096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en-US" sz="4000" dirty="0">
                <a:solidFill>
                  <a:srgbClr val="000000"/>
                </a:solidFill>
              </a:rPr>
              <a:t>Likely to Be Included in </a:t>
            </a:r>
            <a:r>
              <a:rPr lang="en-US" sz="4000" dirty="0" smtClean="0">
                <a:solidFill>
                  <a:srgbClr val="000000"/>
                </a:solidFill>
              </a:rPr>
              <a:t>A108.19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894" b="-1382"/>
          <a:stretch/>
        </p:blipFill>
        <p:spPr bwMode="auto">
          <a:xfrm rot="16200000">
            <a:off x="3017520" y="2865120"/>
            <a:ext cx="31089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76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543800" cy="4525963"/>
          </a:xfrm>
        </p:spPr>
        <p:txBody>
          <a:bodyPr/>
          <a:lstStyle/>
          <a:p>
            <a:r>
              <a:rPr lang="en-US" smtClean="0"/>
              <a:t>Mortar Cure Time</a:t>
            </a:r>
          </a:p>
          <a:p>
            <a:pPr lvl="1"/>
            <a:r>
              <a:rPr lang="en-US" smtClean="0"/>
              <a:t>Are rapid sets needed? Realistic? 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81000" y="3048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en-US" sz="4000" dirty="0">
                <a:solidFill>
                  <a:srgbClr val="000000"/>
                </a:solidFill>
              </a:rPr>
              <a:t>Likely to Be Included in </a:t>
            </a:r>
            <a:r>
              <a:rPr lang="en-US" sz="4000" dirty="0" smtClean="0">
                <a:solidFill>
                  <a:srgbClr val="000000"/>
                </a:solidFill>
              </a:rPr>
              <a:t>A108.19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eastrachan\AppData\Local\Microsoft\Windows\Temporary Internet Files\Content.Outlook\2BORR1IU\No-Time-to-Wait-27187541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0" y="3429000"/>
            <a:ext cx="3873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 descr="green factory.jpg"/>
          <p:cNvPicPr>
            <a:picLocks noChangeAspect="1"/>
          </p:cNvPicPr>
          <p:nvPr/>
        </p:nvPicPr>
        <p:blipFill>
          <a:blip r:embed="rId3" cstate="print">
            <a:lum bright="40000" contrast="-6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Thin Tile Manufacturing Methods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2971800" y="1905000"/>
            <a:ext cx="5257800" cy="685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smtClean="0"/>
              <a:t>Traditional Dust Pressing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2286000" y="35052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/>
              <a:t>The Lamina® Process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990600" y="4800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The SACMI Continua® Process 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1295400" y="28194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Extrusion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525963"/>
          </a:xfrm>
        </p:spPr>
        <p:txBody>
          <a:bodyPr/>
          <a:lstStyle/>
          <a:p>
            <a:r>
              <a:rPr lang="en-US" smtClean="0"/>
              <a:t>With all of these challenges and questions, it seems likely that contractor and installer qualifications and certifications will be required</a:t>
            </a:r>
          </a:p>
        </p:txBody>
      </p:sp>
      <p:sp>
        <p:nvSpPr>
          <p:cNvPr id="121858" name="Title 3"/>
          <p:cNvSpPr txBox="1">
            <a:spLocks/>
          </p:cNvSpPr>
          <p:nvPr/>
        </p:nvSpPr>
        <p:spPr bwMode="auto">
          <a:xfrm>
            <a:off x="381000" y="8382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</a:rPr>
              <a:t>Likely to Be Included in A108.19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sz="4000" dirty="0" smtClean="0"/>
              <a:t>Industry Collaboration</a:t>
            </a:r>
            <a:br>
              <a:rPr lang="en-US" sz="4000" dirty="0" smtClean="0"/>
            </a:br>
            <a:r>
              <a:rPr lang="en-US" sz="4000" dirty="0" smtClean="0"/>
              <a:t>Thin Tile Standards</a:t>
            </a:r>
          </a:p>
        </p:txBody>
      </p:sp>
      <p:pic>
        <p:nvPicPr>
          <p:cNvPr id="53250" name="Picture 6" descr="TSP-logo-NTCA-TCNA-CTDA-TCA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00" y="1981200"/>
            <a:ext cx="3511550" cy="2341563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3400" y="471770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Where your voice can be heard in the development of standards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71577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Tile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present and explain many thin tile opportunities</a:t>
            </a:r>
          </a:p>
          <a:p>
            <a:endParaRPr lang="en-US" dirty="0"/>
          </a:p>
          <a:p>
            <a:r>
              <a:rPr lang="en-US" dirty="0" smtClean="0"/>
              <a:t>In the absence of established consensus standards, seek guidance from manufacturers and qualified installation professionals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Why Is Thin Tile Exciting?</a:t>
            </a:r>
          </a:p>
        </p:txBody>
      </p:sp>
      <p:sp>
        <p:nvSpPr>
          <p:cNvPr id="1249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Thin Tile Over Tile: Renovations Are Cleaner, Faster, and More Time- and Cost-Efficient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Lower Environmental Impact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Versatile Design Profile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Flexibility</a:t>
            </a:r>
          </a:p>
        </p:txBody>
      </p:sp>
      <p:pic>
        <p:nvPicPr>
          <p:cNvPr id="124931" name="Picture 6" descr="liftinglamina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267200" cy="4343400"/>
          </a:xfr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1249363"/>
          </a:xfrm>
        </p:spPr>
        <p:txBody>
          <a:bodyPr/>
          <a:lstStyle/>
          <a:p>
            <a:r>
              <a:rPr lang="en-US" sz="4000" smtClean="0"/>
              <a:t>What’s So Great About </a:t>
            </a:r>
            <a:br>
              <a:rPr lang="en-US" sz="4000" smtClean="0"/>
            </a:br>
            <a:r>
              <a:rPr lang="en-US" sz="4000" smtClean="0"/>
              <a:t>Thin Tile Over Tile?</a:t>
            </a:r>
            <a:br>
              <a:rPr lang="en-US" sz="4000" smtClean="0"/>
            </a:br>
            <a:r>
              <a:rPr lang="en-US" sz="4000" smtClean="0"/>
              <a:t>One Word: RENOVATION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31242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According to Architecture 2030: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Every year, approximately 5 billion square feet.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By the year 2035, approximately three-quarters (75%) of the built environment will be either new or renovated.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126979" name="Picture 4" descr="2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62200"/>
            <a:ext cx="5219700" cy="364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Hotels Must Renovate Frequently:</a:t>
            </a:r>
            <a:br>
              <a:rPr lang="en-US" sz="4000" smtClean="0"/>
            </a:br>
            <a:r>
              <a:rPr lang="en-US" sz="4000" smtClean="0"/>
              <a:t>Thin Tile Over Tile Can Help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1828800"/>
            <a:ext cx="3581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 the Age of Expedia, Hotels.com, Priceline, Trip Advisor, etc. Word of Bad Experiences Travels Quickly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Guests’ Expectations Are High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Sluggish Economy = More Competition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Typical Renovation Cycles Are Between 6-12 years, but Some Hotels Renovate as Often as Every 3-5 Years</a:t>
            </a:r>
          </a:p>
        </p:txBody>
      </p:sp>
      <p:pic>
        <p:nvPicPr>
          <p:cNvPr id="129027" name="Picture 5" descr="DAC-lobby-overview_sma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8768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Thin Tile Over Tile:</a:t>
            </a:r>
            <a:br>
              <a:rPr lang="en-US" sz="4000" smtClean="0"/>
            </a:br>
            <a:r>
              <a:rPr lang="en-US" sz="4000" smtClean="0"/>
              <a:t>Time &amp; Cost Savings</a:t>
            </a:r>
            <a:endParaRPr lang="en-US" smtClean="0"/>
          </a:p>
        </p:txBody>
      </p:sp>
      <p:pic>
        <p:nvPicPr>
          <p:cNvPr id="131074" name="Picture 7" descr="Posa Simulata ravvicinata Ask LS-3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888" y="1830388"/>
            <a:ext cx="3451225" cy="4064000"/>
          </a:xfrm>
          <a:ln>
            <a:solidFill>
              <a:schemeClr val="tx1"/>
            </a:solidFill>
          </a:ln>
        </p:spPr>
      </p:pic>
      <p:sp>
        <p:nvSpPr>
          <p:cNvPr id="13107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600200"/>
            <a:ext cx="4419600" cy="452596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smtClean="0"/>
              <a:t>Hotel Renovation Project: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smtClean="0"/>
              <a:t>Update Guest Bathrooms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400" smtClean="0"/>
          </a:p>
          <a:p>
            <a:pPr>
              <a:lnSpc>
                <a:spcPct val="90000"/>
              </a:lnSpc>
            </a:pPr>
            <a:endParaRPr lang="en-US" sz="400" smtClean="0"/>
          </a:p>
          <a:p>
            <a:pPr>
              <a:lnSpc>
                <a:spcPct val="90000"/>
              </a:lnSpc>
            </a:pPr>
            <a:endParaRPr lang="en-US" sz="400" smtClean="0"/>
          </a:p>
          <a:p>
            <a:pPr>
              <a:lnSpc>
                <a:spcPct val="90000"/>
              </a:lnSpc>
            </a:pPr>
            <a:r>
              <a:rPr lang="en-US" sz="2000" smtClean="0"/>
              <a:t>Number of Rooms: 540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Number of Floors: 22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95%+ Occupancy Rate Year-Round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1/8” Thin Tile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3’ x 10’ Panels Cut to Size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Thin Tile-Over-Tile Installation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Total Installation Time: </a:t>
            </a:r>
            <a:r>
              <a:rPr lang="en-US" sz="2000" b="1" smtClean="0"/>
              <a:t>30 Days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Typical Installation Time with Traditional Demolition and Installation? </a:t>
            </a:r>
            <a:r>
              <a:rPr lang="en-US" sz="2000" b="1" smtClean="0"/>
              <a:t>TWO YEARS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114800" y="20574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/>
            <a:endParaRPr lang="en-US" sz="20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Thin Tile over Tile:</a:t>
            </a:r>
            <a:br>
              <a:rPr lang="en-US" sz="4000" smtClean="0"/>
            </a:br>
            <a:r>
              <a:rPr lang="en-US" sz="4000" smtClean="0"/>
              <a:t>Client Satisfaction Is Key</a:t>
            </a:r>
          </a:p>
        </p:txBody>
      </p:sp>
      <p:sp>
        <p:nvSpPr>
          <p:cNvPr id="1331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In the Hospitality, Medical &amp; Dental, &amp; Apartment Rental Sectors:</a:t>
            </a:r>
          </a:p>
          <a:p>
            <a:r>
              <a:rPr lang="en-US" sz="2400" smtClean="0"/>
              <a:t>Noise is a Liability</a:t>
            </a:r>
          </a:p>
          <a:p>
            <a:r>
              <a:rPr lang="en-US" sz="2400" smtClean="0"/>
              <a:t>Dust is Verboten</a:t>
            </a:r>
          </a:p>
          <a:p>
            <a:r>
              <a:rPr lang="en-US" sz="2400" smtClean="0"/>
              <a:t>Time is Money in Terms of Project $ Spent as Well as Revenue Lost on Unoccupied Units</a:t>
            </a:r>
          </a:p>
        </p:txBody>
      </p:sp>
      <p:pic>
        <p:nvPicPr>
          <p:cNvPr id="133123" name="Picture 5" descr="no_dus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981200"/>
            <a:ext cx="3614738" cy="3578225"/>
          </a:xfr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4000" smtClean="0"/>
              <a:t>Environmental Impact:</a:t>
            </a:r>
            <a:br>
              <a:rPr lang="en-US" sz="4000" smtClean="0"/>
            </a:br>
            <a:r>
              <a:rPr lang="en-US" sz="4000" smtClean="0"/>
              <a:t>Thin Tile vs. Traditional Tile</a:t>
            </a:r>
          </a:p>
        </p:txBody>
      </p:sp>
      <p:grpSp>
        <p:nvGrpSpPr>
          <p:cNvPr id="135170" name="Group 23"/>
          <p:cNvGrpSpPr>
            <a:grpSpLocks/>
          </p:cNvGrpSpPr>
          <p:nvPr/>
        </p:nvGrpSpPr>
        <p:grpSpPr bwMode="auto">
          <a:xfrm>
            <a:off x="457200" y="1600200"/>
            <a:ext cx="3505200" cy="2667000"/>
            <a:chOff x="288" y="912"/>
            <a:chExt cx="2208" cy="1680"/>
          </a:xfrm>
        </p:grpSpPr>
        <p:sp>
          <p:nvSpPr>
            <p:cNvPr id="135180" name="AutoShape 11"/>
            <p:cNvSpPr>
              <a:spLocks noChangeArrowheads="1"/>
            </p:cNvSpPr>
            <p:nvPr/>
          </p:nvSpPr>
          <p:spPr bwMode="auto">
            <a:xfrm>
              <a:off x="288" y="912"/>
              <a:ext cx="2208" cy="1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5181" name="Text Box 12"/>
            <p:cNvSpPr txBox="1">
              <a:spLocks noChangeArrowheads="1"/>
            </p:cNvSpPr>
            <p:nvPr/>
          </p:nvSpPr>
          <p:spPr bwMode="auto">
            <a:xfrm>
              <a:off x="960" y="1296"/>
              <a:ext cx="864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LESS</a:t>
              </a:r>
            </a:p>
            <a:p>
              <a:pPr algn="ctr">
                <a:spcBef>
                  <a:spcPct val="50000"/>
                </a:spcBef>
              </a:pPr>
              <a:r>
                <a:rPr lang="en-US" b="1"/>
                <a:t>RAW</a:t>
              </a:r>
            </a:p>
            <a:p>
              <a:pPr algn="ctr">
                <a:spcBef>
                  <a:spcPct val="50000"/>
                </a:spcBef>
              </a:pPr>
              <a:r>
                <a:rPr lang="en-US" b="1"/>
                <a:t>MATERIAL</a:t>
              </a:r>
            </a:p>
          </p:txBody>
        </p:sp>
      </p:grpSp>
      <p:grpSp>
        <p:nvGrpSpPr>
          <p:cNvPr id="135171" name="Group 25"/>
          <p:cNvGrpSpPr>
            <a:grpSpLocks/>
          </p:cNvGrpSpPr>
          <p:nvPr/>
        </p:nvGrpSpPr>
        <p:grpSpPr bwMode="auto">
          <a:xfrm>
            <a:off x="609600" y="4495800"/>
            <a:ext cx="3124200" cy="1371600"/>
            <a:chOff x="384" y="2736"/>
            <a:chExt cx="1968" cy="864"/>
          </a:xfrm>
        </p:grpSpPr>
        <p:sp>
          <p:nvSpPr>
            <p:cNvPr id="135178" name="Rectangle 14"/>
            <p:cNvSpPr>
              <a:spLocks noChangeArrowheads="1"/>
            </p:cNvSpPr>
            <p:nvPr/>
          </p:nvSpPr>
          <p:spPr bwMode="auto">
            <a:xfrm>
              <a:off x="384" y="2736"/>
              <a:ext cx="1968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5179" name="Text Box 15"/>
            <p:cNvSpPr txBox="1">
              <a:spLocks noChangeArrowheads="1"/>
            </p:cNvSpPr>
            <p:nvPr/>
          </p:nvSpPr>
          <p:spPr bwMode="auto">
            <a:xfrm>
              <a:off x="624" y="2880"/>
              <a:ext cx="139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LESS ENERGY USED TO PRODUCE</a:t>
              </a:r>
            </a:p>
          </p:txBody>
        </p:sp>
      </p:grpSp>
      <p:grpSp>
        <p:nvGrpSpPr>
          <p:cNvPr id="135172" name="Group 24"/>
          <p:cNvGrpSpPr>
            <a:grpSpLocks/>
          </p:cNvGrpSpPr>
          <p:nvPr/>
        </p:nvGrpSpPr>
        <p:grpSpPr bwMode="auto">
          <a:xfrm>
            <a:off x="4724400" y="1600200"/>
            <a:ext cx="3505200" cy="2667000"/>
            <a:chOff x="2976" y="864"/>
            <a:chExt cx="2208" cy="1680"/>
          </a:xfrm>
        </p:grpSpPr>
        <p:sp>
          <p:nvSpPr>
            <p:cNvPr id="135176" name="AutoShape 16"/>
            <p:cNvSpPr>
              <a:spLocks noChangeArrowheads="1"/>
            </p:cNvSpPr>
            <p:nvPr/>
          </p:nvSpPr>
          <p:spPr bwMode="auto">
            <a:xfrm>
              <a:off x="2976" y="864"/>
              <a:ext cx="2208" cy="1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5177" name="Text Box 17"/>
            <p:cNvSpPr txBox="1">
              <a:spLocks noChangeArrowheads="1"/>
            </p:cNvSpPr>
            <p:nvPr/>
          </p:nvSpPr>
          <p:spPr bwMode="auto">
            <a:xfrm>
              <a:off x="3696" y="1056"/>
              <a:ext cx="864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50%</a:t>
              </a:r>
            </a:p>
            <a:p>
              <a:pPr algn="ctr">
                <a:spcBef>
                  <a:spcPct val="50000"/>
                </a:spcBef>
              </a:pPr>
              <a:r>
                <a:rPr lang="en-US" b="1"/>
                <a:t>LOWER</a:t>
              </a:r>
            </a:p>
            <a:p>
              <a:pPr algn="ctr">
                <a:spcBef>
                  <a:spcPct val="50000"/>
                </a:spcBef>
              </a:pPr>
              <a:r>
                <a:rPr lang="en-US" b="1"/>
                <a:t>SHIPPING</a:t>
              </a:r>
            </a:p>
            <a:p>
              <a:pPr algn="ctr">
                <a:spcBef>
                  <a:spcPct val="50000"/>
                </a:spcBef>
              </a:pPr>
              <a:r>
                <a:rPr lang="en-US" b="1"/>
                <a:t>WEIGHT</a:t>
              </a:r>
            </a:p>
          </p:txBody>
        </p:sp>
      </p:grpSp>
      <p:grpSp>
        <p:nvGrpSpPr>
          <p:cNvPr id="135173" name="Group 22"/>
          <p:cNvGrpSpPr>
            <a:grpSpLocks/>
          </p:cNvGrpSpPr>
          <p:nvPr/>
        </p:nvGrpSpPr>
        <p:grpSpPr bwMode="auto">
          <a:xfrm>
            <a:off x="4876800" y="4495800"/>
            <a:ext cx="3124200" cy="1371600"/>
            <a:chOff x="3120" y="2736"/>
            <a:chExt cx="1968" cy="864"/>
          </a:xfrm>
        </p:grpSpPr>
        <p:sp>
          <p:nvSpPr>
            <p:cNvPr id="135174" name="Rectangle 18"/>
            <p:cNvSpPr>
              <a:spLocks noChangeArrowheads="1"/>
            </p:cNvSpPr>
            <p:nvPr/>
          </p:nvSpPr>
          <p:spPr bwMode="auto">
            <a:xfrm>
              <a:off x="3120" y="2736"/>
              <a:ext cx="1968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5175" name="Text Box 21"/>
            <p:cNvSpPr txBox="1">
              <a:spLocks noChangeArrowheads="1"/>
            </p:cNvSpPr>
            <p:nvPr/>
          </p:nvSpPr>
          <p:spPr bwMode="auto">
            <a:xfrm>
              <a:off x="3408" y="2880"/>
              <a:ext cx="139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LESS ENERGY USED TO TRANSPORT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5175" cy="1295400"/>
          </a:xfrm>
        </p:spPr>
        <p:txBody>
          <a:bodyPr/>
          <a:lstStyle/>
          <a:p>
            <a:r>
              <a:rPr lang="en-US" sz="4000" smtClean="0"/>
              <a:t>Lower Environmental Impact</a:t>
            </a:r>
            <a:endParaRPr lang="en-US" sz="2800" b="1" smtClean="0"/>
          </a:p>
        </p:txBody>
      </p:sp>
      <p:grpSp>
        <p:nvGrpSpPr>
          <p:cNvPr id="137218" name="Group 23"/>
          <p:cNvGrpSpPr>
            <a:grpSpLocks/>
          </p:cNvGrpSpPr>
          <p:nvPr/>
        </p:nvGrpSpPr>
        <p:grpSpPr bwMode="auto">
          <a:xfrm>
            <a:off x="152400" y="1447800"/>
            <a:ext cx="2895600" cy="2057400"/>
            <a:chOff x="288" y="912"/>
            <a:chExt cx="2208" cy="1680"/>
          </a:xfrm>
        </p:grpSpPr>
        <p:sp>
          <p:nvSpPr>
            <p:cNvPr id="137232" name="AutoShape 3"/>
            <p:cNvSpPr>
              <a:spLocks noChangeArrowheads="1"/>
            </p:cNvSpPr>
            <p:nvPr/>
          </p:nvSpPr>
          <p:spPr bwMode="auto">
            <a:xfrm>
              <a:off x="288" y="912"/>
              <a:ext cx="2208" cy="1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7233" name="Text Box 6"/>
            <p:cNvSpPr txBox="1">
              <a:spLocks noChangeArrowheads="1"/>
            </p:cNvSpPr>
            <p:nvPr/>
          </p:nvSpPr>
          <p:spPr bwMode="auto">
            <a:xfrm>
              <a:off x="911" y="1200"/>
              <a:ext cx="96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/>
                <a:t>LESS ENERGY USED TO PRODUCE</a:t>
              </a:r>
            </a:p>
          </p:txBody>
        </p:sp>
      </p:grpSp>
      <p:grpSp>
        <p:nvGrpSpPr>
          <p:cNvPr id="137219" name="Group 24"/>
          <p:cNvGrpSpPr>
            <a:grpSpLocks/>
          </p:cNvGrpSpPr>
          <p:nvPr/>
        </p:nvGrpSpPr>
        <p:grpSpPr bwMode="auto">
          <a:xfrm>
            <a:off x="3276600" y="1447800"/>
            <a:ext cx="2743200" cy="2057400"/>
            <a:chOff x="2976" y="864"/>
            <a:chExt cx="2208" cy="1680"/>
          </a:xfrm>
        </p:grpSpPr>
        <p:sp>
          <p:nvSpPr>
            <p:cNvPr id="137230" name="AutoShape 7"/>
            <p:cNvSpPr>
              <a:spLocks noChangeArrowheads="1"/>
            </p:cNvSpPr>
            <p:nvPr/>
          </p:nvSpPr>
          <p:spPr bwMode="auto">
            <a:xfrm>
              <a:off x="2976" y="864"/>
              <a:ext cx="2208" cy="1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7231" name="Text Box 18"/>
            <p:cNvSpPr txBox="1">
              <a:spLocks noChangeArrowheads="1"/>
            </p:cNvSpPr>
            <p:nvPr/>
          </p:nvSpPr>
          <p:spPr bwMode="auto">
            <a:xfrm>
              <a:off x="3552" y="1152"/>
              <a:ext cx="1104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/>
                <a:t>LESS ENERGY USED TO TRANSPORT</a:t>
              </a:r>
            </a:p>
          </p:txBody>
        </p:sp>
      </p:grpSp>
      <p:sp>
        <p:nvSpPr>
          <p:cNvPr id="137220" name="AutoShape 25"/>
          <p:cNvSpPr>
            <a:spLocks noChangeArrowheads="1"/>
          </p:cNvSpPr>
          <p:nvPr/>
        </p:nvSpPr>
        <p:spPr bwMode="auto">
          <a:xfrm>
            <a:off x="2819400" y="1828800"/>
            <a:ext cx="609600" cy="6096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37221" name="Group 28"/>
          <p:cNvGrpSpPr>
            <a:grpSpLocks/>
          </p:cNvGrpSpPr>
          <p:nvPr/>
        </p:nvGrpSpPr>
        <p:grpSpPr bwMode="auto">
          <a:xfrm>
            <a:off x="5867400" y="1905000"/>
            <a:ext cx="609600" cy="533400"/>
            <a:chOff x="3744" y="1488"/>
            <a:chExt cx="384" cy="288"/>
          </a:xfrm>
        </p:grpSpPr>
        <p:sp>
          <p:nvSpPr>
            <p:cNvPr id="137228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384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7229" name="Rectangle 27"/>
            <p:cNvSpPr>
              <a:spLocks noChangeArrowheads="1"/>
            </p:cNvSpPr>
            <p:nvPr/>
          </p:nvSpPr>
          <p:spPr bwMode="auto">
            <a:xfrm>
              <a:off x="3744" y="1680"/>
              <a:ext cx="384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37222" name="Group 34"/>
          <p:cNvGrpSpPr>
            <a:grpSpLocks/>
          </p:cNvGrpSpPr>
          <p:nvPr/>
        </p:nvGrpSpPr>
        <p:grpSpPr bwMode="auto">
          <a:xfrm>
            <a:off x="6248400" y="1447800"/>
            <a:ext cx="2743200" cy="2057400"/>
            <a:chOff x="2976" y="864"/>
            <a:chExt cx="2208" cy="1680"/>
          </a:xfrm>
        </p:grpSpPr>
        <p:sp>
          <p:nvSpPr>
            <p:cNvPr id="137226" name="AutoShape 35"/>
            <p:cNvSpPr>
              <a:spLocks noChangeArrowheads="1"/>
            </p:cNvSpPr>
            <p:nvPr/>
          </p:nvSpPr>
          <p:spPr bwMode="auto">
            <a:xfrm>
              <a:off x="2976" y="864"/>
              <a:ext cx="2208" cy="1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7227" name="Text Box 36"/>
            <p:cNvSpPr txBox="1">
              <a:spLocks noChangeArrowheads="1"/>
            </p:cNvSpPr>
            <p:nvPr/>
          </p:nvSpPr>
          <p:spPr bwMode="auto">
            <a:xfrm>
              <a:off x="3552" y="1152"/>
              <a:ext cx="1104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/>
                <a:t>REDUCED CARBON EMISSIONS</a:t>
              </a:r>
            </a:p>
          </p:txBody>
        </p:sp>
      </p:grpSp>
      <p:grpSp>
        <p:nvGrpSpPr>
          <p:cNvPr id="137223" name="Group 40"/>
          <p:cNvGrpSpPr>
            <a:grpSpLocks/>
          </p:cNvGrpSpPr>
          <p:nvPr/>
        </p:nvGrpSpPr>
        <p:grpSpPr bwMode="auto">
          <a:xfrm>
            <a:off x="762000" y="3886200"/>
            <a:ext cx="7696200" cy="2514600"/>
            <a:chOff x="480" y="2448"/>
            <a:chExt cx="4848" cy="1584"/>
          </a:xfrm>
        </p:grpSpPr>
        <p:sp>
          <p:nvSpPr>
            <p:cNvPr id="137224" name="AutoShape 38"/>
            <p:cNvSpPr>
              <a:spLocks noChangeArrowheads="1"/>
            </p:cNvSpPr>
            <p:nvPr/>
          </p:nvSpPr>
          <p:spPr bwMode="auto">
            <a:xfrm>
              <a:off x="480" y="2448"/>
              <a:ext cx="4848" cy="1584"/>
            </a:xfrm>
            <a:prstGeom prst="upArrow">
              <a:avLst>
                <a:gd name="adj1" fmla="val 48056"/>
                <a:gd name="adj2" fmla="val 5782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7225" name="Text Box 39"/>
            <p:cNvSpPr txBox="1">
              <a:spLocks noChangeArrowheads="1"/>
            </p:cNvSpPr>
            <p:nvPr/>
          </p:nvSpPr>
          <p:spPr bwMode="auto">
            <a:xfrm>
              <a:off x="2064" y="2976"/>
              <a:ext cx="16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GREATER SUSTAINABILITY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 smtClean="0"/>
              <a:t>Traditional Dust Pressing</a:t>
            </a:r>
          </a:p>
        </p:txBody>
      </p:sp>
      <p:pic>
        <p:nvPicPr>
          <p:cNvPr id="6451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066800"/>
            <a:ext cx="4802188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4515" name="Group 6"/>
          <p:cNvGrpSpPr>
            <a:grpSpLocks/>
          </p:cNvGrpSpPr>
          <p:nvPr/>
        </p:nvGrpSpPr>
        <p:grpSpPr bwMode="auto">
          <a:xfrm>
            <a:off x="381000" y="1905000"/>
            <a:ext cx="2514600" cy="1571625"/>
            <a:chOff x="240" y="1200"/>
            <a:chExt cx="1584" cy="990"/>
          </a:xfrm>
        </p:grpSpPr>
        <p:sp>
          <p:nvSpPr>
            <p:cNvPr id="64516" name="TextBox 4"/>
            <p:cNvSpPr txBox="1">
              <a:spLocks noChangeArrowheads="1"/>
            </p:cNvSpPr>
            <p:nvPr/>
          </p:nvSpPr>
          <p:spPr bwMode="auto">
            <a:xfrm>
              <a:off x="240" y="1200"/>
              <a:ext cx="124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Die cavities are filled with powders and pressed</a:t>
              </a:r>
              <a:r>
                <a:rPr lang="en-US" b="1">
                  <a:latin typeface="Calibri" pitchFamily="34" charset="0"/>
                </a:rPr>
                <a:t>.</a:t>
              </a:r>
            </a:p>
          </p:txBody>
        </p:sp>
        <p:cxnSp>
          <p:nvCxnSpPr>
            <p:cNvPr id="64517" name="Straight Arrow Connector 6"/>
            <p:cNvCxnSpPr>
              <a:cxnSpLocks noChangeShapeType="1"/>
            </p:cNvCxnSpPr>
            <p:nvPr/>
          </p:nvCxnSpPr>
          <p:spPr bwMode="auto">
            <a:xfrm>
              <a:off x="1080" y="1777"/>
              <a:ext cx="744" cy="413"/>
            </a:xfrm>
            <a:prstGeom prst="straightConnector1">
              <a:avLst/>
            </a:prstGeom>
            <a:noFill/>
            <a:ln w="127000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smtClean="0"/>
              <a:t>Versatile Design Profile</a:t>
            </a:r>
          </a:p>
        </p:txBody>
      </p:sp>
      <p:sp>
        <p:nvSpPr>
          <p:cNvPr id="13926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2438400"/>
            <a:ext cx="4038600" cy="2895600"/>
          </a:xfrm>
        </p:spPr>
        <p:txBody>
          <a:bodyPr/>
          <a:lstStyle/>
          <a:p>
            <a:r>
              <a:rPr lang="en-US" sz="2400" smtClean="0"/>
              <a:t>Large Panels Are Still Lightweight</a:t>
            </a:r>
          </a:p>
          <a:p>
            <a:r>
              <a:rPr lang="en-US" sz="2400" smtClean="0"/>
              <a:t>Easier to Install at High Elevations than Other Large-Format Wall Cladding</a:t>
            </a:r>
          </a:p>
        </p:txBody>
      </p:sp>
      <p:pic>
        <p:nvPicPr>
          <p:cNvPr id="139267" name="Picture 6" descr="hotel modena italy lamin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206875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9268" name="Rectangle 5"/>
          <p:cNvSpPr>
            <a:spLocks noChangeArrowheads="1"/>
          </p:cNvSpPr>
          <p:nvPr/>
        </p:nvSpPr>
        <p:spPr bwMode="auto">
          <a:xfrm>
            <a:off x="6858000" y="5943600"/>
            <a:ext cx="1981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300">
                <a:solidFill>
                  <a:schemeClr val="accent1"/>
                </a:solidFill>
              </a:rPr>
              <a:t>Hotel: Modena, Italy</a:t>
            </a:r>
          </a:p>
          <a:p>
            <a:pPr algn="r"/>
            <a:r>
              <a:rPr lang="en-US" sz="1300">
                <a:solidFill>
                  <a:schemeClr val="accent1"/>
                </a:solidFill>
              </a:rPr>
              <a:t>Panel size: 1 m x 3 m</a:t>
            </a:r>
          </a:p>
          <a:p>
            <a:pPr algn="r"/>
            <a:r>
              <a:rPr lang="en-US" sz="1300">
                <a:solidFill>
                  <a:schemeClr val="accent1"/>
                </a:solidFill>
              </a:rPr>
              <a:t>Thickness: 3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5" descr="SPA_CALACATTA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70000"/>
            <a:ext cx="5334000" cy="49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Versatile Design Profile</a:t>
            </a:r>
          </a:p>
        </p:txBody>
      </p:sp>
      <p:sp>
        <p:nvSpPr>
          <p:cNvPr id="141315" name="Rectangle 5"/>
          <p:cNvSpPr>
            <a:spLocks noChangeArrowheads="1"/>
          </p:cNvSpPr>
          <p:nvPr/>
        </p:nvSpPr>
        <p:spPr bwMode="auto">
          <a:xfrm>
            <a:off x="6975475" y="5649913"/>
            <a:ext cx="18113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300"/>
              <a:t>Panel size: 5 ft. x10 ft.</a:t>
            </a:r>
          </a:p>
          <a:p>
            <a:pPr algn="r"/>
            <a:r>
              <a:rPr lang="en-US" sz="1300"/>
              <a:t>Thickness: 6 mm</a:t>
            </a:r>
          </a:p>
        </p:txBody>
      </p:sp>
      <p:sp>
        <p:nvSpPr>
          <p:cNvPr id="1413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3352800" cy="46021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	Faux Finishes on Large Thin Tile Panels: The Look of Genuine Marble or Stone Tile without the Weight or Cost</a:t>
            </a:r>
          </a:p>
          <a:p>
            <a:pPr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6" descr="A_541574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7391400" cy="5010150"/>
          </a:xfrm>
          <a:ln>
            <a:solidFill>
              <a:schemeClr val="tx1"/>
            </a:solidFill>
          </a:ln>
        </p:spPr>
      </p:pic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1000" y="0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Versatile Design Profile: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Uniform, Sleek Appearance</a:t>
            </a:r>
          </a:p>
        </p:txBody>
      </p:sp>
      <p:sp>
        <p:nvSpPr>
          <p:cNvPr id="143363" name="Rectangle 4"/>
          <p:cNvSpPr>
            <a:spLocks noChangeArrowheads="1"/>
          </p:cNvSpPr>
          <p:nvPr/>
        </p:nvSpPr>
        <p:spPr bwMode="auto">
          <a:xfrm>
            <a:off x="762000" y="5802313"/>
            <a:ext cx="17922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300">
                <a:solidFill>
                  <a:schemeClr val="accent1"/>
                </a:solidFill>
              </a:rPr>
              <a:t>Luxury Hotel, Rome</a:t>
            </a:r>
          </a:p>
          <a:p>
            <a:pPr eaLnBrk="0" hangingPunct="0"/>
            <a:r>
              <a:rPr lang="en-US" sz="1300">
                <a:solidFill>
                  <a:schemeClr val="accent1"/>
                </a:solidFill>
              </a:rPr>
              <a:t>Panel Size: 1 m x 3 m</a:t>
            </a:r>
          </a:p>
          <a:p>
            <a:pPr eaLnBrk="0" hangingPunct="0"/>
            <a:r>
              <a:rPr lang="en-US" sz="1300">
                <a:solidFill>
                  <a:schemeClr val="accent1"/>
                </a:solidFill>
              </a:rPr>
              <a:t>Thickness: 3.5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5" descr="Amb LEX3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6553200" cy="4914900"/>
          </a:xfrm>
          <a:ln>
            <a:solidFill>
              <a:schemeClr val="tx1"/>
            </a:solidFill>
          </a:ln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81000" y="0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Versatile Design Profile: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Dramatic Elements</a:t>
            </a:r>
          </a:p>
        </p:txBody>
      </p:sp>
      <p:sp>
        <p:nvSpPr>
          <p:cNvPr id="145411" name="Rectangle 4"/>
          <p:cNvSpPr>
            <a:spLocks noChangeArrowheads="1"/>
          </p:cNvSpPr>
          <p:nvPr/>
        </p:nvSpPr>
        <p:spPr bwMode="auto">
          <a:xfrm>
            <a:off x="5927725" y="5878513"/>
            <a:ext cx="1765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300"/>
              <a:t>Panel size: 1 m x 3 m</a:t>
            </a:r>
          </a:p>
          <a:p>
            <a:pPr algn="r"/>
            <a:r>
              <a:rPr lang="en-US" sz="1300"/>
              <a:t>Thickness: 3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7" name="Group 9"/>
          <p:cNvGrpSpPr>
            <a:grpSpLocks/>
          </p:cNvGrpSpPr>
          <p:nvPr/>
        </p:nvGrpSpPr>
        <p:grpSpPr bwMode="auto">
          <a:xfrm>
            <a:off x="228600" y="1828800"/>
            <a:ext cx="3124200" cy="3048000"/>
            <a:chOff x="288" y="1008"/>
            <a:chExt cx="2400" cy="1920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288" y="1008"/>
              <a:ext cx="240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2800"/>
                <a:t>New options for</a:t>
              </a:r>
            </a:p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800"/>
                <a:t>                       surfaces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2800"/>
                <a:t>More flexible than traditional tile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2800"/>
                <a:t>Reinforcement increases flexibility</a:t>
              </a:r>
            </a:p>
          </p:txBody>
        </p:sp>
        <p:sp>
          <p:nvSpPr>
            <p:cNvPr id="14746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672" y="1488"/>
              <a:ext cx="912" cy="28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alibri"/>
                </a:rPr>
                <a:t>CURVED</a:t>
              </a:r>
            </a:p>
          </p:txBody>
        </p:sp>
      </p:grpSp>
      <p:pic>
        <p:nvPicPr>
          <p:cNvPr id="147458" name="Picture 6" descr="Curves Firenze Sl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5715000" cy="48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7459" name="Rectangle 7"/>
          <p:cNvSpPr>
            <a:spLocks noChangeArrowheads="1"/>
          </p:cNvSpPr>
          <p:nvPr/>
        </p:nvSpPr>
        <p:spPr bwMode="auto">
          <a:xfrm>
            <a:off x="7162800" y="5638800"/>
            <a:ext cx="182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300">
                <a:solidFill>
                  <a:schemeClr val="accent1"/>
                </a:solidFill>
              </a:rPr>
              <a:t>Panel Size: 1 m x 3 m</a:t>
            </a:r>
          </a:p>
          <a:p>
            <a:pPr algn="r"/>
            <a:r>
              <a:rPr lang="en-US" sz="1300">
                <a:solidFill>
                  <a:schemeClr val="accent1"/>
                </a:solidFill>
              </a:rPr>
              <a:t>Thickness: 3 mm</a:t>
            </a:r>
          </a:p>
        </p:txBody>
      </p:sp>
      <p:pic>
        <p:nvPicPr>
          <p:cNvPr id="2" name="Rectangl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0" y="354013"/>
            <a:ext cx="5375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Thin Tile: It Bends!</a:t>
            </a:r>
          </a:p>
        </p:txBody>
      </p:sp>
      <p:pic>
        <p:nvPicPr>
          <p:cNvPr id="149506" name="Picture 7" descr="Etunne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9513" y="1600200"/>
            <a:ext cx="6783387" cy="4525963"/>
          </a:xfrm>
          <a:ln>
            <a:solidFill>
              <a:schemeClr val="tx1"/>
            </a:solidFill>
          </a:ln>
        </p:spPr>
      </p:pic>
      <p:sp>
        <p:nvSpPr>
          <p:cNvPr id="149507" name="Rectangle 4"/>
          <p:cNvSpPr>
            <a:spLocks noChangeArrowheads="1"/>
          </p:cNvSpPr>
          <p:nvPr/>
        </p:nvSpPr>
        <p:spPr bwMode="auto">
          <a:xfrm>
            <a:off x="5029200" y="5791200"/>
            <a:ext cx="2971800" cy="290513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30000"/>
              </a:spcBef>
            </a:pPr>
            <a:r>
              <a:rPr lang="en-US" sz="1300"/>
              <a:t>Tunnel Autostradale, Bologna-Firenze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057400"/>
            <a:ext cx="4038600" cy="3581400"/>
          </a:xfrm>
        </p:spPr>
        <p:txBody>
          <a:bodyPr/>
          <a:lstStyle/>
          <a:p>
            <a:r>
              <a:rPr lang="en-US" sz="2800" smtClean="0"/>
              <a:t>Walls</a:t>
            </a:r>
          </a:p>
          <a:p>
            <a:r>
              <a:rPr lang="en-US" sz="2800" smtClean="0"/>
              <a:t>Floors</a:t>
            </a:r>
          </a:p>
          <a:p>
            <a:r>
              <a:rPr lang="en-US" sz="2800" smtClean="0"/>
              <a:t>Countertops</a:t>
            </a:r>
          </a:p>
          <a:p>
            <a:r>
              <a:rPr lang="en-US" sz="2800" smtClean="0"/>
              <a:t>Furniture</a:t>
            </a:r>
          </a:p>
          <a:p>
            <a:r>
              <a:rPr lang="en-US" sz="2800" smtClean="0"/>
              <a:t>Photovoltaic Panels</a:t>
            </a:r>
          </a:p>
          <a:p>
            <a:r>
              <a:rPr lang="en-US" sz="2800" smtClean="0"/>
              <a:t>Pleasure Boats</a:t>
            </a:r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Thin Tile Applications:</a:t>
            </a:r>
          </a:p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Familiar and New Markets</a:t>
            </a:r>
          </a:p>
        </p:txBody>
      </p:sp>
      <p:pic>
        <p:nvPicPr>
          <p:cNvPr id="151555" name="Picture 8" descr="laminamstrip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76400"/>
            <a:ext cx="3352800" cy="4525963"/>
          </a:xfr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9" descr="ufficio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620000" cy="500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Familiar Thin Tile Applications:</a:t>
            </a:r>
          </a:p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Walls</a:t>
            </a:r>
          </a:p>
        </p:txBody>
      </p:sp>
      <p:sp>
        <p:nvSpPr>
          <p:cNvPr id="153603" name="Rectangle 5"/>
          <p:cNvSpPr>
            <a:spLocks noChangeArrowheads="1"/>
          </p:cNvSpPr>
          <p:nvPr/>
        </p:nvSpPr>
        <p:spPr bwMode="auto">
          <a:xfrm>
            <a:off x="1143000" y="6096000"/>
            <a:ext cx="2057400" cy="517525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Panel size: 1 m x 3 m</a:t>
            </a:r>
          </a:p>
          <a:p>
            <a:r>
              <a:rPr lang="en-US" sz="1400"/>
              <a:t>Thickness: 3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8" descr="IMG_00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868863"/>
          </a:xfrm>
          <a:ln>
            <a:solidFill>
              <a:schemeClr val="tx1"/>
            </a:solidFill>
          </a:ln>
        </p:spPr>
      </p:pic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Familiar Thin Tile Applications:</a:t>
            </a:r>
          </a:p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Floors</a:t>
            </a:r>
          </a:p>
        </p:txBody>
      </p:sp>
      <p:sp>
        <p:nvSpPr>
          <p:cNvPr id="157699" name="Text Box 5"/>
          <p:cNvSpPr txBox="1">
            <a:spLocks noChangeArrowheads="1"/>
          </p:cNvSpPr>
          <p:nvPr/>
        </p:nvSpPr>
        <p:spPr bwMode="auto">
          <a:xfrm>
            <a:off x="6477000" y="5791200"/>
            <a:ext cx="213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chemeClr val="accent1"/>
                </a:solidFill>
              </a:rPr>
              <a:t>Airport installation</a:t>
            </a:r>
          </a:p>
          <a:p>
            <a:pPr algn="r"/>
            <a:r>
              <a:rPr lang="en-US" sz="1400">
                <a:solidFill>
                  <a:schemeClr val="accent1"/>
                </a:solidFill>
              </a:rPr>
              <a:t>Thickness: 3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 descr="Particolare Pavimento ASK LS-3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7010400"/>
          </a:xfrm>
          <a:ln>
            <a:solidFill>
              <a:schemeClr val="tx1"/>
            </a:solidFill>
          </a:ln>
        </p:spPr>
      </p:pic>
      <p:sp>
        <p:nvSpPr>
          <p:cNvPr id="159746" name="Rectangle 3"/>
          <p:cNvSpPr>
            <a:spLocks noChangeArrowheads="1"/>
          </p:cNvSpPr>
          <p:nvPr/>
        </p:nvSpPr>
        <p:spPr bwMode="auto">
          <a:xfrm>
            <a:off x="4572000" y="6340475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Panel size: 1 m  x 1 m</a:t>
            </a:r>
          </a:p>
          <a:p>
            <a:pPr algn="r"/>
            <a:r>
              <a:rPr lang="en-US" sz="1400"/>
              <a:t>Thickness: 3.5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Extrusion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69325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NO PHOTO AVAILABLE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8" descr="COTTON+TITANIUM cucina LS-3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7162800"/>
          </a:xfrm>
          <a:ln>
            <a:solidFill>
              <a:schemeClr val="tx1"/>
            </a:solidFill>
          </a:ln>
        </p:spPr>
      </p:pic>
      <p:sp>
        <p:nvSpPr>
          <p:cNvPr id="161794" name="Rectangle 3"/>
          <p:cNvSpPr>
            <a:spLocks noChangeArrowheads="1"/>
          </p:cNvSpPr>
          <p:nvPr/>
        </p:nvSpPr>
        <p:spPr bwMode="auto">
          <a:xfrm>
            <a:off x="0" y="5486400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Panel size: 1 m x 3 m </a:t>
            </a:r>
          </a:p>
          <a:p>
            <a:r>
              <a:rPr lang="en-US" sz="1400"/>
              <a:t>Thickness: 3 mm</a:t>
            </a:r>
          </a:p>
        </p:txBody>
      </p:sp>
      <p:sp>
        <p:nvSpPr>
          <p:cNvPr id="161795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New Thin Tile Applications:</a:t>
            </a:r>
          </a:p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Countertops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5" descr="Levantina Gorri Techlam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66800"/>
            <a:ext cx="9144000" cy="4648200"/>
          </a:xfrm>
          <a:ln>
            <a:solidFill>
              <a:schemeClr val="tx1"/>
            </a:solidFill>
          </a:ln>
        </p:spPr>
      </p:pic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7135813" y="5791200"/>
            <a:ext cx="20081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/>
              <a:t>Panel Size: 3 ft. x 10 ft.</a:t>
            </a:r>
          </a:p>
          <a:p>
            <a:pPr algn="r"/>
            <a:r>
              <a:rPr lang="en-US" sz="1400"/>
              <a:t>Thickness: 3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8" descr="stone-peak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4572000" y="5638800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Panel size: 5 ft. x 10 ft. </a:t>
            </a:r>
          </a:p>
          <a:p>
            <a:pPr algn="r"/>
            <a:r>
              <a:rPr lang="en-US" sz="1400"/>
              <a:t>Thickness: 6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9" descr="newfur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6248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7938" name="Picture 9" descr="Reference_Gennaio_2013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630396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New Thin Tile Applications:</a:t>
            </a:r>
          </a:p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Furniture</a:t>
            </a:r>
          </a:p>
        </p:txBody>
      </p:sp>
      <p:sp>
        <p:nvSpPr>
          <p:cNvPr id="167940" name="Rectangle 6"/>
          <p:cNvSpPr>
            <a:spLocks noChangeArrowheads="1"/>
          </p:cNvSpPr>
          <p:nvPr/>
        </p:nvSpPr>
        <p:spPr bwMode="auto">
          <a:xfrm>
            <a:off x="6705600" y="1879600"/>
            <a:ext cx="1909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Panel Size: 1 m x 3 m</a:t>
            </a:r>
          </a:p>
          <a:p>
            <a:r>
              <a:rPr lang="en-US" sz="1400"/>
              <a:t>Thickness: 3 mm</a:t>
            </a:r>
          </a:p>
        </p:txBody>
      </p:sp>
      <p:sp>
        <p:nvSpPr>
          <p:cNvPr id="167941" name="Rectangle 7"/>
          <p:cNvSpPr>
            <a:spLocks noChangeArrowheads="1"/>
          </p:cNvSpPr>
          <p:nvPr/>
        </p:nvSpPr>
        <p:spPr bwMode="auto">
          <a:xfrm>
            <a:off x="762000" y="6019800"/>
            <a:ext cx="1909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Panel Size: 1 m x 3 m</a:t>
            </a:r>
          </a:p>
          <a:p>
            <a:r>
              <a:rPr lang="en-US" sz="1400"/>
              <a:t>Thickness: 3.5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14" descr="Inalco_table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953250"/>
          </a:xfrm>
          <a:ln>
            <a:solidFill>
              <a:schemeClr val="tx1"/>
            </a:solidFill>
          </a:ln>
        </p:spPr>
      </p:pic>
      <p:sp>
        <p:nvSpPr>
          <p:cNvPr id="169986" name="Rectangle 3"/>
          <p:cNvSpPr>
            <a:spLocks noChangeArrowheads="1"/>
          </p:cNvSpPr>
          <p:nvPr/>
        </p:nvSpPr>
        <p:spPr bwMode="auto">
          <a:xfrm>
            <a:off x="6705600" y="6340475"/>
            <a:ext cx="2209800" cy="51752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Panel Size: 1 m x 3 m</a:t>
            </a:r>
          </a:p>
          <a:p>
            <a:r>
              <a:rPr lang="en-US" sz="1400"/>
              <a:t>Thickness: 5.7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5" descr="laminam photenix by moroso 200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  <p:sp>
        <p:nvSpPr>
          <p:cNvPr id="172034" name="Rectangle 3"/>
          <p:cNvSpPr>
            <a:spLocks noChangeArrowheads="1"/>
          </p:cNvSpPr>
          <p:nvPr/>
        </p:nvSpPr>
        <p:spPr bwMode="auto">
          <a:xfrm>
            <a:off x="7239000" y="6172200"/>
            <a:ext cx="1703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Panel Size: custom</a:t>
            </a:r>
          </a:p>
          <a:p>
            <a:r>
              <a:rPr lang="en-US" sz="1400"/>
              <a:t>Thickness: 3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New Thin Tile Applications:</a:t>
            </a:r>
            <a:br>
              <a:rPr lang="en-US" sz="4000" smtClean="0"/>
            </a:br>
            <a:r>
              <a:rPr lang="en-US" sz="4000" smtClean="0"/>
              <a:t>Photovoltaic Panels</a:t>
            </a:r>
          </a:p>
        </p:txBody>
      </p:sp>
      <p:sp>
        <p:nvSpPr>
          <p:cNvPr id="17408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Smooth Integration with External Cladding and Ventilated Façades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Façades Can Conserve &amp; Generate Energy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Attractive Way to House Solar Power Sources</a:t>
            </a:r>
          </a:p>
        </p:txBody>
      </p:sp>
      <p:pic>
        <p:nvPicPr>
          <p:cNvPr id="174083" name="Picture 6" descr="Ephotovoltaic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9500"/>
            <a:ext cx="4038600" cy="3027363"/>
          </a:xfr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Building Retrofitted with Ventilated Façade and Integrated Photovoltaic Thin Tile Panels</a:t>
            </a:r>
            <a:br>
              <a:rPr lang="en-US" sz="2400" smtClean="0"/>
            </a:br>
            <a:r>
              <a:rPr lang="en-US" sz="2400" smtClean="0"/>
              <a:t>(Aadorf, Switzerland)</a:t>
            </a:r>
          </a:p>
        </p:txBody>
      </p:sp>
      <p:pic>
        <p:nvPicPr>
          <p:cNvPr id="176130" name="Picture 5" descr="LAMINAM_built_magg_18_11_420x27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47800"/>
            <a:ext cx="8153400" cy="5241925"/>
          </a:xfrm>
          <a:ln cap="flat"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1" descr="Laminam photovoltaic instal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48006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8178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</a:rPr>
              <a:t>Photovoltaic Thin Tile Panels Integrated Seamlessly into Exterior Cladding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9" descr="banner_campiapplicativi_navale_02_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00200"/>
            <a:ext cx="4114800" cy="2882900"/>
          </a:xfrm>
          <a:ln>
            <a:solidFill>
              <a:schemeClr val="tx1"/>
            </a:solidFill>
          </a:ln>
        </p:spPr>
      </p:pic>
      <p:grpSp>
        <p:nvGrpSpPr>
          <p:cNvPr id="180226" name="Group 8"/>
          <p:cNvGrpSpPr>
            <a:grpSpLocks/>
          </p:cNvGrpSpPr>
          <p:nvPr/>
        </p:nvGrpSpPr>
        <p:grpSpPr bwMode="auto">
          <a:xfrm>
            <a:off x="609600" y="3276600"/>
            <a:ext cx="8105775" cy="2895600"/>
            <a:chOff x="336" y="1920"/>
            <a:chExt cx="5106" cy="1824"/>
          </a:xfrm>
        </p:grpSpPr>
        <p:sp>
          <p:nvSpPr>
            <p:cNvPr id="180229" name="Text Box 8"/>
            <p:cNvSpPr txBox="1">
              <a:spLocks noChangeArrowheads="1"/>
            </p:cNvSpPr>
            <p:nvPr/>
          </p:nvSpPr>
          <p:spPr bwMode="auto">
            <a:xfrm>
              <a:off x="336" y="2688"/>
              <a:ext cx="235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Calibri" pitchFamily="34" charset="0"/>
                </a:rPr>
                <a:t>Thin Tile Panels Are Lightweight Enough to Cover Surfaces in a Pleasure Boat!</a:t>
              </a:r>
            </a:p>
          </p:txBody>
        </p:sp>
        <p:pic>
          <p:nvPicPr>
            <p:cNvPr id="180230" name="Picture 7" descr="Laminam ship wal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1920"/>
              <a:ext cx="2658" cy="1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022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</a:rPr>
              <a:t>New Thin Tile Applications: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Pleasure Boat Interiors</a:t>
            </a:r>
          </a:p>
        </p:txBody>
      </p:sp>
      <p:sp>
        <p:nvSpPr>
          <p:cNvPr id="180228" name="Rectangle 8"/>
          <p:cNvSpPr>
            <a:spLocks noChangeArrowheads="1"/>
          </p:cNvSpPr>
          <p:nvPr/>
        </p:nvSpPr>
        <p:spPr bwMode="auto">
          <a:xfrm>
            <a:off x="6248400" y="6172200"/>
            <a:ext cx="2514600" cy="517525"/>
          </a:xfrm>
          <a:prstGeom prst="rect">
            <a:avLst/>
          </a:prstGeom>
          <a:solidFill>
            <a:schemeClr val="accent1">
              <a:alpha val="4588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Panel Size: 1 m x 3 m</a:t>
            </a:r>
          </a:p>
          <a:p>
            <a:pPr algn="r"/>
            <a:r>
              <a:rPr lang="en-US" sz="1400"/>
              <a:t>Thickness: 3.5 mm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new 0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01955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6" name="Picture 3" descr="sistema-press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843213"/>
            <a:ext cx="3797300" cy="260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7" name="Picture 4" descr="new 01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63" y="4144963"/>
            <a:ext cx="4210050" cy="271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12" name="TextBox 2"/>
          <p:cNvSpPr txBox="1">
            <a:spLocks noChangeArrowheads="1"/>
          </p:cNvSpPr>
          <p:nvPr/>
        </p:nvSpPr>
        <p:spPr bwMode="auto">
          <a:xfrm>
            <a:off x="1219200" y="228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/>
              <a:t>The Lamina</a:t>
            </a:r>
            <a:r>
              <a:rPr lang="en-US" sz="4000" baseline="30000" dirty="0"/>
              <a:t>®</a:t>
            </a:r>
            <a:r>
              <a:rPr lang="en-US" sz="4000" dirty="0"/>
              <a:t> Process</a:t>
            </a:r>
          </a:p>
        </p:txBody>
      </p: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4019550" y="990600"/>
            <a:ext cx="4438650" cy="1285875"/>
            <a:chOff x="2532" y="624"/>
            <a:chExt cx="2796" cy="810"/>
          </a:xfrm>
        </p:grpSpPr>
        <p:sp>
          <p:nvSpPr>
            <p:cNvPr id="68620" name="TextBox 5"/>
            <p:cNvSpPr txBox="1">
              <a:spLocks noChangeArrowheads="1"/>
            </p:cNvSpPr>
            <p:nvPr/>
          </p:nvSpPr>
          <p:spPr bwMode="auto">
            <a:xfrm>
              <a:off x="4080" y="624"/>
              <a:ext cx="124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Powders are spread evenly into a pile on the conveyer belt.</a:t>
              </a:r>
            </a:p>
          </p:txBody>
        </p:sp>
        <p:cxnSp>
          <p:nvCxnSpPr>
            <p:cNvPr id="68621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2532" y="816"/>
              <a:ext cx="1470" cy="618"/>
            </a:xfrm>
            <a:prstGeom prst="straightConnector1">
              <a:avLst/>
            </a:prstGeom>
            <a:noFill/>
            <a:ln w="127000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0" y="3810000"/>
            <a:ext cx="2395538" cy="1190625"/>
            <a:chOff x="0" y="2400"/>
            <a:chExt cx="1509" cy="750"/>
          </a:xfrm>
        </p:grpSpPr>
        <p:sp>
          <p:nvSpPr>
            <p:cNvPr id="68618" name="TextBox 8"/>
            <p:cNvSpPr txBox="1">
              <a:spLocks noChangeArrowheads="1"/>
            </p:cNvSpPr>
            <p:nvPr/>
          </p:nvSpPr>
          <p:spPr bwMode="auto">
            <a:xfrm>
              <a:off x="0" y="2400"/>
              <a:ext cx="124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The pile of powders is fed between two belts into the press.</a:t>
              </a:r>
            </a:p>
          </p:txBody>
        </p:sp>
        <p:cxnSp>
          <p:nvCxnSpPr>
            <p:cNvPr id="68619" name="Straight Arrow Connector 9"/>
            <p:cNvCxnSpPr>
              <a:cxnSpLocks noChangeShapeType="1"/>
            </p:cNvCxnSpPr>
            <p:nvPr/>
          </p:nvCxnSpPr>
          <p:spPr bwMode="auto">
            <a:xfrm>
              <a:off x="1152" y="2688"/>
              <a:ext cx="357" cy="0"/>
            </a:xfrm>
            <a:prstGeom prst="straightConnector1">
              <a:avLst/>
            </a:prstGeom>
            <a:noFill/>
            <a:ln w="127000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6400800" y="2590800"/>
            <a:ext cx="2898775" cy="1981200"/>
            <a:chOff x="3934" y="1584"/>
            <a:chExt cx="1826" cy="963"/>
          </a:xfrm>
        </p:grpSpPr>
        <p:sp>
          <p:nvSpPr>
            <p:cNvPr id="68616" name="TextBox 12"/>
            <p:cNvSpPr txBox="1">
              <a:spLocks noChangeArrowheads="1"/>
            </p:cNvSpPr>
            <p:nvPr/>
          </p:nvSpPr>
          <p:spPr bwMode="auto">
            <a:xfrm>
              <a:off x="3934" y="1584"/>
              <a:ext cx="182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Powders are pressed between two flat plates (no die cavity); edges are trimmed later.</a:t>
              </a:r>
            </a:p>
          </p:txBody>
        </p:sp>
        <p:cxnSp>
          <p:nvCxnSpPr>
            <p:cNvPr id="68617" name="Straight Arrow Connector 13"/>
            <p:cNvCxnSpPr>
              <a:cxnSpLocks noChangeShapeType="1"/>
              <a:stCxn id="68616" idx="2"/>
            </p:cNvCxnSpPr>
            <p:nvPr/>
          </p:nvCxnSpPr>
          <p:spPr bwMode="auto">
            <a:xfrm flipH="1">
              <a:off x="4841" y="2161"/>
              <a:ext cx="6" cy="386"/>
            </a:xfrm>
            <a:prstGeom prst="straightConnector1">
              <a:avLst/>
            </a:prstGeom>
            <a:noFill/>
            <a:ln w="127000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5" descr="Screen Shot 2013-10-15 at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923088"/>
          </a:xfrm>
          <a:ln>
            <a:solidFill>
              <a:schemeClr val="tx1"/>
            </a:solidFill>
          </a:ln>
        </p:spPr>
      </p:pic>
      <p:sp>
        <p:nvSpPr>
          <p:cNvPr id="182274" name="Text Box 3"/>
          <p:cNvSpPr txBox="1">
            <a:spLocks noChangeArrowheads="1"/>
          </p:cNvSpPr>
          <p:nvPr/>
        </p:nvSpPr>
        <p:spPr bwMode="auto">
          <a:xfrm>
            <a:off x="4648200" y="6127750"/>
            <a:ext cx="4495800" cy="738664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dirty="0"/>
              <a:t>3 mm thin tile on all surfaces* </a:t>
            </a:r>
          </a:p>
          <a:p>
            <a:pPr algn="r"/>
            <a:r>
              <a:rPr lang="en-US" sz="1400" dirty="0"/>
              <a:t>*except window, upholstery, pillows, food, telephone, </a:t>
            </a:r>
            <a:r>
              <a:rPr lang="en-US" sz="1400" dirty="0" smtClean="0"/>
              <a:t>and </a:t>
            </a:r>
            <a:r>
              <a:rPr lang="en-US" sz="1400" dirty="0"/>
              <a:t>appliances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 Conclusion ...</a:t>
            </a:r>
          </a:p>
        </p:txBody>
      </p:sp>
      <p:sp>
        <p:nvSpPr>
          <p:cNvPr id="31437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r>
              <a:rPr lang="en-US" sz="2800" dirty="0" smtClean="0"/>
              <a:t>Many product properties will be uniquely determined for thin tiles</a:t>
            </a:r>
          </a:p>
          <a:p>
            <a:endParaRPr lang="en-US" sz="2800" dirty="0" smtClean="0"/>
          </a:p>
          <a:p>
            <a:r>
              <a:rPr lang="en-US" sz="2800" dirty="0" smtClean="0"/>
              <a:t>Criteria for the installation of thin tiles will necessarily differ from the criteria for traditional thickness tiles</a:t>
            </a:r>
          </a:p>
          <a:p>
            <a:endParaRPr lang="en-US" sz="2800" dirty="0" smtClean="0"/>
          </a:p>
          <a:p>
            <a:r>
              <a:rPr lang="en-US" sz="2800" dirty="0" smtClean="0"/>
              <a:t>Although thin tile presents some challenges, and it will take work to implement new standards, the new applications and markets are worth the effort</a:t>
            </a:r>
          </a:p>
        </p:txBody>
      </p:sp>
    </p:spTree>
    <p:extLst>
      <p:ext uri="{BB962C8B-B14F-4D97-AF65-F5344CB8AC3E}">
        <p14:creationId xmlns:p14="http://schemas.microsoft.com/office/powerpoint/2010/main" val="33731436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B8D4EE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D8E6F5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B8D4EE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D8E6F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B8D4EE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D8E6F5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B8D4EE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D8E6F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24967</TotalTime>
  <Words>2638</Words>
  <Application>Microsoft Macintosh PowerPoint</Application>
  <PresentationFormat>On-screen Show (4:3)</PresentationFormat>
  <Paragraphs>523</Paragraphs>
  <Slides>91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Default Design</vt:lpstr>
      <vt:lpstr>1_Default Design</vt:lpstr>
      <vt:lpstr>Notice of Copyright</vt:lpstr>
      <vt:lpstr>PowerPoint Presentation</vt:lpstr>
      <vt:lpstr>What We’ll Be Covering: </vt:lpstr>
      <vt:lpstr>Thin Tiles Range:   ~ from 3 mm to 6.0 mm</vt:lpstr>
      <vt:lpstr>Often Reinforced with Fiberglass, Plastic, or Metal Mesh</vt:lpstr>
      <vt:lpstr>Thin Tile Manufacturing Methods</vt:lpstr>
      <vt:lpstr>Traditional Dust Pressing</vt:lpstr>
      <vt:lpstr>Extrusion Process</vt:lpstr>
      <vt:lpstr>PowerPoint Presentation</vt:lpstr>
      <vt:lpstr>The SACMI Continua® Process</vt:lpstr>
      <vt:lpstr>How Is Thin Tile Different?</vt:lpstr>
      <vt:lpstr>It’s Different</vt:lpstr>
      <vt:lpstr>It’s Different Reduced thickness means: </vt:lpstr>
      <vt:lpstr>It’s Different Large surface areas mean:</vt:lpstr>
      <vt:lpstr>It’s Different Reinforcing on some products means: </vt:lpstr>
      <vt:lpstr>Product standards  &amp;  installation standards: </vt:lpstr>
      <vt:lpstr>Under  Construction</vt:lpstr>
      <vt:lpstr>Sneak peek  into the  exciting world of  standards development… </vt:lpstr>
      <vt:lpstr>PowerPoint Presentation</vt:lpstr>
      <vt:lpstr>We’ve Been Here Before:  </vt:lpstr>
      <vt:lpstr>We’ve Been Here Before:  </vt:lpstr>
      <vt:lpstr>Many Things in Life  Vary in This Way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 Tile Installation: A Moving Target?</vt:lpstr>
      <vt:lpstr>Thin Tile Installation</vt:lpstr>
      <vt:lpstr>Likely to Be Included in A108.19</vt:lpstr>
      <vt:lpstr>Likely to Be Included in A108.19</vt:lpstr>
      <vt:lpstr>PowerPoint Presentation</vt:lpstr>
      <vt:lpstr>PowerPoint Presentation</vt:lpstr>
      <vt:lpstr>PowerPoint Presentation</vt:lpstr>
      <vt:lpstr>Likely to Be Included in A108.19</vt:lpstr>
      <vt:lpstr>Here’s What NOT to Do</vt:lpstr>
      <vt:lpstr>PowerPoint Presentation</vt:lpstr>
      <vt:lpstr>Look Easy?</vt:lpstr>
      <vt:lpstr>Likely to Be Included in A108.19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Industry Collaboration Thin Tile Standards</vt:lpstr>
      <vt:lpstr>Thin Tile Opportunities</vt:lpstr>
      <vt:lpstr>Why Is Thin Tile Exciting?</vt:lpstr>
      <vt:lpstr>What’s So Great About  Thin Tile Over Tile? One Word: RENOVATION</vt:lpstr>
      <vt:lpstr>Hotels Must Renovate Frequently: Thin Tile Over Tile Can Help</vt:lpstr>
      <vt:lpstr>Thin Tile Over Tile: Time &amp; Cost Savings</vt:lpstr>
      <vt:lpstr>Thin Tile over Tile: Client Satisfaction Is Key</vt:lpstr>
      <vt:lpstr>Environmental Impact: Thin Tile vs. Traditional Tile</vt:lpstr>
      <vt:lpstr>Lower Environmental Impact</vt:lpstr>
      <vt:lpstr>Versatile Design Profile</vt:lpstr>
      <vt:lpstr>PowerPoint Presentation</vt:lpstr>
      <vt:lpstr>PowerPoint Presentation</vt:lpstr>
      <vt:lpstr>PowerPoint Presentation</vt:lpstr>
      <vt:lpstr>PowerPoint Presentation</vt:lpstr>
      <vt:lpstr>Thin Tile: It Bends!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Thin Tile Applications: Photovoltaic Panels</vt:lpstr>
      <vt:lpstr>Building Retrofitted with Ventilated Façade and Integrated Photovoltaic Thin Tile Panels (Aadorf, Switzerland)</vt:lpstr>
      <vt:lpstr>PowerPoint Presentation</vt:lpstr>
      <vt:lpstr>PowerPoint Presentation</vt:lpstr>
      <vt:lpstr>PowerPoint Presentation</vt:lpstr>
      <vt:lpstr>In Conclusion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of Copyright</dc:title>
  <dc:creator>Lynn M. Zott</dc:creator>
  <cp:lastModifiedBy>DJ Liefer</cp:lastModifiedBy>
  <cp:revision>191</cp:revision>
  <dcterms:created xsi:type="dcterms:W3CDTF">2013-09-23T23:07:12Z</dcterms:created>
  <dcterms:modified xsi:type="dcterms:W3CDTF">2014-01-28T16:51:46Z</dcterms:modified>
</cp:coreProperties>
</file>