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2"/>
  </p:notesMasterIdLst>
  <p:sldIdLst>
    <p:sldId id="427" r:id="rId2"/>
    <p:sldId id="428" r:id="rId3"/>
    <p:sldId id="658" r:id="rId4"/>
    <p:sldId id="430" r:id="rId5"/>
    <p:sldId id="431" r:id="rId6"/>
    <p:sldId id="432" r:id="rId7"/>
    <p:sldId id="433" r:id="rId8"/>
    <p:sldId id="435" r:id="rId9"/>
    <p:sldId id="661" r:id="rId10"/>
    <p:sldId id="702" r:id="rId11"/>
    <p:sldId id="703" r:id="rId12"/>
    <p:sldId id="664" r:id="rId13"/>
    <p:sldId id="692" r:id="rId14"/>
    <p:sldId id="303" r:id="rId15"/>
    <p:sldId id="691" r:id="rId16"/>
    <p:sldId id="304" r:id="rId17"/>
    <p:sldId id="313" r:id="rId18"/>
    <p:sldId id="307" r:id="rId19"/>
    <p:sldId id="310" r:id="rId20"/>
    <p:sldId id="321" r:id="rId21"/>
    <p:sldId id="258" r:id="rId22"/>
    <p:sldId id="320" r:id="rId23"/>
    <p:sldId id="316" r:id="rId24"/>
    <p:sldId id="257" r:id="rId25"/>
    <p:sldId id="260" r:id="rId26"/>
    <p:sldId id="261" r:id="rId27"/>
    <p:sldId id="262" r:id="rId28"/>
    <p:sldId id="263" r:id="rId29"/>
    <p:sldId id="275" r:id="rId30"/>
    <p:sldId id="264" r:id="rId31"/>
    <p:sldId id="705" r:id="rId32"/>
    <p:sldId id="265" r:id="rId33"/>
    <p:sldId id="266" r:id="rId34"/>
    <p:sldId id="268" r:id="rId35"/>
    <p:sldId id="269" r:id="rId36"/>
    <p:sldId id="476" r:id="rId37"/>
    <p:sldId id="270" r:id="rId38"/>
    <p:sldId id="273" r:id="rId39"/>
    <p:sldId id="280" r:id="rId40"/>
    <p:sldId id="443" r:id="rId41"/>
    <p:sldId id="444" r:id="rId42"/>
    <p:sldId id="445" r:id="rId43"/>
    <p:sldId id="446" r:id="rId44"/>
    <p:sldId id="447" r:id="rId45"/>
    <p:sldId id="448" r:id="rId46"/>
    <p:sldId id="379" r:id="rId47"/>
    <p:sldId id="380" r:id="rId48"/>
    <p:sldId id="483" r:id="rId49"/>
    <p:sldId id="667" r:id="rId50"/>
    <p:sldId id="382" r:id="rId51"/>
    <p:sldId id="383" r:id="rId52"/>
    <p:sldId id="384" r:id="rId53"/>
    <p:sldId id="386" r:id="rId54"/>
    <p:sldId id="387" r:id="rId55"/>
    <p:sldId id="388" r:id="rId56"/>
    <p:sldId id="389" r:id="rId57"/>
    <p:sldId id="390" r:id="rId58"/>
    <p:sldId id="392" r:id="rId59"/>
    <p:sldId id="393" r:id="rId60"/>
    <p:sldId id="394" r:id="rId61"/>
    <p:sldId id="484" r:id="rId62"/>
    <p:sldId id="523" r:id="rId63"/>
    <p:sldId id="524" r:id="rId64"/>
    <p:sldId id="525" r:id="rId65"/>
    <p:sldId id="526" r:id="rId66"/>
    <p:sldId id="527" r:id="rId67"/>
    <p:sldId id="531" r:id="rId68"/>
    <p:sldId id="672" r:id="rId69"/>
    <p:sldId id="676" r:id="rId70"/>
    <p:sldId id="673" r:id="rId71"/>
    <p:sldId id="674" r:id="rId72"/>
    <p:sldId id="536" r:id="rId73"/>
    <p:sldId id="537" r:id="rId74"/>
    <p:sldId id="538" r:id="rId75"/>
    <p:sldId id="539" r:id="rId76"/>
    <p:sldId id="540" r:id="rId77"/>
    <p:sldId id="541" r:id="rId78"/>
    <p:sldId id="542" r:id="rId79"/>
    <p:sldId id="543" r:id="rId80"/>
    <p:sldId id="544" r:id="rId81"/>
    <p:sldId id="546" r:id="rId82"/>
    <p:sldId id="547" r:id="rId83"/>
    <p:sldId id="548" r:id="rId84"/>
    <p:sldId id="549" r:id="rId85"/>
    <p:sldId id="401" r:id="rId86"/>
    <p:sldId id="402" r:id="rId87"/>
    <p:sldId id="403" r:id="rId88"/>
    <p:sldId id="404" r:id="rId89"/>
    <p:sldId id="407" r:id="rId90"/>
    <p:sldId id="488" r:id="rId91"/>
    <p:sldId id="409" r:id="rId92"/>
    <p:sldId id="441" r:id="rId93"/>
    <p:sldId id="522" r:id="rId94"/>
    <p:sldId id="694" r:id="rId95"/>
    <p:sldId id="553" r:id="rId96"/>
    <p:sldId id="511" r:id="rId97"/>
    <p:sldId id="551" r:id="rId98"/>
    <p:sldId id="512" r:id="rId99"/>
    <p:sldId id="513" r:id="rId100"/>
    <p:sldId id="514" r:id="rId101"/>
    <p:sldId id="517" r:id="rId102"/>
    <p:sldId id="519" r:id="rId103"/>
    <p:sldId id="682" r:id="rId104"/>
    <p:sldId id="520" r:id="rId105"/>
    <p:sldId id="615" r:id="rId106"/>
    <p:sldId id="557" r:id="rId107"/>
    <p:sldId id="558" r:id="rId108"/>
    <p:sldId id="559" r:id="rId109"/>
    <p:sldId id="616" r:id="rId110"/>
    <p:sldId id="560" r:id="rId111"/>
    <p:sldId id="561" r:id="rId112"/>
    <p:sldId id="562" r:id="rId113"/>
    <p:sldId id="563" r:id="rId114"/>
    <p:sldId id="565" r:id="rId115"/>
    <p:sldId id="617" r:id="rId116"/>
    <p:sldId id="644" r:id="rId117"/>
    <p:sldId id="645" r:id="rId118"/>
    <p:sldId id="649" r:id="rId119"/>
    <p:sldId id="642" r:id="rId120"/>
    <p:sldId id="601" r:id="rId121"/>
    <p:sldId id="603" r:id="rId122"/>
    <p:sldId id="687" r:id="rId123"/>
    <p:sldId id="609" r:id="rId124"/>
    <p:sldId id="610" r:id="rId125"/>
    <p:sldId id="614" r:id="rId126"/>
    <p:sldId id="690" r:id="rId127"/>
    <p:sldId id="689" r:id="rId128"/>
    <p:sldId id="654" r:id="rId129"/>
    <p:sldId id="655" r:id="rId130"/>
    <p:sldId id="706" r:id="rId1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Zott" initials="LZ" lastIdx="1" clrIdx="0">
    <p:extLst/>
  </p:cmAuthor>
  <p:cmAuthor id="2" name="Stephanie Samulski" initials="SS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11C"/>
    <a:srgbClr val="99FF99"/>
    <a:srgbClr val="2D9E2A"/>
    <a:srgbClr val="3D54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 autoAdjust="0"/>
    <p:restoredTop sz="93494" autoAdjust="0"/>
  </p:normalViewPr>
  <p:slideViewPr>
    <p:cSldViewPr snapToGrid="0">
      <p:cViewPr varScale="1">
        <p:scale>
          <a:sx n="95" d="100"/>
          <a:sy n="95" d="100"/>
        </p:scale>
        <p:origin x="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public\Andrew\Economic%20Data\Monthly%20Import%20Reports\2014%20Reports\August%202014\U.S.%20Monthly%20Impo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6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U.S. Monthly Tile Imports </a:t>
            </a:r>
          </a:p>
        </c:rich>
      </c:tx>
      <c:layout>
        <c:manualLayout>
          <c:xMode val="edge"/>
          <c:yMode val="edge"/>
          <c:x val="0.10883730206595432"/>
          <c:y val="2.2930559218375213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'Chart 1'!$B$1</c:f>
              <c:strCache>
                <c:ptCount val="1"/>
                <c:pt idx="0">
                  <c:v>2012</c:v>
                </c:pt>
              </c:strCache>
            </c:strRef>
          </c:tx>
          <c:spPr>
            <a:ln>
              <a:solidFill>
                <a:srgbClr val="1A2FF2"/>
              </a:solidFill>
            </a:ln>
          </c:spPr>
          <c:marker>
            <c:symbol val="circle"/>
            <c:size val="5"/>
            <c:spPr>
              <a:solidFill>
                <a:srgbClr val="1A2FF2"/>
              </a:solidFill>
              <a:ln>
                <a:solidFill>
                  <a:srgbClr val="1A2FF2"/>
                </a:solidFill>
              </a:ln>
            </c:spPr>
          </c:marker>
          <c:cat>
            <c:strRef>
              <c:f>'Chart 1'!$A$2:$A$13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'Chart 1'!$B$2:$B$13</c:f>
              <c:numCache>
                <c:formatCode>#,##0</c:formatCode>
                <c:ptCount val="12"/>
                <c:pt idx="0">
                  <c:v>125513.58922500801</c:v>
                </c:pt>
                <c:pt idx="1">
                  <c:v>105723.18193532601</c:v>
                </c:pt>
                <c:pt idx="2">
                  <c:v>116960.542952018</c:v>
                </c:pt>
                <c:pt idx="3">
                  <c:v>121530.694800778</c:v>
                </c:pt>
                <c:pt idx="4">
                  <c:v>121983.467928559</c:v>
                </c:pt>
                <c:pt idx="5">
                  <c:v>137599.65228634901</c:v>
                </c:pt>
                <c:pt idx="6">
                  <c:v>149711.64560788401</c:v>
                </c:pt>
                <c:pt idx="7">
                  <c:v>143466.370964389</c:v>
                </c:pt>
                <c:pt idx="8">
                  <c:v>126524.66485829699</c:v>
                </c:pt>
                <c:pt idx="9">
                  <c:v>119106.479188393</c:v>
                </c:pt>
                <c:pt idx="10">
                  <c:v>116658.970473865</c:v>
                </c:pt>
                <c:pt idx="11">
                  <c:v>107066.06587113001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'Chart 1'!$C$1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'Chart 1'!$A$2:$A$13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'Chart 1'!$C$2:$C$13</c:f>
              <c:numCache>
                <c:formatCode>#,##0</c:formatCode>
                <c:ptCount val="12"/>
                <c:pt idx="0">
                  <c:v>131454.04068940401</c:v>
                </c:pt>
                <c:pt idx="1">
                  <c:v>127426.303814377</c:v>
                </c:pt>
                <c:pt idx="2">
                  <c:v>129643.055817386</c:v>
                </c:pt>
                <c:pt idx="3">
                  <c:v>148210.65059196501</c:v>
                </c:pt>
                <c:pt idx="4">
                  <c:v>150480.22110338899</c:v>
                </c:pt>
                <c:pt idx="5">
                  <c:v>150051.02093942199</c:v>
                </c:pt>
                <c:pt idx="6">
                  <c:v>172309.30226214018</c:v>
                </c:pt>
                <c:pt idx="7">
                  <c:v>158331.34201417601</c:v>
                </c:pt>
                <c:pt idx="8">
                  <c:v>141557.412979755</c:v>
                </c:pt>
                <c:pt idx="9">
                  <c:v>148098.705923628</c:v>
                </c:pt>
                <c:pt idx="10">
                  <c:v>133606.83353671501</c:v>
                </c:pt>
                <c:pt idx="11">
                  <c:v>132300.82675799899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'Chart 1'!$D$1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'Chart 1'!$A$2:$A$13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'Chart 1'!$D$2:$D$13</c:f>
              <c:numCache>
                <c:formatCode>#,##0</c:formatCode>
                <c:ptCount val="12"/>
                <c:pt idx="0">
                  <c:v>140092.97220361099</c:v>
                </c:pt>
                <c:pt idx="1">
                  <c:v>127609.193416273</c:v>
                </c:pt>
                <c:pt idx="2">
                  <c:v>124784.119016048</c:v>
                </c:pt>
                <c:pt idx="3">
                  <c:v>132276.29580615877</c:v>
                </c:pt>
                <c:pt idx="4">
                  <c:v>145721.43172457101</c:v>
                </c:pt>
                <c:pt idx="5">
                  <c:v>155785.52650580977</c:v>
                </c:pt>
                <c:pt idx="6">
                  <c:v>158576.576185207</c:v>
                </c:pt>
                <c:pt idx="7">
                  <c:v>148534.83804590401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357264"/>
        <c:axId val="202362752"/>
      </c:lineChart>
      <c:catAx>
        <c:axId val="202357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aseline="0">
                <a:latin typeface="Arial" panose="020B0604020202020204" pitchFamily="34" charset="0"/>
              </a:defRPr>
            </a:pPr>
            <a:endParaRPr lang="en-US"/>
          </a:p>
        </c:txPr>
        <c:crossAx val="202362752"/>
        <c:crosses val="autoZero"/>
        <c:auto val="1"/>
        <c:lblAlgn val="ctr"/>
        <c:lblOffset val="100"/>
        <c:noMultiLvlLbl val="0"/>
      </c:catAx>
      <c:valAx>
        <c:axId val="202362752"/>
        <c:scaling>
          <c:orientation val="minMax"/>
          <c:max val="180000"/>
          <c:min val="8000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000" baseline="0">
                <a:latin typeface="Arial" panose="020B0604020202020204" pitchFamily="34" charset="0"/>
              </a:defRPr>
            </a:pPr>
            <a:endParaRPr lang="en-US"/>
          </a:p>
        </c:txPr>
        <c:crossAx val="202357264"/>
        <c:crosses val="autoZero"/>
        <c:crossBetween val="between"/>
        <c:majorUnit val="5000"/>
      </c:valAx>
      <c:spPr>
        <a:effectLst>
          <a:glow rad="63500">
            <a:schemeClr val="accent1">
              <a:satMod val="175000"/>
              <a:alpha val="40000"/>
            </a:schemeClr>
          </a:glow>
        </a:effectLst>
      </c:spPr>
    </c:plotArea>
    <c:legend>
      <c:legendPos val="b"/>
      <c:overlay val="0"/>
      <c:txPr>
        <a:bodyPr/>
        <a:lstStyle/>
        <a:p>
          <a:pPr>
            <a:defRPr sz="1000" baseline="0">
              <a:latin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D489B-6CBF-4722-9FB8-1F828BD290C1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0962-3459-4D95-9369-F5842CA6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8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Through 2Q 2014, U.S. tile consumption was 1.21 billion sq. ft. (112.3 million sq. m.), down 1.1% vs. 2Q 2013 YTD. </a:t>
            </a:r>
          </a:p>
          <a:p>
            <a:pPr eaLnBrk="1" hangingPunct="1"/>
            <a:endParaRPr lang="en-US" altLang="en-US" sz="1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Extrapolating from the available year-to-date data, 2014 U.S. ceramic tile consumption would be 2.42 billion sq. ft., down 2.2% from 2013 (2.48 billion sq. ft.) and the first year-over-year decline in consumption since 2009.</a:t>
            </a:r>
          </a:p>
          <a:p>
            <a:pPr eaLnBrk="1" hangingPunct="1"/>
            <a:endParaRPr lang="en-U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value of U.S. tile consumption through 2Q 2014 YTD was $1.42 billion, up 3.8% from 2Q 2013 YTD.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0962-3459-4D95-9369-F5842CA688A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3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Through Aug. 2014, 1.13 billion sq. ft. of ceramic tile arrived in the U.S., a 3.0% decrease from Aug. 2013 YTD.</a:t>
            </a:r>
          </a:p>
          <a:p>
            <a:endParaRPr lang="en-U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Mexico was the top exporter to the U.S. through Aug. 2014 (in sq. ft.) with a 30.7% share of U.S. imports.  China and Italy were the next largest exporters of tile to the U.S. (in sq. ft.), comprising 28.7% and 18.0%, respectively. </a:t>
            </a:r>
          </a:p>
          <a:p>
            <a:endParaRPr lang="en-U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Although imports still represent the majority of U.S. ceramic tile consumption (68.4% through 2Q 2014), import penetration has fallen significantly since 2006, when imports comprised a record 82.4% of U.S. consumption.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0962-3459-4D95-9369-F5842CA688A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2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2Q 2014 YTD domestic shipments totaled 382 million sq. ft., down 0.7% from 2Q 2013 YTD.</a:t>
            </a:r>
          </a:p>
          <a:p>
            <a:pPr eaLnBrk="1" hangingPunct="1"/>
            <a:endParaRPr lang="en-US" altLang="en-US" sz="1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2Q 2014 YTD domestic shipments in $ value were at $558 million, up 2.2% vs. 2Q 2013 YTD.</a:t>
            </a:r>
          </a:p>
          <a:p>
            <a:pPr eaLnBrk="1" hangingPunct="1"/>
            <a:endParaRPr lang="en-US" altLang="en-US" sz="1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$ value/sq. ft. of domestically-produced tile rose from $1.42 through 2Q 2013 to $1.46 (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2Q 2014 YTD)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endParaRPr lang="en-US" altLang="en-US" sz="1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Through 2Q 2014, U.S. exports were at 17.5 million sq. ft. (1.6 million sq. m.), down 19.1% vs. 2Q 2013 YTD.  The vast majority of these exports were to Canada (60.0%) and Mexico (19.0%).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0962-3459-4D95-9369-F5842CA688A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60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30-year fixed mortgage rates were at 4.16% as of Sept. 2014, down from 4.49% in Sept. 2013. Although mortgage rates have risen considerably since their all-time low of 3.35% in Dec. 2012, the current rate is still historically very low. </a:t>
            </a:r>
          </a:p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of Aug. 2014, new home starts were at an annual rate of 956,000 units, up 8.0% vs. Aug. 2013. New home starts have increased 4 years in a row and are on pace to increase again in 2014.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U.S. GDP increased at an annual rate of 4.6% in 2Q 2014 and has increased for 12 of the last 13 quarters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U.S. unemployment rate was at 5.9% as of Sept. 2014, down from 7.2% in Sept. 2013 and the lowest rate since July 2008.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0962-3459-4D95-9369-F5842CA688A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62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DD42-4CE0-4A9E-BFC1-7E38F1E487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95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recognition of certified green furniture with placeholder for other USGBC approved multi-attribute sustainability standards and programs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Recent meeting at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Greenbuild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to discuss future strategies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06D39-6F6B-4011-B15B-19914B8FE48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356CD-10AD-4687-A65F-A25DE5B11FAB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0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D4023-B9C5-4419-AC4F-0525FC0A0D9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1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>
            <a:off x="1979084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1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0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0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1" y="609601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13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224589"/>
            <a:ext cx="232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fld id="{097B155B-9228-45E9-9768-0019CFF7D0CF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700" y="6224589"/>
            <a:ext cx="4718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0268" y="6224589"/>
            <a:ext cx="17060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fld id="{0FDFFEF5-D352-46CB-A8BA-543B3E72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5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samulski@tileusa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tiff"/><Relationship Id="rId7" Type="http://schemas.openxmlformats.org/officeDocument/2006/relationships/image" Target="../media/image18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ti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cnatile.com/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wmf"/><Relationship Id="rId13" Type="http://schemas.openxmlformats.org/officeDocument/2006/relationships/image" Target="../media/image211.wmf"/><Relationship Id="rId18" Type="http://schemas.openxmlformats.org/officeDocument/2006/relationships/image" Target="../media/image216.wmf"/><Relationship Id="rId26" Type="http://schemas.openxmlformats.org/officeDocument/2006/relationships/image" Target="../media/image224.wmf"/><Relationship Id="rId3" Type="http://schemas.openxmlformats.org/officeDocument/2006/relationships/image" Target="../media/image201.wmf"/><Relationship Id="rId21" Type="http://schemas.openxmlformats.org/officeDocument/2006/relationships/image" Target="../media/image219.wmf"/><Relationship Id="rId34" Type="http://schemas.openxmlformats.org/officeDocument/2006/relationships/image" Target="../media/image232.wmf"/><Relationship Id="rId7" Type="http://schemas.openxmlformats.org/officeDocument/2006/relationships/image" Target="../media/image205.wmf"/><Relationship Id="rId12" Type="http://schemas.openxmlformats.org/officeDocument/2006/relationships/image" Target="../media/image210.wmf"/><Relationship Id="rId17" Type="http://schemas.openxmlformats.org/officeDocument/2006/relationships/image" Target="../media/image215.wmf"/><Relationship Id="rId25" Type="http://schemas.openxmlformats.org/officeDocument/2006/relationships/image" Target="../media/image223.wmf"/><Relationship Id="rId33" Type="http://schemas.openxmlformats.org/officeDocument/2006/relationships/image" Target="../media/image231.wmf"/><Relationship Id="rId2" Type="http://schemas.openxmlformats.org/officeDocument/2006/relationships/image" Target="../media/image200.jpg"/><Relationship Id="rId16" Type="http://schemas.openxmlformats.org/officeDocument/2006/relationships/image" Target="../media/image214.wmf"/><Relationship Id="rId20" Type="http://schemas.openxmlformats.org/officeDocument/2006/relationships/image" Target="../media/image218.wmf"/><Relationship Id="rId29" Type="http://schemas.openxmlformats.org/officeDocument/2006/relationships/image" Target="../media/image2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wmf"/><Relationship Id="rId11" Type="http://schemas.openxmlformats.org/officeDocument/2006/relationships/image" Target="../media/image209.wmf"/><Relationship Id="rId24" Type="http://schemas.openxmlformats.org/officeDocument/2006/relationships/image" Target="../media/image222.wmf"/><Relationship Id="rId32" Type="http://schemas.openxmlformats.org/officeDocument/2006/relationships/image" Target="../media/image230.wmf"/><Relationship Id="rId5" Type="http://schemas.openxmlformats.org/officeDocument/2006/relationships/image" Target="../media/image203.wmf"/><Relationship Id="rId15" Type="http://schemas.openxmlformats.org/officeDocument/2006/relationships/image" Target="../media/image213.jpg"/><Relationship Id="rId23" Type="http://schemas.openxmlformats.org/officeDocument/2006/relationships/image" Target="../media/image221.wmf"/><Relationship Id="rId28" Type="http://schemas.openxmlformats.org/officeDocument/2006/relationships/image" Target="../media/image226.jpg"/><Relationship Id="rId10" Type="http://schemas.openxmlformats.org/officeDocument/2006/relationships/image" Target="../media/image208.wmf"/><Relationship Id="rId19" Type="http://schemas.openxmlformats.org/officeDocument/2006/relationships/image" Target="../media/image217.wmf"/><Relationship Id="rId31" Type="http://schemas.openxmlformats.org/officeDocument/2006/relationships/image" Target="../media/image229.jpg"/><Relationship Id="rId4" Type="http://schemas.openxmlformats.org/officeDocument/2006/relationships/image" Target="../media/image202.wmf"/><Relationship Id="rId9" Type="http://schemas.openxmlformats.org/officeDocument/2006/relationships/image" Target="../media/image207.jpg"/><Relationship Id="rId14" Type="http://schemas.openxmlformats.org/officeDocument/2006/relationships/image" Target="../media/image212.jpg"/><Relationship Id="rId22" Type="http://schemas.openxmlformats.org/officeDocument/2006/relationships/image" Target="../media/image220.jpg"/><Relationship Id="rId27" Type="http://schemas.openxmlformats.org/officeDocument/2006/relationships/image" Target="../media/image225.wmf"/><Relationship Id="rId30" Type="http://schemas.openxmlformats.org/officeDocument/2006/relationships/image" Target="../media/image228.jpg"/><Relationship Id="rId35" Type="http://schemas.openxmlformats.org/officeDocument/2006/relationships/image" Target="../media/image233.wm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w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g"/><Relationship Id="rId4" Type="http://schemas.openxmlformats.org/officeDocument/2006/relationships/image" Target="../media/image2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g"/><Relationship Id="rId4" Type="http://schemas.openxmlformats.org/officeDocument/2006/relationships/image" Target="../media/image2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65.tiff"/><Relationship Id="rId3" Type="http://schemas.openxmlformats.org/officeDocument/2006/relationships/image" Target="../media/image55.tif"/><Relationship Id="rId7" Type="http://schemas.openxmlformats.org/officeDocument/2006/relationships/image" Target="../media/image59.tiff"/><Relationship Id="rId12" Type="http://schemas.openxmlformats.org/officeDocument/2006/relationships/image" Target="../media/image64.tif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3.tiff"/><Relationship Id="rId5" Type="http://schemas.openxmlformats.org/officeDocument/2006/relationships/image" Target="../media/image57.tiff"/><Relationship Id="rId15" Type="http://schemas.openxmlformats.org/officeDocument/2006/relationships/image" Target="../media/image67.tiff"/><Relationship Id="rId10" Type="http://schemas.openxmlformats.org/officeDocument/2006/relationships/image" Target="../media/image62.tiff"/><Relationship Id="rId4" Type="http://schemas.openxmlformats.org/officeDocument/2006/relationships/image" Target="../media/image56.tiff"/><Relationship Id="rId9" Type="http://schemas.openxmlformats.org/officeDocument/2006/relationships/image" Target="../media/image61.tiff"/><Relationship Id="rId14" Type="http://schemas.openxmlformats.org/officeDocument/2006/relationships/image" Target="../media/image66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SSamulski\My%20Documents\tile-related%20videos\lab%20tour%20099.avi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t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88.t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tif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gi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gi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gif"/><Relationship Id="rId4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Notice of Copyright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presentation is protected by U.S. and international copyright law.</a:t>
            </a:r>
          </a:p>
          <a:p>
            <a:pPr marL="0" indent="0" algn="ctr" eaLnBrk="1" hangingPunct="1">
              <a:buFontTx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Reproduction, distribution, display,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use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written permission is prohibited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 eaLnBrk="1" hangingPunct="1">
              <a:buFontTx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Tx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Tx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Tile Council of North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  <a:p>
            <a:pPr marL="0" indent="0" algn="ctr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information,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contact Stephanie Samulski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ssamulski@tileusa.com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95" y="4076700"/>
            <a:ext cx="2196317" cy="90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1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59521" y="504249"/>
            <a:ext cx="3756195" cy="769441"/>
            <a:chOff x="6720633" y="1770527"/>
            <a:chExt cx="3756195" cy="769441"/>
          </a:xfrm>
        </p:grpSpPr>
        <p:sp>
          <p:nvSpPr>
            <p:cNvPr id="3" name="Rectangle 2"/>
            <p:cNvSpPr/>
            <p:nvPr/>
          </p:nvSpPr>
          <p:spPr>
            <a:xfrm>
              <a:off x="6720633" y="1770527"/>
              <a:ext cx="37561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4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GDP: 	   4.6%</a:t>
              </a:r>
              <a:endParaRPr lang="en-US" sz="4400" b="1" dirty="0">
                <a:solidFill>
                  <a:srgbClr val="4A66AC"/>
                </a:solidFill>
              </a:endParaRPr>
            </a:p>
          </p:txBody>
        </p:sp>
        <p:sp>
          <p:nvSpPr>
            <p:cNvPr id="4" name="Down Arrow 3"/>
            <p:cNvSpPr/>
            <p:nvPr/>
          </p:nvSpPr>
          <p:spPr>
            <a:xfrm flipV="1">
              <a:off x="8358671" y="1807832"/>
              <a:ext cx="570922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2821" y="1961003"/>
            <a:ext cx="6384757" cy="1446550"/>
            <a:chOff x="5363257" y="1740315"/>
            <a:chExt cx="7202905" cy="1446550"/>
          </a:xfrm>
        </p:grpSpPr>
        <p:sp>
          <p:nvSpPr>
            <p:cNvPr id="6" name="Rectangle 5"/>
            <p:cNvSpPr/>
            <p:nvPr/>
          </p:nvSpPr>
          <p:spPr>
            <a:xfrm>
              <a:off x="5363257" y="1740315"/>
              <a:ext cx="720290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Housing Starts:</a:t>
              </a:r>
            </a:p>
            <a:p>
              <a:pPr algn="ctr"/>
              <a:r>
                <a:rPr lang="en-US" sz="44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8.00%</a:t>
              </a: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7900797" y="2463590"/>
              <a:ext cx="570922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53595" y="3598957"/>
            <a:ext cx="4902299" cy="1446550"/>
            <a:chOff x="480253" y="3831405"/>
            <a:chExt cx="4902299" cy="1446550"/>
          </a:xfrm>
        </p:grpSpPr>
        <p:sp>
          <p:nvSpPr>
            <p:cNvPr id="10" name="TextBox 9"/>
            <p:cNvSpPr txBox="1"/>
            <p:nvPr/>
          </p:nvSpPr>
          <p:spPr>
            <a:xfrm>
              <a:off x="480253" y="3831405"/>
              <a:ext cx="49022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Home Sales: 	     	33.0%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 flipV="1">
              <a:off x="1769222" y="4554680"/>
              <a:ext cx="570922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55384" y="5145027"/>
            <a:ext cx="6564470" cy="1446550"/>
            <a:chOff x="4812633" y="4485365"/>
            <a:chExt cx="6564470" cy="1446550"/>
          </a:xfrm>
        </p:grpSpPr>
        <p:sp>
          <p:nvSpPr>
            <p:cNvPr id="16" name="TextBox 15"/>
            <p:cNvSpPr txBox="1"/>
            <p:nvPr/>
          </p:nvSpPr>
          <p:spPr>
            <a:xfrm>
              <a:off x="4812633" y="4485365"/>
              <a:ext cx="65644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 Spending:</a:t>
              </a:r>
            </a:p>
            <a:p>
              <a:r>
                <a:rPr lang="en-US" sz="44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 5.0% </a:t>
              </a:r>
              <a:endParaRPr lang="en-US" sz="4400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 flipV="1">
              <a:off x="7190195" y="5225555"/>
              <a:ext cx="506073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81" y="778887"/>
            <a:ext cx="5153917" cy="5153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3" y="0"/>
            <a:ext cx="2077453" cy="20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49" y="729346"/>
            <a:ext cx="12478340" cy="135572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Testing with Robinson Floor Testing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19" y="2166774"/>
            <a:ext cx="5533254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most important and studied area, other countries may be following suit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Subjects the test system to increasingly  rigorous loading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Checking lippage throughout testing and how/if it affects performance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Could determine thin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tile lippage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allowances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1369" y="2317522"/>
            <a:ext cx="5154879" cy="40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916" y="764841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Tests for Breaking Strength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5" y="2336407"/>
            <a:ext cx="5475514" cy="30084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idea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average values of products currently in the marketplace </a:t>
            </a:r>
          </a:p>
          <a:p>
            <a:pPr lvl="1"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Reinforcing results in two breaks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crack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final break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29" y="3611301"/>
            <a:ext cx="5008728" cy="1493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12" y="2120566"/>
            <a:ext cx="3816033" cy="1783143"/>
          </a:xfrm>
          <a:prstGeom prst="rect">
            <a:avLst/>
          </a:prstGeom>
        </p:spPr>
      </p:pic>
      <p:pic>
        <p:nvPicPr>
          <p:cNvPr id="6" name="Picture 5" descr="fi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57" y="4768414"/>
            <a:ext cx="3634450" cy="17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87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621" y="1243267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408" y="3391358"/>
            <a:ext cx="3768821" cy="4038600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Falling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Ball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Metal ball dropped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once onto tile bonded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O:\TCNA Laboratory\Testing Data\2014 data\31614\IMG_78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0991" y="229057"/>
            <a:ext cx="4059568" cy="6395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750" y="3674386"/>
            <a:ext cx="3768821" cy="2486928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Rolling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Ball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Ball rolls into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edge of a tile bonded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</a:p>
        </p:txBody>
      </p:sp>
      <p:pic>
        <p:nvPicPr>
          <p:cNvPr id="5" name="Picture 3" descr="O:\TCNA Laboratory\Testing Data\2014 data\31614\IMG_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43" y="267272"/>
            <a:ext cx="5937441" cy="6231497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15077" y="1428324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674916"/>
            <a:ext cx="10689770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Damage from Impact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287" y="2372913"/>
            <a:ext cx="5747656" cy="43175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Correlating impact testing with Robinson performance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Edge appears to be especially relevant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409" y="291300"/>
            <a:ext cx="3631476" cy="3326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43"/>
          <a:stretch/>
        </p:blipFill>
        <p:spPr>
          <a:xfrm rot="16200000">
            <a:off x="4836213" y="3666258"/>
            <a:ext cx="2126266" cy="3741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95"/>
          <a:stretch/>
        </p:blipFill>
        <p:spPr>
          <a:xfrm>
            <a:off x="7310878" y="3138351"/>
            <a:ext cx="3563484" cy="30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903515"/>
            <a:ext cx="7981121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Recommendations and Requirements to Expect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167" y="2955709"/>
            <a:ext cx="9872133" cy="2623288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Very specific mortar and grout recommendations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Draft product standards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extra heavy rating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we know today?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10821" y="3566064"/>
            <a:ext cx="9966960" cy="2926080"/>
          </a:xfrm>
        </p:spPr>
        <p:txBody>
          <a:bodyPr/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  <a:endParaRPr lang="en-US" sz="5000" baseline="4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calefromStephan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6" y="248558"/>
            <a:ext cx="3433865" cy="525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1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5639" y="585630"/>
            <a:ext cx="7651523" cy="55397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1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636240" y="88179"/>
            <a:ext cx="9876367" cy="1355725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Absorption Test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479" y="4345376"/>
            <a:ext cx="3310455" cy="161611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Stringent</a:t>
            </a:r>
          </a:p>
          <a:p>
            <a:pPr eaLnBrk="1" hangingPunct="1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Most time needed</a:t>
            </a:r>
          </a:p>
          <a:p>
            <a:pPr lvl="1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35216" y="1662239"/>
            <a:ext cx="246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ASTM C373</a:t>
            </a: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(boil)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1516" y="2899901"/>
            <a:ext cx="1124927" cy="983778"/>
            <a:chOff x="631084" y="2795215"/>
            <a:chExt cx="1478943" cy="15461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084" y="2795215"/>
              <a:ext cx="1478943" cy="112113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61441" y="3972009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hours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71816" y="2790050"/>
            <a:ext cx="1219245" cy="1272162"/>
            <a:chOff x="1829286" y="2683897"/>
            <a:chExt cx="1675863" cy="17546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r="13143"/>
            <a:stretch/>
          </p:blipFill>
          <p:spPr>
            <a:xfrm>
              <a:off x="2302472" y="2683897"/>
              <a:ext cx="837128" cy="1132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29286" y="3944352"/>
              <a:ext cx="1675863" cy="494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hours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Plus 17"/>
          <p:cNvSpPr/>
          <p:nvPr/>
        </p:nvSpPr>
        <p:spPr>
          <a:xfrm>
            <a:off x="1869445" y="3182129"/>
            <a:ext cx="365760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72" name="Group 3071"/>
          <p:cNvGrpSpPr/>
          <p:nvPr/>
        </p:nvGrpSpPr>
        <p:grpSpPr>
          <a:xfrm>
            <a:off x="8515581" y="1794849"/>
            <a:ext cx="2816035" cy="3543217"/>
            <a:chOff x="4805606" y="1721650"/>
            <a:chExt cx="2816035" cy="3543217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5163460" y="4589006"/>
              <a:ext cx="2458181" cy="67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171450" indent="-136525" algn="l" defTabSz="68580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rbel" panose="020B0503020204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342900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547688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754063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919163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11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3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5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7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Less stringent</a:t>
              </a:r>
            </a:p>
            <a:p>
              <a:pPr eaLnBrk="1" hangingPunct="1">
                <a:defRPr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uicker than ASTM C373</a:t>
              </a:r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941819" y="2810465"/>
              <a:ext cx="1132798" cy="1242641"/>
              <a:chOff x="4941819" y="2810465"/>
              <a:chExt cx="1132798" cy="124264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41819" y="2810465"/>
                <a:ext cx="1077440" cy="816769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5056390" y="3683774"/>
                <a:ext cx="1018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hours 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503575" y="2716851"/>
              <a:ext cx="1018227" cy="1296499"/>
              <a:chOff x="6503575" y="2716851"/>
              <a:chExt cx="1018227" cy="129649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53" r="13143"/>
              <a:stretch/>
            </p:blipFill>
            <p:spPr>
              <a:xfrm>
                <a:off x="6599347" y="2716851"/>
                <a:ext cx="630844" cy="853602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6503575" y="3644018"/>
                <a:ext cx="1018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hours 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4" name="Plus 23"/>
            <p:cNvSpPr/>
            <p:nvPr/>
          </p:nvSpPr>
          <p:spPr>
            <a:xfrm>
              <a:off x="6067542" y="3053714"/>
              <a:ext cx="365760" cy="369332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05606" y="1721650"/>
              <a:ext cx="24953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32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10545-3</a:t>
              </a:r>
              <a:br>
                <a:rPr lang="en-US" sz="32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(boil)</a:t>
              </a:r>
            </a:p>
          </p:txBody>
        </p:sp>
      </p:grpSp>
      <p:grpSp>
        <p:nvGrpSpPr>
          <p:cNvPr id="3073" name="Group 3072"/>
          <p:cNvGrpSpPr/>
          <p:nvPr/>
        </p:nvGrpSpPr>
        <p:grpSpPr>
          <a:xfrm>
            <a:off x="3959941" y="1658163"/>
            <a:ext cx="3169741" cy="4274204"/>
            <a:chOff x="8846168" y="1697434"/>
            <a:chExt cx="2716580" cy="3965073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9152838" y="4311061"/>
              <a:ext cx="2251468" cy="135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71450" indent="-136525" algn="l" defTabSz="68580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rbel" panose="020B0503020204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342900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547688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754063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919163" indent="-136525" algn="l" defTabSz="685800" rtl="0" eaLnBrk="0" fontAlgn="base" hangingPunct="0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11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3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5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700000" indent="-171450" algn="l" defTabSz="685800" rtl="0" eaLnBrk="1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buClr>
                  <a:schemeClr val="accent1"/>
                </a:buClr>
                <a:buSzPct val="80000"/>
                <a:buFont typeface="Corbel" pitchFamily="34" charset="0"/>
                <a:buChar char="•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Stringent</a:t>
              </a:r>
            </a:p>
            <a:p>
              <a:pPr eaLnBrk="1" hangingPunct="1">
                <a:defRPr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Quickest test</a:t>
              </a:r>
            </a:p>
            <a:p>
              <a:pPr eaLnBrk="1" hangingPunct="1">
                <a:defRPr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used as basis for classification</a:t>
              </a:r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r="13143"/>
            <a:stretch/>
          </p:blipFill>
          <p:spPr>
            <a:xfrm>
              <a:off x="10610053" y="2797055"/>
              <a:ext cx="500008" cy="76298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9121922" y="2684117"/>
              <a:ext cx="1313180" cy="1340350"/>
              <a:chOff x="9165545" y="2672985"/>
              <a:chExt cx="1313180" cy="134035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8171" y="2672985"/>
                <a:ext cx="859995" cy="91855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9165545" y="3644003"/>
                <a:ext cx="13131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 minutes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0249568" y="3634733"/>
              <a:ext cx="1313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minutes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7" name="Plus 26"/>
            <p:cNvSpPr/>
            <p:nvPr/>
          </p:nvSpPr>
          <p:spPr>
            <a:xfrm>
              <a:off x="10106124" y="3069161"/>
              <a:ext cx="365760" cy="369332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846168" y="1697434"/>
              <a:ext cx="2495359" cy="99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32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10545-3</a:t>
              </a:r>
              <a:br>
                <a:rPr lang="en-US" sz="32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(vacuum)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139977" y="6154675"/>
            <a:ext cx="11675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0.85-1.25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                                     0.5%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847" y="2781197"/>
            <a:ext cx="4905579" cy="3565173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Boil Methods: </a:t>
            </a:r>
          </a:p>
          <a:p>
            <a:pPr marL="34925" indent="0">
              <a:lnSpc>
                <a:spcPct val="100000"/>
              </a:lnSpc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Simple equipment, complex protocols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accuracy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1/100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gram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clean deionized water every run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precise boil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soak cycles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dessicants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used during cooling to avoid trapping ambient moisture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boil = more saturation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152689" y="773494"/>
            <a:ext cx="4222884" cy="4023360"/>
          </a:xfrm>
        </p:spPr>
        <p:txBody>
          <a:bodyPr/>
          <a:lstStyle/>
          <a:p>
            <a:pPr marL="34925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Vacuum Method: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boil methods but faster due to use of vacuum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ISO Vacuum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 Uses Effectively Highest Reasonably Achievable Vacuum, so greatest saturation achievable with vacuum</a:t>
            </a:r>
            <a:endParaRPr lang="en-US" sz="2400" dirty="0"/>
          </a:p>
        </p:txBody>
      </p:sp>
      <p:pic>
        <p:nvPicPr>
          <p:cNvPr id="4" name="Picture 2" descr="C:\Users\rmarino\Dropbox\Water Absorption Photos\2600W_Hot_Pl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34" y="678039"/>
            <a:ext cx="2027521" cy="236839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8" y="4256313"/>
            <a:ext cx="3128170" cy="23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0973" y="2416629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make a federal case out of it?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411057" y="629303"/>
            <a:ext cx="4821425" cy="1569660"/>
            <a:chOff x="937143" y="1675508"/>
            <a:chExt cx="4821425" cy="1569660"/>
          </a:xfrm>
        </p:grpSpPr>
        <p:sp>
          <p:nvSpPr>
            <p:cNvPr id="10" name="Rectangle 9"/>
            <p:cNvSpPr/>
            <p:nvPr/>
          </p:nvSpPr>
          <p:spPr>
            <a:xfrm>
              <a:off x="937143" y="1675508"/>
              <a:ext cx="482142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8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Unemployment: 	   	1.3%</a:t>
              </a:r>
              <a:endParaRPr lang="en-US" sz="4800" b="1" dirty="0">
                <a:solidFill>
                  <a:srgbClr val="4A66AC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2166653" y="2495002"/>
              <a:ext cx="570922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3671" y="3157501"/>
            <a:ext cx="5104737" cy="1398504"/>
            <a:chOff x="6751231" y="1077870"/>
            <a:chExt cx="5104737" cy="1398504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6751231" y="1077870"/>
              <a:ext cx="5104737" cy="980660"/>
            </a:xfrm>
            <a:prstGeom prst="rect">
              <a:avLst/>
            </a:prstGeom>
          </p:spPr>
          <p:txBody>
            <a:bodyPr/>
            <a:lstStyle>
              <a:lvl1pPr algn="l" defTabSz="685800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algn="l" defTabSz="685800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2pPr>
              <a:lvl3pPr algn="l" defTabSz="685800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3pPr>
              <a:lvl4pPr algn="l" defTabSz="685800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4pPr>
              <a:lvl5pPr algn="l" defTabSz="685800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5pPr>
              <a:lvl6pPr marL="457200" algn="l" defTabSz="6858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6pPr>
              <a:lvl7pPr marL="914400" algn="l" defTabSz="6858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7pPr>
              <a:lvl8pPr marL="1371600" algn="l" defTabSz="6858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8pPr>
              <a:lvl9pPr marL="1828800" algn="l" defTabSz="6858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4800" b="1" dirty="0" smtClean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Mortgage Rates:</a:t>
              </a:r>
              <a:br>
                <a:rPr lang="en-US" altLang="en-US" sz="4800" b="1" dirty="0" smtClean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4800" b="1" dirty="0" smtClean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0.33%</a:t>
              </a:r>
              <a:endParaRPr lang="en-US" sz="4800" b="1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8122398" y="1899905"/>
              <a:ext cx="570922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71836" y="4960196"/>
            <a:ext cx="4308406" cy="1938992"/>
            <a:chOff x="1931444" y="3756467"/>
            <a:chExt cx="4308406" cy="1938992"/>
          </a:xfrm>
        </p:grpSpPr>
        <p:sp>
          <p:nvSpPr>
            <p:cNvPr id="16" name="TextBox 15"/>
            <p:cNvSpPr txBox="1"/>
            <p:nvPr/>
          </p:nvSpPr>
          <p:spPr>
            <a:xfrm>
              <a:off x="1931444" y="3756467"/>
              <a:ext cx="43084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4A6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Foreclosures:                                                                                             	    9.1%</a:t>
              </a:r>
            </a:p>
            <a:p>
              <a:pPr algn="r"/>
              <a:endParaRPr lang="en-US" sz="2400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2904446" y="4610634"/>
              <a:ext cx="570922" cy="5764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" y="2157773"/>
            <a:ext cx="4428371" cy="44283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16" y="161656"/>
            <a:ext cx="3712700" cy="28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6" y="1852250"/>
            <a:ext cx="5110536" cy="3350843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4400" u="sng" dirty="0" smtClean="0">
                <a:solidFill>
                  <a:srgbClr val="FC711C"/>
                </a:solidFill>
                <a:latin typeface="Arial" pitchFamily="34" charset="0"/>
                <a:cs typeface="Arial" pitchFamily="34" charset="0"/>
              </a:rPr>
              <a:t>Federal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crime to import under wrong code when new codes take effect</a:t>
            </a:r>
            <a:endParaRPr lang="en-US" dirty="0" smtClean="0"/>
          </a:p>
          <a:p>
            <a:pPr marL="34925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925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All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imported tile will be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classified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according to its water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absorption in 2017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82" y="1940103"/>
            <a:ext cx="6273604" cy="4705913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996529" y="329736"/>
            <a:ext cx="9876367" cy="1355725"/>
          </a:xfrm>
        </p:spPr>
        <p:txBody>
          <a:bodyPr/>
          <a:lstStyle/>
          <a:p>
            <a:pPr marL="34925" indent="0">
              <a:buNone/>
            </a:pP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Revisions 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Tariff 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System 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Codes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0" y="2295942"/>
            <a:ext cx="10891778" cy="47792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6907.21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- Of a water absorption coefficient by weight not exceeding 0.5%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6907.22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- Of a water absorption coefficient by weight exceeding 0.5% but not exceeding 10%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6907.23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- Of a water absorption coefficient by weight exceeding 10%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6907.30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Mosaic cubes and the like, other than those of subheading 6907.40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fr-BE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B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6907.40 </a:t>
            </a:r>
            <a:r>
              <a:rPr lang="fr-BE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Finishing</a:t>
            </a:r>
            <a:r>
              <a:rPr lang="fr-BE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ceramics</a:t>
            </a:r>
            <a:endParaRPr lang="en-US" sz="2400" dirty="0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262746" y="611801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pPr marL="34925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Revisions to Tariff System Codes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969" y="743865"/>
            <a:ext cx="11404158" cy="1003852"/>
          </a:xfrm>
        </p:spPr>
        <p:txBody>
          <a:bodyPr/>
          <a:lstStyle/>
          <a:p>
            <a:pPr marL="34925" indent="0">
              <a:buNone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WCO Described </a:t>
            </a:r>
          </a:p>
          <a:p>
            <a:pPr marL="34925" indent="0">
              <a:buNone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New Codes </a:t>
            </a:r>
          </a:p>
          <a:p>
            <a:pPr marL="34925" indent="0">
              <a:buNone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Somewhat</a:t>
            </a:r>
          </a:p>
          <a:p>
            <a:pPr marL="34925" indent="0">
              <a:buNone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Inelegant…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216" y="549031"/>
            <a:ext cx="6289626" cy="5786455"/>
          </a:xfrm>
          <a:prstGeom prst="rect">
            <a:avLst/>
          </a:prstGeom>
          <a:scene3d>
            <a:camera prst="orthographicFront"/>
            <a:lightRig rig="threePt" dir="t"/>
          </a:scene3d>
          <a:sp3d extrusionH="19050">
            <a:bevelT w="127000" h="165100"/>
            <a:bevelB w="127000" h="311150"/>
          </a:sp3d>
        </p:spPr>
      </p:pic>
    </p:spTree>
    <p:extLst>
      <p:ext uri="{BB962C8B-B14F-4D97-AF65-F5344CB8AC3E}">
        <p14:creationId xmlns:p14="http://schemas.microsoft.com/office/powerpoint/2010/main" val="30299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/>
          <a:lstStyle/>
          <a:p>
            <a:pPr algn="r"/>
            <a:r>
              <a:rPr lang="en-US" dirty="0" smtClean="0"/>
              <a:t>Education </a:t>
            </a:r>
            <a:br>
              <a:rPr lang="en-US" dirty="0" smtClean="0"/>
            </a:br>
            <a:r>
              <a:rPr lang="en-US" dirty="0" smtClean="0"/>
              <a:t>and advocacy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1355761"/>
            <a:ext cx="5092162" cy="28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391" y="370116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8" y="1472887"/>
            <a:ext cx="9872133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Market updates and quarterly consumption reports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Abbreviated info regularly made available 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www.tcnatile.com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Writing/publishing 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materials to TCNA members to use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Testimony in Washington, D.C.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Congressional hearings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Office of the U.S. Trade Representative, International Trade Commission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World Customs Organization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EPA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2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Topics and Issues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430" y="2057400"/>
            <a:ext cx="9872133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Import/export, free trade, fair trade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IP theft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COF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True porcelain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OSHA silica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Contractor and installer certifications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Standards, changes to standards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Benefits of ceramic tile, recent emphasis on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5539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1149150" y="734401"/>
            <a:ext cx="10552993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COF Resources at www.TCNAtile.com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1208786" y="2151720"/>
            <a:ext cx="5638800" cy="4525962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ANSI and Handbook language</a:t>
            </a:r>
          </a:p>
          <a:p>
            <a:pPr eaLnBrk="1" hangingPunct="1"/>
            <a:endParaRPr lang="en-US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FAQ-style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Technical Bulletin</a:t>
            </a:r>
          </a:p>
          <a:p>
            <a:pPr marL="171450" lvl="1" eaLnBrk="1" hangingPunct="1">
              <a:spcBef>
                <a:spcPts val="1000"/>
              </a:spcBef>
              <a:spcAft>
                <a:spcPct val="0"/>
              </a:spcAft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 eaLnBrk="1" hangingPunct="1">
              <a:spcBef>
                <a:spcPts val="1000"/>
              </a:spcBef>
              <a:spcAft>
                <a:spcPct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PSA-style 1-page bulletin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Articles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TCNA and others explaining the change in methodology and requirements and related issues,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such as liability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91" y="1877401"/>
            <a:ext cx="2745402" cy="35654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75" y="3612303"/>
            <a:ext cx="2110732" cy="275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0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959873" y="2905976"/>
            <a:ext cx="4760433" cy="4203700"/>
          </a:xfrm>
        </p:spPr>
        <p:txBody>
          <a:bodyPr/>
          <a:lstStyle/>
          <a:p>
            <a:pPr marL="34925" indent="0" eaLnBrk="1" hangingPunct="1">
              <a:lnSpc>
                <a:spcPct val="100000"/>
              </a:lnSpc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Bulletin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Falsely-labeled porcelain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Certified porcelain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33212" y="830684"/>
            <a:ext cx="10651214" cy="1447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0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Absorption/Porcelain Tile Resources</a:t>
            </a:r>
          </a:p>
          <a:p>
            <a:pPr>
              <a:defRPr/>
            </a:pPr>
            <a:r>
              <a:rPr lang="en-US" altLang="en-US" sz="4000" b="1" dirty="0">
                <a:solidFill>
                  <a:srgbClr val="4A66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 www.TCNAtile.com</a:t>
            </a:r>
            <a:endParaRPr lang="en-US" sz="4000" b="1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92" y="1967351"/>
            <a:ext cx="3406380" cy="44238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1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173" y="2636068"/>
            <a:ext cx="5406742" cy="355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to LEED v4 and </a:t>
            </a:r>
            <a:r>
              <a:rPr lang="en-US" sz="24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</a:p>
          <a:p>
            <a:pPr marL="171450" lvl="0" indent="-136525" defTabSz="685800" fontAlgn="base">
              <a:spcBef>
                <a:spcPts val="1000"/>
              </a:spcBef>
              <a:spcAft>
                <a:spcPct val="0"/>
              </a:spcAft>
              <a:buClr>
                <a:srgbClr val="4A66AC"/>
              </a:buClr>
              <a:buSzPct val="80000"/>
              <a:buFont typeface="Corbel" panose="020B0503020204020204" pitchFamily="34" charset="0"/>
              <a:buChar char="•"/>
            </a:pPr>
            <a:r>
              <a:rPr lang="en-US" altLang="en-US" sz="2400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10-page guide, organized by </a:t>
            </a:r>
            <a:r>
              <a:rPr lang="en-US" alt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 credit category</a:t>
            </a:r>
          </a:p>
          <a:p>
            <a:pPr marL="171450" lvl="0" indent="-136525" defTabSz="685800" fontAlgn="base">
              <a:spcBef>
                <a:spcPts val="1000"/>
              </a:spcBef>
              <a:spcAft>
                <a:spcPct val="0"/>
              </a:spcAft>
              <a:buClr>
                <a:srgbClr val="4A66AC"/>
              </a:buClr>
              <a:buSzPct val="80000"/>
              <a:buFont typeface="Corbel" panose="020B0503020204020204" pitchFamily="34" charset="0"/>
              <a:buChar char="•"/>
            </a:pPr>
            <a:endParaRPr lang="en-US" altLang="en-US" sz="2400" dirty="0" smtClean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lvl="0" defTabSz="685800" fontAlgn="base">
              <a:spcBef>
                <a:spcPts val="1000"/>
              </a:spcBef>
              <a:spcAft>
                <a:spcPct val="0"/>
              </a:spcAft>
              <a:buClr>
                <a:srgbClr val="4A66AC"/>
              </a:buClr>
              <a:buSzPct val="80000"/>
            </a:pPr>
            <a:r>
              <a:rPr lang="en-US" altLang="en-US" sz="24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the Natural Choice</a:t>
            </a:r>
          </a:p>
          <a:p>
            <a:pPr marL="171450" lvl="0" indent="-136525" defTabSz="685800" fontAlgn="base">
              <a:spcBef>
                <a:spcPts val="1000"/>
              </a:spcBef>
              <a:spcAft>
                <a:spcPct val="0"/>
              </a:spcAft>
              <a:buClr>
                <a:srgbClr val="4A66AC"/>
              </a:buClr>
              <a:buSzPct val="80000"/>
              <a:buFont typeface="Corbel" panose="020B0503020204020204" pitchFamily="34" charset="0"/>
              <a:buChar char="•"/>
            </a:pPr>
            <a:r>
              <a:rPr lang="en-US" alt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At-a-glace chart of credits and points available for using tile in various green building rating systems</a:t>
            </a:r>
            <a:endParaRPr lang="en-US" altLang="en-US" sz="2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4095" y="875915"/>
            <a:ext cx="10552993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 Resources</a:t>
            </a:r>
            <a:b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www.TCNAtile.com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16" y="1970433"/>
            <a:ext cx="3180179" cy="416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6302" y="2793644"/>
            <a:ext cx="9966960" cy="2926080"/>
          </a:xfrm>
        </p:spPr>
        <p:txBody>
          <a:bodyPr/>
          <a:lstStyle/>
          <a:p>
            <a:r>
              <a:rPr lang="en-US" dirty="0" smtClean="0"/>
              <a:t>Education </a:t>
            </a:r>
            <a:br>
              <a:rPr lang="en-US" dirty="0" smtClean="0"/>
            </a:br>
            <a:r>
              <a:rPr lang="en-US" dirty="0" smtClean="0"/>
              <a:t>and advocacy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contractor &amp; installer qualifications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04" y="334296"/>
            <a:ext cx="4944440" cy="280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9" y="3518530"/>
            <a:ext cx="5719149" cy="2994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231" y="719600"/>
            <a:ext cx="5938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  <a:r>
              <a:rPr lang="en-US" sz="24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</a:p>
          <a:p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Instead, It’s</a:t>
            </a:r>
          </a:p>
          <a:p>
            <a:endParaRPr lang="en-US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WHY?! Nobody Knows.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33459" y="3851695"/>
            <a:ext cx="5362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Know? Not Much. </a:t>
            </a:r>
          </a:p>
          <a:p>
            <a:endParaRPr lang="en-US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Sales Are Expected to Decline Slightly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9"/>
          <a:stretch/>
        </p:blipFill>
        <p:spPr>
          <a:xfrm>
            <a:off x="4194974" y="245806"/>
            <a:ext cx="1078235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/>
          <a:stretch/>
        </p:blipFill>
        <p:spPr>
          <a:xfrm>
            <a:off x="2271332" y="1433265"/>
            <a:ext cx="1057240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4"/>
          <a:stretch/>
        </p:blipFill>
        <p:spPr>
          <a:xfrm rot="6604721">
            <a:off x="8090464" y="4914540"/>
            <a:ext cx="106318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all boils down to this: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254" y="2166260"/>
            <a:ext cx="10526487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Tile is a largely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unregulated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trade—easy entry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Marginal installations and bad installations hurt the whole industry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Lost man hours 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 perception of tile/negative experience 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standards result in quality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products, but they have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be assembled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064" y="838198"/>
            <a:ext cx="1063770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 Goals and Strategies to Combat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Marginal Installations and Bad Installations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871" y="2786750"/>
            <a:ext cx="6919529" cy="36467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 the tile consuming public</a:t>
            </a:r>
          </a:p>
          <a:p>
            <a:pPr marL="206375" lvl="1" indent="0">
              <a:lnSpc>
                <a:spcPct val="10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6375" lvl="1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message: identify qualified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candidates… then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prices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Choosing Your Tile Contractor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 Certification Guide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81" y="2476983"/>
            <a:ext cx="3080548" cy="40007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064" y="838198"/>
            <a:ext cx="1063770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 Goals and Strategies to Combat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Marginal Installations and Bad Installations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872" y="2819407"/>
            <a:ext cx="9259958" cy="36467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Assist the organizations that develop and administer programs that enable one to identify the qualified companies and individuals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Curriculum assistance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Fundraising: over $100K per year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A&amp;D awareness efforts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more Handbook change…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219" y="744011"/>
            <a:ext cx="9876367" cy="13557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Program Information Added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75312"/>
            <a:ext cx="10366514" cy="29817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of the Advanced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Certifications for Tile Installers (ACT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 an evaluation and certification program for tile installers in advanced, specific skills areas: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format tile installation and substrate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</a:p>
          <a:p>
            <a:pPr lvl="1">
              <a:lnSpc>
                <a:spcPct val="100000"/>
              </a:lnSpc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mudwork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</a:p>
          <a:p>
            <a:pPr lvl="1">
              <a:lnSpc>
                <a:spcPct val="100000"/>
              </a:lnSpc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mudwork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shower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applications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29" y="4780398"/>
            <a:ext cx="3654552" cy="13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951" y="830148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 Spec Language for Requiring Qualified Labor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951" y="2745745"/>
            <a:ext cx="7486663" cy="2981742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Ready-to-use spec language provided to require: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NTCA 5-Star Contractor or TCAA Trowel of Excellence Contractor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CTEF Certified Tile Installers, Journeyman Tile Setters, or Act Certified Tile Setters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IMI Certified Foreman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</a:p>
        </p:txBody>
      </p:sp>
      <p:pic>
        <p:nvPicPr>
          <p:cNvPr id="4" name="Picture 4" descr="http://ntca-tada.com/wp-content/uploads/2012/05/cti-logo-new-09-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482" y="723070"/>
            <a:ext cx="2148613" cy="1929646"/>
          </a:xfrm>
          <a:prstGeom prst="rect">
            <a:avLst/>
          </a:prstGeom>
          <a:noFill/>
        </p:spPr>
      </p:pic>
      <p:pic>
        <p:nvPicPr>
          <p:cNvPr id="5" name="Picture 8" descr="http://www.tileletter.com/wp-content/uploads/2012/02/ntca5starcontractor_lrg-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56354" y="2824491"/>
            <a:ext cx="1526867" cy="1863536"/>
          </a:xfrm>
          <a:prstGeom prst="rect">
            <a:avLst/>
          </a:prstGeom>
          <a:noFill/>
        </p:spPr>
      </p:pic>
      <p:pic>
        <p:nvPicPr>
          <p:cNvPr id="6" name="Picture 6" descr="http://www.ctcac.org/images/to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01827" y="4859802"/>
            <a:ext cx="2005314" cy="1735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4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199" y="2937725"/>
            <a:ext cx="9872133" cy="3441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Making boilerplate spec language available at www.tcna.com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Because…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home or any building today is one of the few things still made entirely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‘by hand’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every aspect of a tile installation relies on the tile contracting company and its installers. How good the finished installation looks, how well it performs, and how long it lasts are in their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hands…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62409" y="884577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 Spec Language for Requiring Qualified Labor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260529"/>
            <a:ext cx="2799404" cy="10302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01" y="290432"/>
            <a:ext cx="1831617" cy="100443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32" y="349242"/>
            <a:ext cx="2803173" cy="4722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35" y="317600"/>
            <a:ext cx="3505285" cy="4895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" y="1290784"/>
            <a:ext cx="1032271" cy="10369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48" y="1389934"/>
            <a:ext cx="2779441" cy="6309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91" y="1274304"/>
            <a:ext cx="2578920" cy="58233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33" y="1330836"/>
            <a:ext cx="2003318" cy="55020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35" y="1002227"/>
            <a:ext cx="1758873" cy="8805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4" y="2461096"/>
            <a:ext cx="2631881" cy="5263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60" y="2078085"/>
            <a:ext cx="1456131" cy="105900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94" y="2236498"/>
            <a:ext cx="2641111" cy="6195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9" y="1935365"/>
            <a:ext cx="1137662" cy="113766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35" y="2044965"/>
            <a:ext cx="1722647" cy="93678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" y="3339178"/>
            <a:ext cx="3258149" cy="68427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88" y="3235677"/>
            <a:ext cx="2153012" cy="89127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08" y="3235109"/>
            <a:ext cx="1961401" cy="860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59" y="3122471"/>
            <a:ext cx="2127997" cy="103391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4" y="4240515"/>
            <a:ext cx="1951361" cy="7899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69" y="4339624"/>
            <a:ext cx="1866843" cy="7041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67" y="4518999"/>
            <a:ext cx="3314400" cy="38125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22" y="4455605"/>
            <a:ext cx="2317933" cy="5080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10" y="4329566"/>
            <a:ext cx="1768626" cy="76011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30" y="5406773"/>
            <a:ext cx="1440102" cy="35412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8" y="5266173"/>
            <a:ext cx="978668" cy="7660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83" y="5183908"/>
            <a:ext cx="1732678" cy="5311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3" y="5863560"/>
            <a:ext cx="877618" cy="27272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88" y="5802016"/>
            <a:ext cx="1359886" cy="42925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88" y="5583834"/>
            <a:ext cx="1008725" cy="68680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01" y="6241282"/>
            <a:ext cx="1432428" cy="33352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74" y="6120147"/>
            <a:ext cx="1145569" cy="4619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8" y="6167181"/>
            <a:ext cx="1189079" cy="41493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81" y="6215089"/>
            <a:ext cx="1191102" cy="3458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7" y="6220331"/>
            <a:ext cx="1589476" cy="34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227" y="870100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Takeaways …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700" y="2362770"/>
            <a:ext cx="10783957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Despite the vagaries of the tile market, growth is steady on many fronts:</a:t>
            </a:r>
          </a:p>
          <a:p>
            <a:pPr lvl="1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Standardization – international and domestic</a:t>
            </a:r>
          </a:p>
          <a:p>
            <a:pPr lvl="1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 lvl="1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 lvl="1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Trade and regulations</a:t>
            </a:r>
          </a:p>
          <a:p>
            <a:pPr lvl="1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Methods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8489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85" y="1965326"/>
            <a:ext cx="1759276" cy="1431234"/>
          </a:xfrm>
        </p:spPr>
      </p:pic>
      <p:sp>
        <p:nvSpPr>
          <p:cNvPr id="5" name="TextBox 4"/>
          <p:cNvSpPr txBox="1"/>
          <p:nvPr/>
        </p:nvSpPr>
        <p:spPr>
          <a:xfrm>
            <a:off x="3797661" y="680260"/>
            <a:ext cx="83936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 smtClean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@</a:t>
            </a:r>
            <a:r>
              <a:rPr lang="en-US" sz="5400" dirty="0" err="1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TileCouncil</a:t>
            </a:r>
            <a:endParaRPr lang="en-US" sz="5400" dirty="0" smtClean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Sign-up to receive </a:t>
            </a:r>
          </a:p>
          <a:p>
            <a:r>
              <a:rPr lang="en-US" sz="5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notifications!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1" y="5693229"/>
            <a:ext cx="2300136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32" y="0"/>
            <a:ext cx="12192000" cy="6858000"/>
          </a:xfrm>
          <a:prstGeom prst="rect">
            <a:avLst/>
          </a:prstGeom>
          <a:blipFill dpi="0" rotWithShape="1">
            <a:blip r:embed="rId2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t="24279" r="13851" b="31462"/>
          <a:stretch/>
        </p:blipFill>
        <p:spPr>
          <a:xfrm>
            <a:off x="845574" y="49161"/>
            <a:ext cx="10628671" cy="1632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2" y="1776199"/>
            <a:ext cx="3520764" cy="4986918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631" y="1524855"/>
            <a:ext cx="2068109" cy="2628222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208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/>
          <a:stretch/>
        </p:blipFill>
        <p:spPr>
          <a:xfrm>
            <a:off x="1561088" y="532435"/>
            <a:ext cx="9086676" cy="59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32" y="0"/>
            <a:ext cx="12192000" cy="6858000"/>
          </a:xfrm>
          <a:prstGeom prst="rect">
            <a:avLst/>
          </a:prstGeom>
          <a:blipFill dpi="0" rotWithShape="1">
            <a:blip r:embed="rId2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t="24279" r="13851" b="31462"/>
          <a:stretch/>
        </p:blipFill>
        <p:spPr>
          <a:xfrm>
            <a:off x="845574" y="49161"/>
            <a:ext cx="10628671" cy="1632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2" y="1871082"/>
            <a:ext cx="3520764" cy="4986918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13" y="2114889"/>
            <a:ext cx="2068109" cy="2628222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009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3425" y="1173575"/>
            <a:ext cx="10089410" cy="292608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ANSI Standards Update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06" y="1850456"/>
            <a:ext cx="10579720" cy="123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Stuff you probably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already know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about ANSI ASC A108…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62" y="3848948"/>
            <a:ext cx="5287614" cy="21166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 develops “voluntary” standards according to ANSI rules: Committee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balance, consensus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process, etc…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75" y="315346"/>
            <a:ext cx="5499525" cy="47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073" y="820309"/>
            <a:ext cx="10579720" cy="123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Stuff you probably already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know about ANSI ASC A108…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6062" y="2946124"/>
            <a:ext cx="5287614" cy="21166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57 voting members: manufacturers, labor, distributors, importers, etc…</a:t>
            </a:r>
          </a:p>
          <a:p>
            <a:pPr>
              <a:lnSpc>
                <a:spcPct val="100000"/>
              </a:lnSpc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TCNA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Secretariat and a representative of labor is Chairman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40" y="592620"/>
            <a:ext cx="2297747" cy="15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251" y="939578"/>
            <a:ext cx="9876367" cy="123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result…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93" y="194519"/>
            <a:ext cx="1304844" cy="1698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50" y="388677"/>
            <a:ext cx="1293655" cy="168419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4" y="2514596"/>
            <a:ext cx="11887198" cy="4038600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Lippage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allowances . . . . . . . . . . . . . . . . 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A108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(installation)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Warpage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allowance for rectified tile . . . . . . . . . .   A137.1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(tile)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Opacity . .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. . . . . . . . . . . . . . . . . . . . . . . . . . . . .  A137.2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(glass tile)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strength (mortars, membranes, etc.) . . . . .  A118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(installation materials)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Recycled content 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. . . . . . . . . . . . . . . . . . . . . . .  A138.1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(sustainability)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30" y="388677"/>
            <a:ext cx="1425358" cy="1848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14" y="633126"/>
            <a:ext cx="1294866" cy="17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525" y="661919"/>
            <a:ext cx="9876367" cy="1355725"/>
          </a:xfrm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ANSI work in progress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72" y="3299992"/>
            <a:ext cx="2345634" cy="2686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6357">
            <a:off x="8294719" y="634962"/>
            <a:ext cx="3981541" cy="23822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196" y="2196548"/>
            <a:ext cx="7881726" cy="41379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Proposal to 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officially” allow saw-tooth movement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joints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very important to some designers</a:t>
            </a:r>
          </a:p>
          <a:p>
            <a:pPr lvl="1">
              <a:lnSpc>
                <a:spcPct val="100000"/>
              </a:lnSpc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reqiured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evaluation of sealant performance 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Proposal to allow use of metal lath varieties not specifically named, with evaluation report from accredited evaluator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 allow for newer, suitable products contractors use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 in balloting stage,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pass in 2015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27385" y="2277822"/>
            <a:ext cx="7156174" cy="2184848"/>
          </a:xfrm>
        </p:spPr>
        <p:txBody>
          <a:bodyPr/>
          <a:lstStyle/>
          <a:p>
            <a:pPr marL="206375" lvl="1" indent="0">
              <a:lnSpc>
                <a:spcPct val="1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Possible expansion of recent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max. 1/3 offset” standard for large tiles set in running bond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</a:p>
          <a:p>
            <a:pPr lvl="2">
              <a:lnSpc>
                <a:spcPct val="100000"/>
              </a:lnSpc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Warpage is accentuated 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50% offset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pattern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highest and lowest tile points are adjacent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50% offset prohibited for tiles 15” on any side unless otherwise allowed by tile manufacturer</a:t>
            </a:r>
          </a:p>
          <a:p>
            <a:pPr lvl="3">
              <a:lnSpc>
                <a:spcPct val="100000"/>
              </a:lnSpc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</a:pPr>
            <a:r>
              <a:rPr lang="en-US" sz="205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Prohibits adjacent high/low points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4525" y="661919"/>
            <a:ext cx="9876367" cy="1355725"/>
          </a:xfrm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ANSI work in progress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IMG_07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4" y="1089301"/>
            <a:ext cx="3759993" cy="501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2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-121477"/>
            <a:ext cx="9966960" cy="292608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standards. Science. education. Advocacy.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173895"/>
            <a:ext cx="11708296" cy="1388165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Update on Critical Industry Issues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18" y="4931352"/>
            <a:ext cx="2402636" cy="99314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228600" y="6062874"/>
            <a:ext cx="11708296" cy="9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Eric Astrachan, Executive Director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36109" y="2337453"/>
            <a:ext cx="7801835" cy="2184848"/>
          </a:xfrm>
        </p:spPr>
        <p:txBody>
          <a:bodyPr/>
          <a:lstStyle/>
          <a:p>
            <a:pPr marL="206375" lvl="1" indent="0">
              <a:lnSpc>
                <a:spcPct val="1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Possible expansion of recent “max. 1/3 offset” standard for large tiles set in running bond pattern</a:t>
            </a:r>
          </a:p>
          <a:p>
            <a:pPr lvl="2">
              <a:lnSpc>
                <a:spcPct val="10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Same issue can present itself with other patterns: basketweave, herringbone, chevron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lippage due to warpage = limiting complaints, managing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Stay tuned… beginning stages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4525" y="661919"/>
            <a:ext cx="9876367" cy="1355725"/>
          </a:xfrm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ANSI work in progress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15" y="315927"/>
            <a:ext cx="3321976" cy="49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Changes to the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2015 TCNA Handbook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827" y="758689"/>
            <a:ext cx="10194420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trike="sngStrik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Bed Mortar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Dry set Mortar for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arge and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eavy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ile (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mortar)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64" y="2999407"/>
            <a:ext cx="9713022" cy="26080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“Medium bed” brought confusion: specs asking for tile to be set by “the medium bed method”</a:t>
            </a:r>
          </a:p>
          <a:p>
            <a:pPr lvl="0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Nice idea: the best of both worlds</a:t>
            </a:r>
          </a:p>
          <a:p>
            <a:pPr marL="206375" lvl="1" indent="0">
              <a:lnSpc>
                <a:spcPct val="10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Fast (single step) and light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AND fix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substrate flatness issues, create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slopes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drains, and transition between floor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  <a:endParaRPr lang="en-US" sz="2200" dirty="0"/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TOO BAD IT DOESN’T WORK!!!!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97" y="2537787"/>
            <a:ext cx="9876367" cy="1355725"/>
          </a:xfrm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Take it from this guy….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88819" y="4216794"/>
            <a:ext cx="9872133" cy="1796384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Lack of a standard further contributes to confusion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interim, a change to the Handbook should help</a:t>
            </a:r>
          </a:p>
        </p:txBody>
      </p:sp>
      <p:pic>
        <p:nvPicPr>
          <p:cNvPr id="6" name="Picture 5" descr="http://thumbs.dreamstime.com/x/frustrated-construction-worker-8468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24" y="508271"/>
            <a:ext cx="4774974" cy="2960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43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734" y="3325632"/>
            <a:ext cx="10956049" cy="2608029"/>
          </a:xfrm>
        </p:spPr>
        <p:txBody>
          <a:bodyPr/>
          <a:lstStyle/>
          <a:p>
            <a:pPr marL="34925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Addresses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incorrect specifications for tile to be set by a “medium bed method”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incorrect specifications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mortar to be used to fix substrates that aren’t flat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incorrect specifications for mortar to be used to form slope to drain, transitions in floor heights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4888" y="1146314"/>
            <a:ext cx="10194420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trike="sngStrik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Bed Mortar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Dry set Mortar for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arge and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eavy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ile (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mortar)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2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89" y="877954"/>
            <a:ext cx="10624929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Dry Set Mortar for Large and Heavy Tile (LHT Mortar), formerly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Medium Bed Mortar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647" y="2932040"/>
            <a:ext cx="7971179" cy="3766932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Similarities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thin-set installations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minimize slump/thicker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coat, useful for larger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tiles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declared by manufacturer; no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ANSI or ISO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ANSI A118.1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A118.4, A118.11, 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A118.15 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C1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72398" y="2435086"/>
            <a:ext cx="3275061" cy="177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4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767" y="2633871"/>
            <a:ext cx="7066720" cy="3866321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Improved/added info: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 coat 3/32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1/2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thick after tile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embedded (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previously ¾”)</a:t>
            </a:r>
          </a:p>
          <a:p>
            <a:pPr lvl="1"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heavy tiles: 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/square foot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heavier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ungauged tiles</a:t>
            </a:r>
          </a:p>
          <a:p>
            <a:pPr lvl="1"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tiles, as required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achieve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coverage requirements if/when there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warpage that creates larger void between tile and substrate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4889" y="877954"/>
            <a:ext cx="10624929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Dry Set Mortar for Large and Heavy Tile (LHT Mortar), formerly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Medium Bed Mortar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0" y="2508687"/>
            <a:ext cx="3844160" cy="28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685" y="2703439"/>
            <a:ext cx="8796130" cy="4038600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“Note to specifier” section</a:t>
            </a:r>
          </a:p>
          <a:p>
            <a:pPr>
              <a:lnSpc>
                <a:spcPct val="100000"/>
              </a:lnSpc>
            </a:pPr>
            <a:endParaRPr lang="en-US" sz="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 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truing or leveling substrates or the work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exceeds “the limitations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mortar”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product, not an installation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Specs that reference a “medium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method”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mortar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level, flatten, or fill substrates or to create slopes or transitions between finish floor heights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conform to tile industry standards or norms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4889" y="877954"/>
            <a:ext cx="10624929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Dry Set Mortar for Large and Heavy Tile (LHT Mortar), formerly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Medium Bed Mortar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92">
            <a:off x="8278619" y="2668566"/>
            <a:ext cx="3861145" cy="19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654" y="827318"/>
            <a:ext cx="11416748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Changes to Environmental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8474" y="2658957"/>
            <a:ext cx="4581469" cy="3110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Handbook “Environmental Classifications” describe levels of moisture and heat exposure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Classifications assigned to methods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relay suitability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9921" y="2395328"/>
            <a:ext cx="6042993" cy="4023360"/>
          </a:xfrm>
        </p:spPr>
        <p:txBody>
          <a:bodyPr/>
          <a:lstStyle/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Res1/Com1: dry 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Res2/Com2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water exposure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Res3/Com3: wet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Res4/Com4: high humidity, heavy moisture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Res5/Com5: high temp (125°F or higher)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Res6/Com6: exterior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9571" y="195943"/>
            <a:ext cx="2854229" cy="24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563" y="2293106"/>
            <a:ext cx="6082754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Now: Environmental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Classifications to avoid confusion with sustainability considerations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Res7 and Com7 categories added for submerged installations: pools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fountains, water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not all mortars and grouts are suitable for submerged applications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7752" y="609601"/>
            <a:ext cx="11787808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Changes to Environmental Classifications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622" y="2514601"/>
            <a:ext cx="4521868" cy="30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710" y="2368754"/>
            <a:ext cx="4838054" cy="2852826"/>
          </a:xfrm>
        </p:spPr>
        <p:txBody>
          <a:bodyPr anchor="t"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 up to receive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email notifications from TCNA!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379">
            <a:off x="7168442" y="1107439"/>
            <a:ext cx="4138613" cy="3545412"/>
          </a:xfrm>
        </p:spPr>
      </p:pic>
    </p:spTree>
    <p:extLst>
      <p:ext uri="{BB962C8B-B14F-4D97-AF65-F5344CB8AC3E}">
        <p14:creationId xmlns:p14="http://schemas.microsoft.com/office/powerpoint/2010/main" val="5480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65" y="1152097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Methods for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Curbless Showers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099" y="3005020"/>
            <a:ext cx="4194563" cy="16300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based on existing B421 and B422 shower methods</a:t>
            </a:r>
          </a:p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full waterproofing up walls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4352" r="42996" b="9514"/>
          <a:stretch/>
        </p:blipFill>
        <p:spPr>
          <a:xfrm>
            <a:off x="6597570" y="170890"/>
            <a:ext cx="5347509" cy="64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638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7" y="553840"/>
            <a:ext cx="6478899" cy="39718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285298" y="526445"/>
            <a:ext cx="320632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B421 Curbless</a:t>
            </a:r>
          </a:p>
          <a:p>
            <a:r>
              <a:rPr lang="en-US" sz="2400" dirty="0" smtClean="0"/>
              <a:t>traditional drain version</a:t>
            </a:r>
            <a:endParaRPr lang="en-US" sz="2400" dirty="0"/>
          </a:p>
        </p:txBody>
      </p:sp>
      <p:pic>
        <p:nvPicPr>
          <p:cNvPr id="6" name="Picture 5" descr="img63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7"/>
          <a:stretch/>
        </p:blipFill>
        <p:spPr bwMode="auto">
          <a:xfrm>
            <a:off x="6504973" y="2997843"/>
            <a:ext cx="5262476" cy="35584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93268" y="5396389"/>
            <a:ext cx="263502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B422 Curbless</a:t>
            </a:r>
          </a:p>
          <a:p>
            <a:r>
              <a:rPr lang="en-US" sz="2400" dirty="0" smtClean="0"/>
              <a:t>integrated bonding flange version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93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578" y="1349372"/>
            <a:ext cx="9143998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/>
              <a:t>Design/Specification</a:t>
            </a:r>
            <a:br>
              <a:rPr lang="en-US" sz="4400" b="1" dirty="0" smtClean="0"/>
            </a:br>
            <a:r>
              <a:rPr lang="en-US" sz="4400" b="1" dirty="0" smtClean="0"/>
              <a:t>Considerations for </a:t>
            </a:r>
            <a:br>
              <a:rPr lang="en-US" sz="4400" b="1" dirty="0" smtClean="0"/>
            </a:br>
            <a:r>
              <a:rPr lang="en-US" sz="4400" b="1" dirty="0" smtClean="0"/>
              <a:t>“Zero-Entry</a:t>
            </a:r>
            <a:r>
              <a:rPr lang="en-US" sz="4400" b="1" dirty="0"/>
              <a:t>” 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or Curbless Showers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79" y="3666522"/>
            <a:ext cx="6152321" cy="2981742"/>
          </a:xfrm>
        </p:spPr>
        <p:txBody>
          <a:bodyPr/>
          <a:lstStyle/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Depressed slab prevents added floor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height 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entryway (what occurs when contractors are asked to create curbless showers w/o depressed slab)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ADA for compliance; curbless methods do not inherently comply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840" y="173620"/>
            <a:ext cx="4949785" cy="64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218" y="2812768"/>
            <a:ext cx="9183756" cy="29817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Floor and wall waterproofing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outside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immediate shower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area, at least one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foot beyond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point of the floor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Secondary drain may be required outside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shower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point of floor must be outside the shower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shower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door/curtain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location of high point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critical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secondary drain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 included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waterproofing outside shower area may be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3245" y="917232"/>
            <a:ext cx="8865703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Shower Water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Splash Water “often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difficult to contain within a curbless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shower”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4818" flipV="1">
            <a:off x="7862949" y="708667"/>
            <a:ext cx="5197486" cy="52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315" y="2553857"/>
            <a:ext cx="5595730" cy="29817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deflection = bending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allowable floor member live load and concentrated load deflection shall not  exceed  </a:t>
            </a:r>
            <a:r>
              <a:rPr lang="en-US" sz="2400" strike="sng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L/360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L/720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Applies to 3 methods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Consensus resolution to stone industry discussions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 bwMode="auto">
          <a:xfrm>
            <a:off x="7200395" y="2507557"/>
            <a:ext cx="4634813" cy="40900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5497" y="659295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 to Deflection Limitation in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Stone Methods over Wood Substrate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45" y="619539"/>
            <a:ext cx="10830247" cy="135572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and Installation Requirements Guide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165" y="2399583"/>
            <a:ext cx="8532887" cy="2981742"/>
          </a:xfrm>
        </p:spPr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Natural Stone Tile Installation Over Frame Construction</a:t>
            </a:r>
          </a:p>
          <a:p>
            <a:pPr marL="0" lvl="0" indent="0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Strongbacks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bridging, or other load-sharing members may be required within a wood framed system to reduce differential deflection between adjacent framing 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members.</a:t>
            </a:r>
          </a:p>
          <a:p>
            <a:pPr marL="0" lvl="0" indent="0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load-sharing </a:t>
            </a:r>
            <a:r>
              <a:rPr lang="en-US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members, </a:t>
            </a:r>
            <a:r>
              <a:rPr lang="en-US" alt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deflection </a:t>
            </a:r>
            <a:r>
              <a:rPr lang="en-US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differ significantly between adjoining members. Accordingly, for framed construction, an L/720 requirement has been </a:t>
            </a:r>
            <a:r>
              <a:rPr lang="en-US" alt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specified… L/360 accepted </a:t>
            </a:r>
            <a:r>
              <a:rPr lang="en-US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concrete/masonry substrates</a:t>
            </a:r>
            <a:r>
              <a:rPr lang="en-US" alt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57" y="3106424"/>
            <a:ext cx="2364924" cy="28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126436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info…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44" y="353359"/>
            <a:ext cx="5996734" cy="4690514"/>
          </a:xfrm>
        </p:spPr>
      </p:pic>
      <p:sp>
        <p:nvSpPr>
          <p:cNvPr id="7" name="TextBox 6"/>
          <p:cNvSpPr txBox="1"/>
          <p:nvPr/>
        </p:nvSpPr>
        <p:spPr>
          <a:xfrm>
            <a:off x="3677478" y="5337312"/>
            <a:ext cx="7177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(Muehlbauer, not Schwab)</a:t>
            </a:r>
            <a:endParaRPr lang="en-US" sz="4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563" y="1017576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Crack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Isolation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F125-Full v. F125-Partial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697" y="2489998"/>
            <a:ext cx="6369498" cy="3431831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section modified to address problems of unclear specs/bidding issues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Same language added under “Materials”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9463" y="2304937"/>
            <a:ext cx="3483455" cy="282264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384425"/>
            <a:ext cx="2933962" cy="24684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684251" y="3699776"/>
            <a:ext cx="6543668" cy="199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" indent="0">
              <a:buFont typeface="Corbel" panose="020B0503020204020204" pitchFamily="34" charset="0"/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50000"/>
              </a:lnSpc>
              <a:buFont typeface="Corbel" panose="020B0503020204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• Specifier to identify areas of coverage (partial or full).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 full coverage is clearly specified, installing contractor’s responsibility is limited to partial coverage. </a:t>
            </a:r>
          </a:p>
        </p:txBody>
      </p:sp>
    </p:spTree>
    <p:extLst>
      <p:ext uri="{BB962C8B-B14F-4D97-AF65-F5344CB8AC3E}">
        <p14:creationId xmlns:p14="http://schemas.microsoft.com/office/powerpoint/2010/main" val="39466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RDJwFlO61zB453q-vedfWLWM4p41p_HSn-TY5VPofk9JL79uNi7w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186" y="188844"/>
            <a:ext cx="11691709" cy="64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13" y="878067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New Radiant Heat Methods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Natural Stone Tile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330" y="2884861"/>
            <a:ext cx="7737753" cy="29817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ceramic tile methods, adapted as all other stone methods are</a:t>
            </a:r>
          </a:p>
          <a:p>
            <a:pPr lvl="1">
              <a:lnSpc>
                <a:spcPct val="100000"/>
              </a:lnSpc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joints, unsanded grout may be necessary</a:t>
            </a:r>
          </a:p>
          <a:p>
            <a:pPr lvl="1">
              <a:lnSpc>
                <a:spcPct val="100000"/>
              </a:lnSpc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 rating dependent on the stone used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RH111/RH111A: poured gypsum underlayment encapsulating hydronic tubing (membrane required)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H111-13a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95" y="3280423"/>
            <a:ext cx="2954111" cy="33015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7" name="AutoShape 4" descr="data:image/jpeg;base64,/9j/4AAQSkZJRgABAQAAAQABAAD/2wCEAAkGBxQTEhQUExQWFhUVGBQXFxgYGBsYFxoXGBQXHB4XGBgYHCggGBwlHBQUITEhJSksLi4uFx8zODMsNygtLisBCgoKDg0OGxAQGywkHyYsLCwsLCwsLCwsLCwsLCwsLCwsLCwsLCwsLCwsLCwsLCwsLCwsLCwsLCwsLCwsLCwsLP/AABEIAI0AjQMBIgACEQEDEQH/xAAcAAACAgMBAQAAAAAAAAAAAAADBAIFAQYHAAj/xAA4EAABAwEGAwYEBQQDAQAAAAABAAIRAwQSITFRYQUGQRMicYGRoTJCsfAHI8HR4RRSYvGCkqIz/8QAGAEAAwEBAAAAAAAAAAAAAAAAAQIDAAT/xAAiEQACAgICAgIDAAAAAAAAAAAAAQIRAyESMUFRBCITMmH/2gAMAwEAAhEDEQA/AOQkKQWQzwHmpYaz4BSLGI0UoOy812x9Vku2AQCRDd1MU/smFi8T1XrqxiYAHUeWKyKg3PshgjVZDhutRrDCpo0eeKk2o45H/qEFrjt9VuPIXJ9S3OvvcadmYe+8YXiM2MOup6eKyV6QG0lbEeVOU61uqQJbTb8dR2IbsB8ztl2zgHLFnsVLuANES5x+J51e7TboivFOz02U6LWspUyCQP7ZyGpJ9cVqXN3N4gtm6zrrP3GC6YwUNs5ZTc9IvbHX/Nc1zi9gwnACCJjcyR4qs45bvzHMbAa9sQf7uh8YkLX7TzjZ/wCgb2YHbGZbPea4k947xCpeP8f7ZlJzZv8AdJ6Q5o3WyZL6BDGNcbrAE0ZJFK8aeOG4jUEn1WtcWqFwYC4G6DOOAk5KPEOJPqNiAzO8Q4lxxny/hVF1ozHrgoN2WSotuWYdbLO3DGo3LHKT+i6ZxGsKzsO7ckRjlOeGq0Lkexl9pDmsJFNjnz7A+5XSrLSrsaAx90ZkQMJEwcN13fGi1C/6cvyHcqOChikI1QkRrfBcB3Erw0JXu1PQAe6xhr6KJdt6rUEkXk5leu7FEpBxy9gimzO+Y+pWMBaPAeKzPn7I9OzDc+GC2Pljlw2msKbAIEOe443GTmdzkEAN0e5C5PqcQqye5Z6ZHav6nrcZ/kdei7Pxau2zU6dCjTimBHdAusbuDnKYospWag2jRF1rREj3cdSVpnNPG2tF4mQDkTN4jILphHgrZyyk5sR5g4y9hILi5zsWmLrQMgANIxnqVo1uc1zyamJ3OHkAg8StdSu9z6jzj8oyA0CA2gFDJO2XhCgr7YxvwgeQj3S1S3OdgBPumadAHAXR49UcNLMCPBSc6KcLKk0nHMkLauVuTX2yz1X0C0VqdQCKnwubcmA7G6Z2xCqLTWMQun/g9Va2zVZzdVy64NCbHJt7FyJKOjVuUbDVs5q9u0tcXDvDvNgD+4bkq95hstR5pllYgXcQHfMTicOuXot1tdMHAgEknMDXXqq6pZKfVk+v6LuxfMi/rXRxTwu+VnzuC44SVltnKZFNEDDrC47O4FTs465eiYbUpt+UfVebZ0UURolMBdbST3QY9Fhocc022hsjMoomYvY+HvqvZTbLnvIa0akn7xXdOXeB0+G2XsxDqtTvVH6ujIbAYAKo/DXlkUKX9XVH5jx+UHZtYfn8XfTxT/FrWHPzN0TOmGivjhW2c+SVukVXHeLm4STDG5mc9hroudcRthrPvOwGTR0A/dWXMvFjWeQP/m3IDI7qiU8suTpFccUlbJ12REEHWEGCiBqM2mkaGToC1krxpbormqN1DiHkAdSOq6z+FPDWvsT72fbO9mhcvC65+GLCLAXNEk1ahjWCB9E2NfYTK/qWln4ZdvOFQuAIFw9LpmRr0EIVUkmRCs7RZiSIG/UAHb90hUplpIIUHkcMlvoVRUlRwJtnRm0Ey2nCMKa6KC2LNoIopI4YpNYjRrACmtk5I5f/AKmvLwexpEOfo4zhT8znsvcqcBdaq4ZiKYh1Qjo3QbnILqjexslJzKbAGtkhozOGZPUp4wsSeStCvMNtui7IAjHQALlPFuNufea3BpJG5VnzZx9z5aIBfOXQfcrU7qacvCFggZUm0pRqVGU3TpqdFbFhRheITJYsOYgCxO6vFiYNJQuomsHVs5B8RPlquw/hr3eH0ier6oG5Lz+y5C0wux/hw8usFPAQHVB/7KyWxZvRd2vHDHP78UnXpEwCDgIHgn6vxFuE7pN9cTDiMMpwUWouTZk3Rw4NUgxFaw5kQFNo2V6CCbRRqdnJIDQSTAA6knoiNYFYcEtLaVopVHYhjgT+8bZ+SNGOgcpcJdYrO81YvvIcQOgAgNnqc/VVnGuLwwyZvE59DvCY43b4c2XEgguGfXXRc64zxB1Wo6PhEjxPUqzqKIpcnYlbK3aVC+IGQG2q9RoyjU7OSdk0KSlRYEKYheLUwGLxYIWowsV66iuCx9whRhdzUM9dEapCETggYhdC6z+HNW7YWEiJfUJ0xcch5LlFCg57g1gknL9zoF0fh1A0rOyleiG6wJ6n1JTRhKX6iTkl2N263U3Vnm+c94i6DHjPRLPt97EsB6iemyrKAm8DnInbDP6INotgaYQj8eCtvdivI30a4KpDmB92XCZjpOEndYFdhm7AxyCuuHWQVBF8EANBkDLqCCtfttMMruYSDkZGR+4CpJUrHT3Q82mD0VtwDhoqVJc3uU4cZyJnBvmR6BJWdzQ2QCSMm44nRXPFq5pUmWenAq1ZvHQluJ/4tgeJTRiLJlRzNxN1oqm6TcbLRHzHr5Kusti1HkmrOWUmkEAEGNZ3CGbY3olk15GS9B20+gCGShis49EvWJxJScg0N1GxGR6yCD5HRCcVGx0u7J6o3ZobCLlyhdTXZhSuDyWoFhOH2GrF9obBw7zQ6dYBQRwnvEHOZ2PWNl0awUGdi2ILQ3A6rX+JNbfd6TvGBH0V3iVElkdlZw+zXYNMADTr69cir5sVWBszhPhPVUtmddG4EYayf1Q6Fsu9cA4+kop0qA1YW1WcCYcccPHbb+FSWt9Jph7hOWEnJA4zxgCp8WROA1jD6qu7UvALQBEyZGMlTbXgZWbK8Op0jea5tUC7LROEzPitWfY6sioQ8AmAYJBxxMnJb/xG2kumGkeiJZuJ/llhY0g6ppQTdWMmyo5ZsBNTtHS4txY0uwLgMMMgAleyeXWiraHObV+Gnd70CJJOkkq2sZNJ7HtaO7IjoQdd1DiloDrzroBdmj4BWzWuH2I1DmTM4k5fwnadkjp6J6yWRrWxdAJxwz/hE8FJR0UbFwzCElxBsYdSrQBVVpderNbotLSMhylThoUrqMG4KL0yQoFwWIRIUauR2BKxiy4LxR7Kd3NsnDz6LFrtgdr5qpsTzc8cUQuTKToTirCvrmZ1+wq+vRvCCT6xKaaJWHNQDRWGxNHyhLV6dyo4bNPqFcOCq+YhFb/iz6JJaQV2bY6mvBqN9/ZUHKrRiD3FION+qGaYnZOWh90HCT0GpOQS3B7NdL3HFznYnw02zSsKHiM0ItR34ITkWAFVwCo+HY1XO3hXNc4GMw1x9BmdlUcEpmJPWSkl2hkXBKg5TCi4JgGAEtb2E0akYSBJ2n/Saes8VaGWIvOF94HkHD9it4bML2VgujwCkaeahYRLJbiNkc+6VdGfYOmFhwRA1QeFgAXKu5qontGu6FjR6D+VYuT3FuH9pToH/F36I1yTRumPkKCYcxBAVmgETThj6pyYIbu8jPyH1S1lwaFYc1js6VCmMnEE7mJSLBgkfdBXVhC5DcV4LDj7IMIHiBuWSrU6v/Lb9+J9lU8LtN2ARPsVbc8C7QszBl8R3MT9SteoOhc2abU0l4OjFBONs2YXHfC6Do7D3yWH0SP9hVlMzJ2XqlTAIrN7QHhV6LN9MjE4L3OrIs1lpiMe97E/qqixUbziCd1ec74Gg3oKZ+jQi8nKEgcOM0a1wmg4GQ6DsY/2tgpWnCHAOPXofUKpsVK8NE+DdwCnB8eh5rkM3WHrd2P7hQfQPiNsUpUdj5j3UKbiMjGZVPy+0T/F6J1KcdFtPBKIfZ2f43h7rVDUN4AknTFbpy4BccAI73vCrhmnKiWWDSP/2Q=="/>
          <p:cNvSpPr>
            <a:spLocks noChangeAspect="1" noChangeArrowheads="1"/>
          </p:cNvSpPr>
          <p:nvPr/>
        </p:nvSpPr>
        <p:spPr bwMode="auto">
          <a:xfrm>
            <a:off x="-1143000" y="-144463"/>
            <a:ext cx="1603375" cy="160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"/>
          <a:stretch/>
        </p:blipFill>
        <p:spPr>
          <a:xfrm>
            <a:off x="8851865" y="392827"/>
            <a:ext cx="2954111" cy="27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328" y="2895940"/>
            <a:ext cx="7370758" cy="2981742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RH112/RH221A: cementitious self-leveler encapsulating hydronic tubing (membrane optional)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RH116/RH116A: electric heat system encapsulated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cementitious self-leveler (membrane optional)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methods provide a means of specifying popular and successful use of stone tile with heat</a:t>
            </a:r>
          </a:p>
        </p:txBody>
      </p:sp>
      <p:pic>
        <p:nvPicPr>
          <p:cNvPr id="6" name="Picture 5" descr="RH116-13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916" y="3633810"/>
            <a:ext cx="2993505" cy="286389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" name="Picture 4" descr="RH112-13a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7874" y="525517"/>
            <a:ext cx="3046057" cy="28188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7413" y="878067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 New Radiant Heat Methods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Natural Stone Tile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416" y="1059214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We’ll Cover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67" y="2464902"/>
            <a:ext cx="10731589" cy="40452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2014 Market Update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Changes to ANSI and the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Handbook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 of other standards under development 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Micro updates on sustainability, COF, thin tile, water absorption standards, &amp; installer certification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8686" y="431611"/>
            <a:ext cx="3383976" cy="26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7314" y="2122714"/>
            <a:ext cx="3064536" cy="322056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381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249" y="758634"/>
            <a:ext cx="11123780" cy="1167474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We’ve Just Covered Familiar TCNA Territory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5" y="2122713"/>
            <a:ext cx="2489514" cy="3225099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7" y="2122713"/>
            <a:ext cx="2471056" cy="32348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182017"/>
              </p:ext>
            </p:extLst>
          </p:nvPr>
        </p:nvGraphicFramePr>
        <p:xfrm>
          <a:off x="914400" y="2155370"/>
          <a:ext cx="2936222" cy="3187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910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Has TCNA Done for You Lately?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67" y="2076554"/>
            <a:ext cx="4094218" cy="1692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156" y="4477672"/>
            <a:ext cx="642797" cy="599517"/>
          </a:xfrm>
          <a:prstGeom prst="triangl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81645">
            <a:off x="1420294" y="5088093"/>
            <a:ext cx="1869051" cy="6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02" y="1996934"/>
            <a:ext cx="4739297" cy="46861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2298" y="670636"/>
            <a:ext cx="4544421" cy="572493"/>
          </a:xfrm>
        </p:spPr>
        <p:txBody>
          <a:bodyPr anchor="t"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First, a Pop Quiz: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5847" y="1642991"/>
            <a:ext cx="5368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TCNA Funded?</a:t>
            </a:r>
            <a:endParaRPr lang="en-US" sz="4000" dirty="0">
              <a:solidFill>
                <a:srgbClr val="4A66AC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31327" y="611649"/>
            <a:ext cx="6846266" cy="6002927"/>
            <a:chOff x="1300489" y="715016"/>
            <a:chExt cx="6846266" cy="6002927"/>
          </a:xfrm>
        </p:grpSpPr>
        <p:grpSp>
          <p:nvGrpSpPr>
            <p:cNvPr id="31" name="Group 30"/>
            <p:cNvGrpSpPr/>
            <p:nvPr/>
          </p:nvGrpSpPr>
          <p:grpSpPr>
            <a:xfrm>
              <a:off x="1300489" y="715016"/>
              <a:ext cx="6846266" cy="6002927"/>
              <a:chOff x="1300489" y="715016"/>
              <a:chExt cx="6846266" cy="600292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96975">
                <a:off x="1734760" y="305949"/>
                <a:ext cx="5977723" cy="68462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922269">
                <a:off x="1371062" y="2626243"/>
                <a:ext cx="4849298" cy="3886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443392">
                <a:off x="1687496" y="3880571"/>
                <a:ext cx="4033028" cy="62049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8341">
                <a:off x="2780847" y="1502142"/>
                <a:ext cx="2677298" cy="44104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00B05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0232">
                <a:off x="4009273" y="2981563"/>
                <a:ext cx="731520" cy="93878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6818" y="4401816"/>
                <a:ext cx="731520" cy="93878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687" y="2203607"/>
                <a:ext cx="558490" cy="71672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559" y="715016"/>
                <a:ext cx="658955" cy="845659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346" y="2942461"/>
                <a:ext cx="253465" cy="32528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1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75403">
                <a:off x="4830657" y="1274778"/>
                <a:ext cx="300600" cy="38577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3850">
                <a:off x="3430880" y="1955541"/>
                <a:ext cx="445690" cy="571968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0232">
              <a:off x="1821249" y="2565019"/>
              <a:ext cx="246231" cy="31599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78278">
              <a:off x="2353103" y="4500675"/>
              <a:ext cx="334980" cy="4298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011">
              <a:off x="3081588" y="3233453"/>
              <a:ext cx="484400" cy="621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9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847" y="628447"/>
            <a:ext cx="9368621" cy="829963"/>
          </a:xfrm>
        </p:spPr>
        <p:txBody>
          <a:bodyPr anchor="t"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TCNA’s Diverse Funding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06" y="1794076"/>
            <a:ext cx="9625191" cy="517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381" y="772703"/>
            <a:ext cx="11124221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TCNA’s Work Impacts All Industry Segments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(not just manufacturers)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41341" y="2638891"/>
            <a:ext cx="10480250" cy="34438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Tile installers and contractors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Architects and designers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contractors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Specifiers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33" y="2510396"/>
            <a:ext cx="5281859" cy="374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49593" y="1199910"/>
            <a:ext cx="9876367" cy="1355725"/>
          </a:xfrm>
        </p:spPr>
        <p:txBody>
          <a:bodyPr/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 bwMode="auto">
          <a:xfrm>
            <a:off x="5358119" y="2683400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 bwMode="auto">
          <a:xfrm>
            <a:off x="1204730" y="3970561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 bwMode="auto">
          <a:xfrm>
            <a:off x="7364391" y="5222112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82" y="1116944"/>
            <a:ext cx="1516711" cy="961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94" y="1863524"/>
            <a:ext cx="2049038" cy="1786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8" y="3524347"/>
            <a:ext cx="1543854" cy="11851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/>
          <a:stretch/>
        </p:blipFill>
        <p:spPr>
          <a:xfrm>
            <a:off x="6601109" y="4116938"/>
            <a:ext cx="953915" cy="208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2892" y="598027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Tile Industry Standards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87181" y="2236302"/>
            <a:ext cx="6311821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standards establish a benchmark for product performance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standards establish guidelines for the end result, sometimes the technique by which that is achieved 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for testing protocols and testing materials establish consistency, so valid evaluations and comparisons can be made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7" y="172792"/>
            <a:ext cx="3396208" cy="64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4795" y="2204171"/>
            <a:ext cx="11468622" cy="24720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TCNA primarily engages in research and development of product standards, testing protocols, and testing materials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many cases TCNA staffers chair the Committees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should relate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the actual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function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consumer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antibacterial efficacy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143001" y="609601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Tile Industry Standards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cryman159.googlepages.com/FastCarSlowDriv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3" t="36362" r="6155" b="23266"/>
          <a:stretch/>
        </p:blipFill>
        <p:spPr bwMode="auto">
          <a:xfrm>
            <a:off x="7465671" y="4676172"/>
            <a:ext cx="4560425" cy="20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640425" y="5018751"/>
            <a:ext cx="6732650" cy="1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function and/or expectations are different, standards should be different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glass tile vs. quarry tile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TCNA Standards work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36851" y="4154520"/>
            <a:ext cx="10204306" cy="13638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20000"/>
              </a:lnSpc>
            </a:pPr>
            <a:r>
              <a:rPr lang="en-US" sz="2400" dirty="0" smtClean="0"/>
              <a:t>ANSI     ◊     NMX     </a:t>
            </a:r>
            <a:r>
              <a:rPr lang="en-US" sz="2400" dirty="0"/>
              <a:t>◊ </a:t>
            </a:r>
            <a:r>
              <a:rPr lang="en-US" sz="2400" dirty="0" smtClean="0"/>
              <a:t>    ASTM     </a:t>
            </a:r>
            <a:r>
              <a:rPr lang="en-US" sz="2400" dirty="0"/>
              <a:t>◊</a:t>
            </a:r>
            <a:r>
              <a:rPr lang="en-US" sz="2400" dirty="0" smtClean="0"/>
              <a:t>     MMSA    </a:t>
            </a:r>
            <a:r>
              <a:rPr lang="en-US" sz="2400" dirty="0" smtClean="0">
                <a:solidFill>
                  <a:srgbClr val="4A66AC"/>
                </a:solidFill>
              </a:rPr>
              <a:t> </a:t>
            </a:r>
            <a:r>
              <a:rPr lang="en-US" sz="2400" dirty="0"/>
              <a:t>◊ </a:t>
            </a:r>
            <a:r>
              <a:rPr lang="en-US" sz="2400" dirty="0" smtClean="0"/>
              <a:t>    </a:t>
            </a:r>
            <a:r>
              <a:rPr lang="en-US" sz="2400" dirty="0"/>
              <a:t>NTCA </a:t>
            </a:r>
            <a:r>
              <a:rPr lang="en-US" sz="2400" dirty="0" smtClean="0"/>
              <a:t>    ◊     ISO          ◊     NSF</a:t>
            </a:r>
            <a:r>
              <a:rPr lang="en-US" sz="2400" dirty="0"/>
              <a:t> </a:t>
            </a:r>
            <a:r>
              <a:rPr lang="en-US" sz="2400" dirty="0" smtClean="0"/>
              <a:t>    ◊     SCS</a:t>
            </a:r>
            <a:r>
              <a:rPr lang="en-US" sz="2400" dirty="0"/>
              <a:t> </a:t>
            </a:r>
            <a:r>
              <a:rPr lang="en-US" sz="2400" dirty="0" smtClean="0"/>
              <a:t>    ◊     UL</a:t>
            </a:r>
            <a:r>
              <a:rPr lang="en-US" sz="2400" dirty="0"/>
              <a:t> </a:t>
            </a:r>
            <a:r>
              <a:rPr lang="en-US" sz="2400" dirty="0" smtClean="0"/>
              <a:t>    USGBC     ◊     ICC/IgCC     ◊     NIBS     ◊     Green Globes</a:t>
            </a:r>
            <a:r>
              <a:rPr lang="en-US" sz="2400" dirty="0"/>
              <a:t> </a:t>
            </a:r>
            <a:r>
              <a:rPr lang="en-US" sz="2400" dirty="0" smtClean="0"/>
              <a:t>    ◊     GSA</a:t>
            </a:r>
            <a:r>
              <a:rPr lang="en-US" sz="2400" dirty="0"/>
              <a:t> </a:t>
            </a:r>
            <a:r>
              <a:rPr lang="en-US" sz="2400" dirty="0" smtClean="0"/>
              <a:t>     ◊     ASHRAE</a:t>
            </a:r>
          </a:p>
        </p:txBody>
      </p:sp>
    </p:spTree>
    <p:extLst>
      <p:ext uri="{BB962C8B-B14F-4D97-AF65-F5344CB8AC3E}">
        <p14:creationId xmlns:p14="http://schemas.microsoft.com/office/powerpoint/2010/main" val="41858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3703" y="1207770"/>
            <a:ext cx="9966960" cy="2926080"/>
          </a:xfrm>
        </p:spPr>
        <p:txBody>
          <a:bodyPr/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/>
          <a:stretch/>
        </p:blipFill>
        <p:spPr>
          <a:xfrm>
            <a:off x="312452" y="702293"/>
            <a:ext cx="7662505" cy="54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234" y="572334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ASTM International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(formerly: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American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Society for Testing and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83027" y="2146719"/>
            <a:ext cx="7643191" cy="4684776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Developer/publisher of globally recognized consensus-based standardized test methods for virtually every industry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 30,000 individual members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6238" lvl="2">
              <a:spcBef>
                <a:spcPts val="1000"/>
              </a:spcBef>
              <a:spcAft>
                <a:spcPct val="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Anyone can participate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% consensus requirement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stringent standards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1">
              <a:spcBef>
                <a:spcPts val="1000"/>
              </a:spcBef>
              <a:spcAft>
                <a:spcPct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Commonly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referenced in U.S.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specifications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regulations,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codes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812" y="2352127"/>
            <a:ext cx="2747316" cy="30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08718" y="2334150"/>
            <a:ext cx="10337957" cy="4684776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C21—Ceramic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Whitewares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and Related Products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C18—Dimension Stone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E60—Sustainability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F13—Pedestrian/Walkway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Safety 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Footwear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COTCO—Regulatory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Committee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ASTM Committees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3333" y="570445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 and ASTM International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7746" y="5016460"/>
            <a:ext cx="1300854" cy="1008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98" y="4223705"/>
            <a:ext cx="1630774" cy="121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23629" y="2852057"/>
            <a:ext cx="1415894" cy="1245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80" y="315415"/>
            <a:ext cx="1420012" cy="2130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194" y="1786733"/>
            <a:ext cx="1436066" cy="12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42988" y="2026029"/>
            <a:ext cx="7066869" cy="46847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 tile quality/performance tests in the ANSI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A137.1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tile standard are ASTM tests: breaking strength, warpage, etc. 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Tests regularly reviewed, revised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Improved, changed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manufacturing methods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products, new data, new test equipment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improvements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review: water absorption, surface abrasion, and the Robinson Floor Test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093" y="572334"/>
            <a:ext cx="9876367" cy="1355725"/>
          </a:xfrm>
        </p:spPr>
        <p:txBody>
          <a:bodyPr/>
          <a:lstStyle/>
          <a:p>
            <a:pPr marL="34925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ASTM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C21: Ceramic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Whitewares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lab tour 099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2645" y="2252858"/>
            <a:ext cx="3367960" cy="252597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9034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9" y="609601"/>
            <a:ext cx="10898492" cy="1355725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Materials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Methods Standards Association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592" y="2096814"/>
            <a:ext cx="6718851" cy="42306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Tile industry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professionals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collaborating 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develop and revise methods and standards for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installation materials (thin-set, grout, etc.)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Often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first stop on the journey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generic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consensus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standards for installation products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Often, manufacturers conduct in-house testing in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preliminary stages as an affordable way to do a lot of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testing during the test R&amp;D stage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2563480"/>
            <a:ext cx="2312080" cy="271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6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 and MMSA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489" y="2167306"/>
            <a:ext cx="5513831" cy="44013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Fresh set of eyes and hands to replicate test methods and data in round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robin testing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Research expertise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progress standards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Large and Heavy Tile Mortars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Uncoupling Membranes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0235" y="1011036"/>
            <a:ext cx="6490561" cy="48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828259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NTCA Technical Committee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NTCA Methods and Standards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334" y="2761206"/>
            <a:ext cx="9826673" cy="33787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where standards/lack of standards impacts contractors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 of curbless shower methods, original stone methods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Harmonization of NTCA reference manual where possible and a forum for TCNA to understand contractor impact, perspective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much needed documentation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shared jobsite issues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especially while waiting for formal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standards, e.g., EQ studs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1F1A15"/>
              </a:clrFrom>
              <a:clrTo>
                <a:srgbClr val="1F1A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336953"/>
            <a:ext cx="2296288" cy="22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9" y="630513"/>
            <a:ext cx="9876367" cy="135572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Standards Organization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9" y="2266122"/>
            <a:ext cx="9173817" cy="403860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World’s largest developer of voluntary international standards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19,500 international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Almost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every industry has an ISO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165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 countries; one vote each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9167" y="4830657"/>
            <a:ext cx="2855454" cy="1830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0938" y="2981043"/>
            <a:ext cx="2898860" cy="203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59" y="4481227"/>
            <a:ext cx="1439239" cy="13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33" y="2912789"/>
            <a:ext cx="9030738" cy="25262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compatibility where possible, helpful, and more efficient to do so for producers and consumers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U.S. vs. European outlets 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must be differences, international standards provide a benchmark and common language for product quality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68%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sold in the U.S. is imported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and how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that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measured?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98009" y="1701384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 and ISO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55721"/>
          <a:stretch/>
        </p:blipFill>
        <p:spPr>
          <a:xfrm>
            <a:off x="3194611" y="416414"/>
            <a:ext cx="8223001" cy="16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1" y="679649"/>
            <a:ext cx="10297885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vs. Domestic Standards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11288" y="1969844"/>
            <a:ext cx="9872133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standards widely perceived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superior, due to global participation, but are often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(not always) “watered-down”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compromises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facto lowest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common denominator 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standards are more relevant/reflective of their marketplace, and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usually more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stringent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countries like the U.S.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standards take precedence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U.S.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standards are valuable,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coexist with domestic standards without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conflicting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3" y="849086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 and ISO: How?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828" y="2558142"/>
            <a:ext cx="8607288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ANSI Committee doubles as the Technical Advisory Group (TAG) to ISO and determines the U.S. position on international standards developed through ISO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vote 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Revisions/objections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New standards needed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how U.S. interests are heard, included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446310"/>
            <a:ext cx="2818307" cy="31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42" y="488493"/>
            <a:ext cx="12631424" cy="1355725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U.S.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Ceramic Tile </a:t>
            </a:r>
            <a:b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  <a:b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through 2Q 2014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196" y="2951238"/>
            <a:ext cx="10522947" cy="4450441"/>
          </a:xfrm>
        </p:spPr>
        <p:txBody>
          <a:bodyPr/>
          <a:lstStyle/>
          <a:p>
            <a:pPr marL="34925" indent="0" eaLnBrk="1" hangingPunct="1">
              <a:buNone/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YTD:	   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1.1% </a:t>
            </a:r>
          </a:p>
          <a:p>
            <a:pPr marL="34925" indent="0" eaLnBrk="1" hangingPunct="1"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2Q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2013 YTD)</a:t>
            </a:r>
          </a:p>
          <a:p>
            <a:pPr marL="34925" indent="0" eaLnBrk="1" hangingPunct="1">
              <a:buNone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U.S. $ 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Value: 	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3.8%</a:t>
            </a:r>
          </a:p>
          <a:p>
            <a:pPr marL="34925" indent="0" eaLnBrk="1" hangingPunct="1">
              <a:buNone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2Q 2013 YTD</a:t>
            </a:r>
          </a:p>
          <a:p>
            <a:pPr marL="34925" indent="0">
              <a:buNone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Estimated 2014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Total:	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from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567574" y="2503677"/>
            <a:ext cx="4548248" cy="445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2738364" y="2891412"/>
            <a:ext cx="347240" cy="4623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3108807" y="4344490"/>
            <a:ext cx="381965" cy="465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4581412" y="5958298"/>
            <a:ext cx="387038" cy="4745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83" y="192253"/>
            <a:ext cx="6018427" cy="52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8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605051" cy="1355725"/>
          </a:xfrm>
        </p:spPr>
        <p:txBody>
          <a:bodyPr/>
          <a:lstStyle/>
          <a:p>
            <a:pPr marL="34925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ISO TC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tile-related working groups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249" y="2166729"/>
            <a:ext cx="9462053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1—Tile Test Methods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Water absorption, surface abrasion, etc. 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2—Tile Specifications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Criteria for rectified tile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3—Installation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6238" lvl="2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mortar and grout specs introduced in 2011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4—Thin Tile</a:t>
            </a:r>
          </a:p>
          <a:p>
            <a:pPr lvl="1">
              <a:lnSpc>
                <a:spcPct val="10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8547" y="1888314"/>
            <a:ext cx="2539415" cy="155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lab tour 098.avi">
            <a:hlinkClick r:id="" action="ppaction://media"/>
          </p:cNvPr>
          <p:cNvPicPr>
            <a:picLocks noRot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0297" y="3649189"/>
            <a:ext cx="2215330" cy="1719072"/>
          </a:xfrm>
          <a:prstGeom prst="rect">
            <a:avLst/>
          </a:prstGeom>
          <a:noFill/>
          <a:ln/>
        </p:spPr>
      </p:pic>
      <p:pic>
        <p:nvPicPr>
          <p:cNvPr id="6" name="Picture 5" descr="Phot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31191" r="18333"/>
          <a:stretch>
            <a:fillRect/>
          </a:stretch>
        </p:blipFill>
        <p:spPr bwMode="auto">
          <a:xfrm>
            <a:off x="10135289" y="1888314"/>
            <a:ext cx="1474489" cy="232619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85" y="5202687"/>
            <a:ext cx="2342321" cy="140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0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311" y="2156792"/>
            <a:ext cx="9462053" cy="4038600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6—Guidelines for Installing Tile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(non-normative)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 7—Tile Sustainability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8—Antimicrobial Properties of Tile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9—Low Modulus Adhesives for Exteriors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10—Slip Resistance for Ceramic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Documents and Settings\bgriese\Desktop\bigstock_Tile_42807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7959" y="2016846"/>
            <a:ext cx="1856567" cy="156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O:\Jennifer\Images\tcna 102-09 home depot pic 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65" y="3788760"/>
            <a:ext cx="2555332" cy="127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2"/>
          <a:stretch/>
        </p:blipFill>
        <p:spPr>
          <a:xfrm>
            <a:off x="8551190" y="5244618"/>
            <a:ext cx="2847065" cy="115618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605051" cy="1355725"/>
          </a:xfrm>
        </p:spPr>
        <p:txBody>
          <a:bodyPr/>
          <a:lstStyle/>
          <a:p>
            <a:pPr marL="34925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ISO TC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tile-related working groups </a:t>
            </a:r>
          </a:p>
        </p:txBody>
      </p:sp>
    </p:spTree>
    <p:extLst>
      <p:ext uri="{BB962C8B-B14F-4D97-AF65-F5344CB8AC3E}">
        <p14:creationId xmlns:p14="http://schemas.microsoft.com/office/powerpoint/2010/main" val="4618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376" y="1173575"/>
            <a:ext cx="11509248" cy="292608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 groups and green building standards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19" y="4909930"/>
            <a:ext cx="1317963" cy="1317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3" y="4824140"/>
            <a:ext cx="1461920" cy="1479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166" y="4689242"/>
            <a:ext cx="1199896" cy="1673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71" y="4739397"/>
            <a:ext cx="1492082" cy="1423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072" y="4992430"/>
            <a:ext cx="2407078" cy="94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70" y="4808970"/>
            <a:ext cx="1466638" cy="1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589" y="802876"/>
            <a:ext cx="11411711" cy="13557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TC 59 (Sustainable Buildings/Construction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PC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277 (Sustainable Procurement)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934" y="2760628"/>
            <a:ext cx="6519237" cy="4874386"/>
          </a:xfrm>
        </p:spPr>
        <p:txBody>
          <a:bodyPr/>
          <a:lstStyle/>
          <a:p>
            <a:pPr marL="34925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for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sustainability standards for building products</a:t>
            </a:r>
          </a:p>
          <a:p>
            <a:pPr>
              <a:lnSpc>
                <a:spcPct val="100000"/>
              </a:lnSpc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assessment of buildings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sustainability principles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procurement/purchasing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6970" y="3352800"/>
            <a:ext cx="3182516" cy="312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599" y="2221036"/>
            <a:ext cx="1466638" cy="1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42" y="889788"/>
            <a:ext cx="11887200" cy="1355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Environment, SCS Global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NSF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03" y="2619357"/>
            <a:ext cx="11346512" cy="40285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Leading sustainability standards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developers and certifiers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NSF — well known for public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standards and certification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UL — known  globally for safety-related certifications and is on every “green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 affecting tile (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LEED Materials and Resources, LEED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Pilot Credit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Committee, etc.)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SCS — claims to fame are indoor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 quality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assessments,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recycled content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verification, and life cycle assessments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86" y="1325967"/>
            <a:ext cx="982565" cy="982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41" y="1529893"/>
            <a:ext cx="1032134" cy="1044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99" y="574657"/>
            <a:ext cx="2673387" cy="6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853" y="749725"/>
            <a:ext cx="11509248" cy="113223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International Code Council (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ICC)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53" y="2338121"/>
            <a:ext cx="6829378" cy="4551465"/>
          </a:xfrm>
        </p:spPr>
        <p:txBody>
          <a:bodyPr numCol="1"/>
          <a:lstStyle/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Developer of model building and fire safety codes used by all 50 states, federal agencies, private companies, etc. </a:t>
            </a:r>
          </a:p>
          <a:p>
            <a:pPr lvl="1"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IgCC, the International Green Construction Code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other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codes (plumbing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Becomes “the law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” if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adopted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by a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jurisdiction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enforceable language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</a:p>
        </p:txBody>
      </p:sp>
      <p:pic>
        <p:nvPicPr>
          <p:cNvPr id="7" name="Picture 2" descr="http://www.iccsafe.org/cs/IGCC/PublishingImages/IgCCHead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2367" y="3409305"/>
            <a:ext cx="2562971" cy="145200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96" y="401088"/>
            <a:ext cx="1906508" cy="26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5914" y="906643"/>
            <a:ext cx="2174183" cy="2088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61" y="903605"/>
            <a:ext cx="11509248" cy="135572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Green Building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25" y="2544612"/>
            <a:ext cx="7308584" cy="5488686"/>
          </a:xfrm>
        </p:spPr>
        <p:txBody>
          <a:bodyPr/>
          <a:lstStyle/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Largest green building organization in the world?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Developer of the LEED rating and certification for green buildings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00" y="4318144"/>
            <a:ext cx="5838989" cy="1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9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916" y="580057"/>
            <a:ext cx="11509513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Initiatives Today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65" y="1877545"/>
            <a:ext cx="6869364" cy="43940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LEED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Green Globes</a:t>
            </a:r>
          </a:p>
          <a:p>
            <a:pPr lvl="1">
              <a:lnSpc>
                <a:spcPct val="15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IgCC International 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Green Construction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</a:p>
          <a:p>
            <a:pPr lvl="1">
              <a:lnSpc>
                <a:spcPct val="15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ASHRAE Standard for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Design of High-Performance, Green Buildings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NAHB National Green Building Standard (ICC 700)</a:t>
            </a:r>
          </a:p>
          <a:p>
            <a:pPr lvl="1">
              <a:lnSpc>
                <a:spcPct val="15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GSA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Fac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ilities Standards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Institute of Building Sciences (NIBS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90" y="3888653"/>
            <a:ext cx="2099048" cy="768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28" y="1770683"/>
            <a:ext cx="1812248" cy="234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0156" y="4272890"/>
            <a:ext cx="1655120" cy="2154706"/>
          </a:xfrm>
          <a:prstGeom prst="rect">
            <a:avLst/>
          </a:prstGeom>
        </p:spPr>
      </p:pic>
      <p:pic>
        <p:nvPicPr>
          <p:cNvPr id="5" name="Picture 2" descr="http://towsonfamiliesunited.com/blog/wp-content/uploads/2008/11/leed_550x550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19" y="1904842"/>
            <a:ext cx="1373602" cy="1373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75" y="5267336"/>
            <a:ext cx="1455835" cy="10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457" y="1077686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Green Construction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Grows Up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035" y="3577617"/>
            <a:ext cx="9806135" cy="20574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“Building green” gets more complex, more critical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standards and rating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systems! How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specify products?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Single-attribute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sustainability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claims no longer sufficient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87" y="736378"/>
            <a:ext cx="4882611" cy="2235421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8738884" y="2888755"/>
            <a:ext cx="2801074" cy="162536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TCNA’s Bill Griese</a:t>
            </a:r>
          </a:p>
          <a:p>
            <a:pPr algn="ctr"/>
            <a:r>
              <a:rPr lang="en-US" sz="2400" b="1" dirty="0" smtClean="0"/>
              <a:t>Age: 8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06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307773"/>
            <a:ext cx="6651173" cy="16981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response multi-attribute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sustainability standards are developed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other flooring industries: carpet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resilient,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laminate, stone…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9085" y="685801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Green Construction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Grows Up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6971" y="587829"/>
            <a:ext cx="4593771" cy="244928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200" y="3712030"/>
            <a:ext cx="9350829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Other industries with multi-attribute sustainability standards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 Furniture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Textiles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Wall Coverings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Ply Roofing Membranes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Gypsum Board and Panels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Door Leafs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252" y="286560"/>
            <a:ext cx="9876367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U.S.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through August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YTD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373" y="1560351"/>
            <a:ext cx="5791462" cy="511824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34925" indent="0">
              <a:buNone/>
            </a:pPr>
            <a:endParaRPr lang="en-US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buNone/>
            </a:pPr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lvl="0" indent="0">
              <a:buClr>
                <a:srgbClr val="4A66AC"/>
              </a:buClr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925" lvl="0" indent="0">
              <a:buClr>
                <a:srgbClr val="4A66AC"/>
              </a:buClr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Impor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925" lvl="0" indent="0">
              <a:buClr>
                <a:srgbClr val="4A66AC"/>
              </a:buCl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3.0%  vs. August 2013 YTD</a:t>
            </a:r>
          </a:p>
          <a:p>
            <a:pPr marL="34925" indent="0">
              <a:buNone/>
            </a:pPr>
            <a:endParaRPr lang="en-US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buNone/>
            </a:pPr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buNone/>
            </a:pPr>
            <a:endParaRPr lang="en-US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% of Total:</a:t>
            </a:r>
            <a:b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Mexico……  30.7%</a:t>
            </a:r>
            <a:b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China……... 28.7%</a:t>
            </a:r>
            <a:b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Italy……….. 18.0%</a:t>
            </a:r>
          </a:p>
          <a:p>
            <a:endParaRPr lang="en-US" altLang="en-US" sz="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68.4% 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U.S. </a:t>
            </a: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b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endParaRPr lang="en-GB" altLang="en-US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GB" altLang="en-US" sz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altLang="en-US" sz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14% vs. historic high (2006)</a:t>
            </a:r>
          </a:p>
        </p:txBody>
      </p:sp>
      <p:sp>
        <p:nvSpPr>
          <p:cNvPr id="7" name="Down Arrow 6"/>
          <p:cNvSpPr/>
          <p:nvPr/>
        </p:nvSpPr>
        <p:spPr>
          <a:xfrm>
            <a:off x="1142252" y="2808740"/>
            <a:ext cx="393064" cy="487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flipH="1">
            <a:off x="972272" y="6035551"/>
            <a:ext cx="375303" cy="365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585995" y="1560350"/>
            <a:ext cx="5370653" cy="51066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" indent="0" eaLnBrk="1" hangingPunct="1">
              <a:lnSpc>
                <a:spcPct val="100000"/>
              </a:lnSpc>
              <a:buFont typeface="Corbel" panose="020B0503020204020204" pitchFamily="34" charset="0"/>
              <a:buNone/>
            </a:pPr>
            <a:endParaRPr lang="en-US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lnSpc>
                <a:spcPct val="100000"/>
              </a:lnSpc>
              <a:buFont typeface="Corbel" panose="020B0503020204020204" pitchFamily="34" charset="0"/>
              <a:buNone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lnSpc>
                <a:spcPct val="100000"/>
              </a:lnSpc>
              <a:buFont typeface="Corbel" panose="020B0503020204020204" pitchFamily="34" charset="0"/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 of Total</a:t>
            </a:r>
            <a:b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Italy……… 35.1%</a:t>
            </a:r>
            <a:b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China……. 25.1%</a:t>
            </a:r>
            <a:b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Mexico…...17.1%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Font typeface="Corbel" panose="020B0503020204020204" pitchFamily="34" charset="0"/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$ Value/Sq. Ft.</a:t>
            </a:r>
            <a:b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$0.07 vs. August 2013 YTD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17624" y="1560350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sq. ft.)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479" y="1808155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(in $ value)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10800000">
            <a:off x="6944809" y="5367896"/>
            <a:ext cx="307923" cy="4194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57" y="993366"/>
            <a:ext cx="9118600" cy="1143000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Green Squared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4965" y="2299556"/>
            <a:ext cx="5573093" cy="34368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Multi-attribute sustainability standard and certification program launched in 2012 for tile and installation materials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Mandatory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elective requirements in each category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Product characteristics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End of life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stered-Green_Squared_Cert_PMS Color_Oct2012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718" y="387907"/>
            <a:ext cx="1553688" cy="2686182"/>
          </a:xfrm>
          <a:prstGeom prst="rect">
            <a:avLst/>
          </a:prstGeom>
        </p:spPr>
      </p:pic>
      <p:pic>
        <p:nvPicPr>
          <p:cNvPr id="14" name="Picture 3" descr="Bags of Morta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567" y="3608061"/>
            <a:ext cx="2286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Membran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78" y="4814961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CeramicTil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1290" y="626596"/>
            <a:ext cx="2397656" cy="140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ltered iStock_000016506236Smal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903" y="1737456"/>
            <a:ext cx="883550" cy="104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Bucket_Of_Tile_Adhesiv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18" y="3074089"/>
            <a:ext cx="1846699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Backerboard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08" y="1868296"/>
            <a:ext cx="2054891" cy="136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27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3512" y="888844"/>
            <a:ext cx="5029200" cy="1752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Conformance to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Squared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25557" y="3026532"/>
            <a:ext cx="6440557" cy="55641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self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declare, but 3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certification is increasingly important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big guns”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Thousands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certified products today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 U.S., Mexican, and European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tile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mfrs.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2 U.S. mortar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manufacturers</a:t>
            </a:r>
          </a:p>
        </p:txBody>
      </p:sp>
      <p:pic>
        <p:nvPicPr>
          <p:cNvPr id="7" name="Picture 6" descr="iStock_000015542952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9312" y="188118"/>
            <a:ext cx="4678921" cy="2590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26" y="4883430"/>
            <a:ext cx="2026084" cy="163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888" y="3413512"/>
            <a:ext cx="990600" cy="101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45" y="3046367"/>
            <a:ext cx="2687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93" y="4338544"/>
            <a:ext cx="3017838" cy="69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2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140" y="2554355"/>
            <a:ext cx="6045831" cy="40486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Credibility behind sustainability claims; not perceived as greenwashing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Balanced approach, based on North American norms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Easy to recognize sustainable products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way to drive tile into green building standards and rating systems like LEED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1850" y="902568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400" b="1" dirty="0"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rPr>
              <a:t>What does Green Squared® mean </a:t>
            </a:r>
            <a:r>
              <a:rPr lang="en-US" sz="4400" b="1" dirty="0" smtClean="0"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rPr>
              <a:t>for </a:t>
            </a:r>
            <a:r>
              <a:rPr lang="en-US" sz="4400" b="1" dirty="0"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rPr>
              <a:t>the tile industry?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1913" y="2726489"/>
            <a:ext cx="4381907" cy="35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872" y="2617715"/>
            <a:ext cx="2602673" cy="24114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CREDITS!!!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v4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Globes </a:t>
            </a: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NAHB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National Green Building Standard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24138" y="1076736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b="1" dirty="0" smtClean="0"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rPr>
              <a:t>Stress-Free Sustainability</a:t>
            </a:r>
            <a:endParaRPr lang="en-US" sz="4400" b="1" dirty="0">
              <a:latin typeface="Arial" panose="020B0604020202020204" pitchFamily="34" charset="0"/>
              <a:ea typeface="ＭＳ Ｐゴシック" pitchFamily="-65" charset="-128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077206" y="4267200"/>
            <a:ext cx="3635824" cy="194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orbel" panose="020B0503020204020204" pitchFamily="34" charset="0"/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CONFIDENCE </a:t>
            </a: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Listed in the National Institute of Building Sciences’ Whole Building Design Guide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18861" y="3336182"/>
            <a:ext cx="3733796" cy="47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71450" indent="-136525" algn="l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7688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0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9163" indent="-136525" algn="l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orbel" panose="020B0503020204020204" pitchFamily="34" charset="0"/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COMPLIANCE </a:t>
            </a: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IgCC International Green Construction Code</a:t>
            </a: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ASHRAE standard for green buildings</a:t>
            </a:r>
          </a:p>
          <a:p>
            <a:pPr marL="342900" indent="-342900">
              <a:lnSpc>
                <a:spcPct val="10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GSA Facilities Standards for Public Buildings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41" y="323471"/>
            <a:ext cx="3439885" cy="28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bigstock_Green_Apartment_Mockup_On_Blue_20630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9" y="2373974"/>
            <a:ext cx="4283469" cy="262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5272502" y="3005113"/>
            <a:ext cx="878763" cy="77223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72502" y="3777343"/>
            <a:ext cx="805069" cy="80169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54770" y="746376"/>
            <a:ext cx="10962861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Taking Sustainability to the Next Level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6629" y="2723820"/>
            <a:ext cx="3959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certified to meet a multi-attribute sustainability standard</a:t>
            </a:r>
            <a:r>
              <a:rPr lang="en-US" sz="24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algn="ctr"/>
            <a:r>
              <a:rPr lang="en-US" sz="48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transparency, reporting</a:t>
            </a:r>
            <a:endParaRPr lang="en-US" sz="2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831" y="1814816"/>
            <a:ext cx="1731647" cy="139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41" y="4062648"/>
            <a:ext cx="1885126" cy="20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19" y="499557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the difference?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5309" y="1742653"/>
            <a:ext cx="4381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US" sz="32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nvironmental</a:t>
            </a:r>
          </a:p>
          <a:p>
            <a:r>
              <a:rPr lang="en-US" sz="48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lang="en-US" sz="32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roduct</a:t>
            </a:r>
            <a:r>
              <a:rPr lang="en-US" sz="44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en-US" sz="48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lang="en-US" sz="3200" b="1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eclaration</a:t>
            </a:r>
            <a:endParaRPr lang="en-US" sz="3200" b="1" dirty="0">
              <a:solidFill>
                <a:srgbClr val="92D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6697" y="4650469"/>
            <a:ext cx="4456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report on the various environmental impacts of a product, based on rules of what to report and how to report it</a:t>
            </a:r>
            <a:endParaRPr lang="en-US" sz="2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6134" y="3848820"/>
            <a:ext cx="4404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endParaRPr lang="en-US" sz="4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1354" y="3781143"/>
            <a:ext cx="402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US" sz="4400" dirty="0">
              <a:solidFill>
                <a:srgbClr val="4A66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2726" y="4549193"/>
            <a:ext cx="3927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2400" dirty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 </a:t>
            </a:r>
            <a:r>
              <a:rPr 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</a:p>
          <a:p>
            <a:r>
              <a:rPr lang="en-US" sz="2400" dirty="0" smtClean="0">
                <a:solidFill>
                  <a:srgbClr val="4A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product must meet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26" y="2109271"/>
            <a:ext cx="2590423" cy="1536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4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085" y="746127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Ceramic Tile EPD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009" y="2315620"/>
            <a:ext cx="6685062" cy="41287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to a nutrition label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Reporting requirements, but no specific requirements that have to be met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category rules (PCRs) are in place so all flooring products report in the same fashion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Comparisons, evaluations, informed choice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33" y="5591066"/>
            <a:ext cx="1729348" cy="1146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74" y="1861656"/>
            <a:ext cx="2552338" cy="1746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24" y="233391"/>
            <a:ext cx="3702380" cy="43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" y="168966"/>
            <a:ext cx="11749686" cy="65101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670" y="1276271"/>
            <a:ext cx="6278251" cy="4567935"/>
          </a:xfrm>
          <a:solidFill>
            <a:srgbClr val="FFCC00"/>
          </a:solidFill>
        </p:spPr>
        <p:txBody>
          <a:bodyPr/>
          <a:lstStyle/>
          <a:p>
            <a:pPr marL="34925" indent="0">
              <a:buNone/>
            </a:pPr>
            <a:endParaRPr lang="en-US" sz="3200" b="1" dirty="0">
              <a:latin typeface="Myriad Pro Light" panose="020B0603030403020204" pitchFamily="34" charset="0"/>
              <a:cs typeface="Estrangelo Edessa" panose="03080600000000000000" pitchFamily="66" charset="0"/>
            </a:endParaRPr>
          </a:p>
          <a:p>
            <a:pPr marL="34925" indent="0">
              <a:buNone/>
            </a:pPr>
            <a:r>
              <a:rPr lang="en-US" sz="3200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	The EPD for ceramic tile </a:t>
            </a:r>
          </a:p>
          <a:p>
            <a:pPr marL="34925" indent="0">
              <a:buNone/>
            </a:pPr>
            <a:r>
              <a:rPr lang="en-US" sz="3200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	</a:t>
            </a:r>
            <a:r>
              <a:rPr lang="en-US" sz="3200" b="1" i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PROVES</a:t>
            </a:r>
            <a:r>
              <a:rPr lang="en-US" sz="3200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 tile has a lower</a:t>
            </a:r>
          </a:p>
          <a:p>
            <a:pPr marL="34925" indent="0">
              <a:buNone/>
            </a:pPr>
            <a:r>
              <a:rPr lang="en-US" sz="3200" b="1" dirty="0">
                <a:latin typeface="Myriad Pro Light" panose="020B0603030403020204" pitchFamily="34" charset="0"/>
                <a:cs typeface="Estrangelo Edessa" panose="03080600000000000000" pitchFamily="66" charset="0"/>
              </a:rPr>
              <a:t>	</a:t>
            </a:r>
            <a:r>
              <a:rPr lang="en-US" sz="3200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environmental footprint</a:t>
            </a:r>
          </a:p>
          <a:p>
            <a:pPr marL="34925" indent="0">
              <a:buNone/>
            </a:pPr>
            <a:r>
              <a:rPr lang="en-US" sz="3200" b="1" dirty="0">
                <a:latin typeface="Myriad Pro Light" panose="020B0603030403020204" pitchFamily="34" charset="0"/>
                <a:cs typeface="Estrangelo Edessa" panose="03080600000000000000" pitchFamily="66" charset="0"/>
              </a:rPr>
              <a:t>	</a:t>
            </a:r>
            <a:r>
              <a:rPr lang="en-US" sz="3200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than all other floorings ! ! !</a:t>
            </a:r>
          </a:p>
          <a:p>
            <a:pPr marL="34925" indent="0">
              <a:buNone/>
            </a:pPr>
            <a:endParaRPr lang="en-US" b="1" dirty="0">
              <a:latin typeface="Myriad Pro Light" panose="020B0603030403020204" pitchFamily="34" charset="0"/>
              <a:cs typeface="Estrangelo Edessa" panose="03080600000000000000" pitchFamily="66" charset="0"/>
            </a:endParaRPr>
          </a:p>
          <a:p>
            <a:pPr marL="34925" indent="0">
              <a:buNone/>
            </a:pPr>
            <a:r>
              <a:rPr lang="en-US" b="1" dirty="0">
                <a:latin typeface="Myriad Pro Light" panose="020B0603030403020204" pitchFamily="34" charset="0"/>
                <a:cs typeface="Estrangelo Edessa" panose="03080600000000000000" pitchFamily="66" charset="0"/>
              </a:rPr>
              <a:t> </a:t>
            </a:r>
            <a:r>
              <a:rPr lang="en-US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    </a:t>
            </a:r>
          </a:p>
          <a:p>
            <a:pPr marL="34925" indent="0">
              <a:buNone/>
            </a:pPr>
            <a:r>
              <a:rPr lang="en-US" sz="3200" b="1" dirty="0" smtClean="0">
                <a:latin typeface="Myriad Pro Light" panose="020B0603030403020204" pitchFamily="34" charset="0"/>
                <a:cs typeface="Estrangelo Edessa" panose="03080600000000000000" pitchFamily="66" charset="0"/>
              </a:rPr>
              <a:t>     </a:t>
            </a:r>
            <a:endParaRPr lang="en-US" sz="3200" b="1" dirty="0">
              <a:latin typeface="Myriad Pro Light" panose="020B060303040302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0880" y="4699321"/>
            <a:ext cx="52386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/>
                </a:solidFill>
                <a:latin typeface="Myriad Pro Light" panose="020B0603030403020204" pitchFamily="34" charset="0"/>
                <a:cs typeface="Estrangelo Edessa" panose="03080600000000000000" pitchFamily="66" charset="0"/>
              </a:rPr>
              <a:t>Yo</a:t>
            </a:r>
            <a:r>
              <a:rPr lang="en-US" sz="3200" b="1" i="1" dirty="0" smtClean="0">
                <a:solidFill>
                  <a:schemeClr val="accent1"/>
                </a:solidFill>
                <a:latin typeface="Myriad Pro Light" panose="020B0603030403020204" pitchFamily="34" charset="0"/>
                <a:cs typeface="Estrangelo Edessa" panose="03080600000000000000" pitchFamily="66" charset="0"/>
              </a:rPr>
              <a:t>u stay </a:t>
            </a:r>
            <a:r>
              <a:rPr lang="en-US" sz="3200" b="1" i="1" dirty="0">
                <a:solidFill>
                  <a:schemeClr val="accent1"/>
                </a:solidFill>
                <a:latin typeface="Myriad Pro Light" panose="020B0603030403020204" pitchFamily="34" charset="0"/>
                <a:cs typeface="Estrangelo Edessa" panose="03080600000000000000" pitchFamily="66" charset="0"/>
              </a:rPr>
              <a:t>classy San Antonio!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019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609601"/>
            <a:ext cx="10878311" cy="1355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Tile Made in North America Comparison to Carpet and Vinyl—60-Year Carbon Footprint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1" y="1863012"/>
            <a:ext cx="10058400" cy="4765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3060" y="5572573"/>
            <a:ext cx="3609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Sampling of brand-specific carpet products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8319098" y="3130783"/>
            <a:ext cx="473014" cy="44686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2646923">
            <a:off x="1536102" y="4878043"/>
            <a:ext cx="418843" cy="1912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609601"/>
            <a:ext cx="10878311" cy="1355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Tile Made in North America Comparison to Carpet and Vinyl—Other Impact Categories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4816" y="2350366"/>
            <a:ext cx="6507865" cy="40899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Smog Formation Potential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Ozone Depletion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Acidification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Eutrophication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 Depletion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TCNA’s EPD shows tile to have the lowest 60-year impact across all categories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729" y="1944347"/>
            <a:ext cx="4902708" cy="1601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48" y="3610086"/>
            <a:ext cx="1559669" cy="1185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152" y="3610086"/>
            <a:ext cx="1546176" cy="1196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3" b="2938"/>
          <a:stretch/>
        </p:blipFill>
        <p:spPr>
          <a:xfrm>
            <a:off x="6715729" y="3610087"/>
            <a:ext cx="1673226" cy="2808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8135" y="4880197"/>
            <a:ext cx="1536193" cy="154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r="19007" b="1270"/>
          <a:stretch/>
        </p:blipFill>
        <p:spPr>
          <a:xfrm>
            <a:off x="10068750" y="4848460"/>
            <a:ext cx="1525841" cy="15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88" y="455167"/>
            <a:ext cx="11235812" cy="1355725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Domestic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Shipments: 2Q 2014 YTD vs 2Q 2013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29865" y="6388472"/>
            <a:ext cx="32854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U.S. Census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Bureau &amp; TCNA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49434"/>
            <a:ext cx="9872133" cy="4999822"/>
          </a:xfrm>
        </p:spPr>
        <p:txBody>
          <a:bodyPr/>
          <a:lstStyle/>
          <a:p>
            <a:pPr marL="34925" indent="0" eaLnBrk="1" hangingPunct="1"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Sq. Ft.: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382 million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   0.7%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$ Value: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$558 million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    2.2%</a:t>
            </a:r>
          </a:p>
          <a:p>
            <a:pPr marL="34925" indent="0" eaLnBrk="1" hangingPunct="1">
              <a:buNone/>
            </a:pPr>
            <a: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eaLnBrk="1" hangingPunct="1">
              <a:buNone/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 Value/Sq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Ft.: 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$1.46</a:t>
            </a:r>
          </a:p>
          <a:p>
            <a:pPr marL="34925" indent="0" eaLnBrk="1" hangingPunct="1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    $0.04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3230753" y="2563008"/>
            <a:ext cx="193502" cy="427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3244723" y="4004273"/>
            <a:ext cx="184812" cy="427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0800000">
            <a:off x="3300326" y="5526764"/>
            <a:ext cx="171920" cy="427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6" y="2188584"/>
            <a:ext cx="5532060" cy="3689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Multiply 9"/>
          <p:cNvSpPr/>
          <p:nvPr/>
        </p:nvSpPr>
        <p:spPr>
          <a:xfrm>
            <a:off x="7356270" y="2887382"/>
            <a:ext cx="2977651" cy="223798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5" y="674045"/>
            <a:ext cx="11186160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 Certified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UL Environment!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27" y="2157833"/>
            <a:ext cx="6066448" cy="4328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Green building points for products that were used to create the generic EPD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LEED requires EPDs to be certified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Community Acceptance</a:t>
            </a:r>
          </a:p>
          <a:p>
            <a:pPr lvl="0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by Green Building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</a:p>
          <a:p>
            <a:pPr lvl="0"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CREDIBILITY!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45" y="1918747"/>
            <a:ext cx="3391955" cy="4523304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18637" r="14774" b="17273"/>
          <a:stretch/>
        </p:blipFill>
        <p:spPr>
          <a:xfrm>
            <a:off x="9690654" y="203526"/>
            <a:ext cx="2226366" cy="25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horizon: HPD</a:t>
            </a:r>
            <a:r>
              <a:rPr lang="en-US" sz="3200" dirty="0" smtClean="0"/>
              <a:t>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3" y="3714750"/>
            <a:ext cx="2845253" cy="29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 Product Declarations (HPDs)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242" y="2216423"/>
            <a:ext cx="6501325" cy="4023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HPD Collaborative developed the HPD Open Standard for reporting product content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associated health information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complete disclosure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ingredient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known residual</a:t>
            </a:r>
          </a:p>
          <a:p>
            <a:pPr>
              <a:lnSpc>
                <a:spcPct val="100000"/>
              </a:lnSpc>
            </a:pPr>
            <a:endParaRPr lang="en-US" sz="2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 30 largest architectural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firms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country are now asking for HPDs with some requiring them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by 2015 or product will be pulled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265"/>
          <a:stretch/>
        </p:blipFill>
        <p:spPr>
          <a:xfrm>
            <a:off x="8140993" y="2801072"/>
            <a:ext cx="3575596" cy="271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95" y="2355788"/>
            <a:ext cx="9064412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Eliminating “known or suspected” hazardous chemicals</a:t>
            </a:r>
          </a:p>
          <a:p>
            <a:pPr>
              <a:lnSpc>
                <a:spcPct val="10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Growing interest in product transparency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Notifications range from “preference” for HPDs to required compliance by stated deadlines, or products will be phased out of specs and product libraries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4463" y="877956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HPD Requests, Reasons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438" y="945541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TCNA Response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122" y="2562084"/>
            <a:ext cx="5405276" cy="28339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Publishing information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working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HPD Collaborative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correct false assumptions being made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tile ingredients known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cause health risks are permanently fused together during firing and no longer a health risk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0783" y="2094438"/>
            <a:ext cx="4927028" cy="305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9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376" y="2028341"/>
            <a:ext cx="11509248" cy="292608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UPDATE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2704" y="2408861"/>
            <a:ext cx="7220954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standard for COF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 changed!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After 20+ years of specifying ASTM C1028 as the standard for COF in the U.S., the ANSI A137.1 tile standard was updated with a new method for testing COF,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a requirement was added.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061" y="5460649"/>
            <a:ext cx="11359519" cy="11079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DCOF </a:t>
            </a:r>
            <a:r>
              <a:rPr lang="en-US" sz="6600" b="1" cap="none" spc="0" dirty="0" err="1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AcuTest</a:t>
            </a:r>
            <a:r>
              <a:rPr lang="en-US" sz="5000" b="1" cap="none" spc="0" baseline="3000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®</a:t>
            </a:r>
            <a:endParaRPr lang="en-US" sz="5000" b="1" cap="none" spc="0" baseline="3000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2597">
            <a:off x="7939722" y="1206581"/>
            <a:ext cx="2398153" cy="255948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8438" y="945541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Old News…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528" y="728869"/>
            <a:ext cx="9446670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0.42 is the new 0.6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479" y="2241662"/>
            <a:ext cx="6284522" cy="3241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professionals need to change from long-time practice of specifying minimum 0.6 SCOF per C1028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minimum is 0.42 per the DCOF AcuTest for interior level tiles expected to be walked on while wet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TCNA uses the BOT3000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84" y="700543"/>
            <a:ext cx="3678292" cy="55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022" y="2242579"/>
            <a:ext cx="6271592" cy="50275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plans/specs, maintenance programs, etc., referencing minimum COF of 0.6 per ASTM C1028 (the old COF test method) do not meet the requirements of the ANSI A137.1 tile standard</a:t>
            </a:r>
          </a:p>
          <a:p>
            <a:pPr>
              <a:lnSpc>
                <a:spcPct val="100000"/>
              </a:lnSpc>
            </a:pPr>
            <a:endParaRPr lang="en-US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C1028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officially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withdrawn Feb.1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Ramifications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using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expired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“unsupported”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standard???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2355" y="609601"/>
            <a:ext cx="9446670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0.42 is the new 0.6</a:t>
            </a:r>
            <a:endParaRPr lang="en-US" sz="4400" b="1" dirty="0"/>
          </a:p>
        </p:txBody>
      </p:sp>
      <p:pic>
        <p:nvPicPr>
          <p:cNvPr id="10" name="Picture 4" descr="http://t0.gstatic.com/images?q=tbn:ANd9GcTCwfGt6oPiZWj4pPR6O4VzpLIrU2b8dhU6-9ziSOkQBs0XRmK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3" y="1492136"/>
            <a:ext cx="293725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997206" y="2885659"/>
            <a:ext cx="190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latin typeface="Chiller" pitchFamily="82" charset="0"/>
              </a:rPr>
              <a:t>0.6 and </a:t>
            </a:r>
          </a:p>
          <a:p>
            <a:pPr algn="ctr"/>
            <a:r>
              <a:rPr lang="en-US" altLang="en-US" sz="2800" b="1" dirty="0" smtClean="0">
                <a:latin typeface="Chiller" pitchFamily="82" charset="0"/>
              </a:rPr>
              <a:t>ASTM C1028</a:t>
            </a:r>
            <a:endParaRPr lang="en-US" altLang="en-US" sz="2800" b="1" dirty="0">
              <a:latin typeface="Chiller" pitchFamily="82" charset="0"/>
            </a:endParaRPr>
          </a:p>
        </p:txBody>
      </p:sp>
      <p:pic>
        <p:nvPicPr>
          <p:cNvPr id="12" name="Picture 2" descr="http://static.itpro.co.uk/sites/itpro/files/styles/gallery_wide/public/images/dir_194/it_photo_97489.jpg?itok=b5vrz3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90" y="4711148"/>
            <a:ext cx="2977598" cy="19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3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827" y="1066799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More-recent Developments in COF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069" y="2773014"/>
            <a:ext cx="9231560" cy="26636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ASTM Committee on Pedestrian/Walkway Safety and Footwear</a:t>
            </a: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Created a standard for calibrating/certifying walkway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tribometers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Now working on a way to use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tribometers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like the BOT3000 in estimating slip resistance thresholds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ISO TC 189 working toward worldwide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consensus 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25" y="4982217"/>
            <a:ext cx="1431603" cy="1323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72" y="2422524"/>
            <a:ext cx="1397556" cy="12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94" y="2035008"/>
            <a:ext cx="9966960" cy="2926080"/>
          </a:xfrm>
        </p:spPr>
        <p:txBody>
          <a:bodyPr/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06" y="242720"/>
            <a:ext cx="8720413" cy="62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20" y="2874770"/>
            <a:ext cx="5974836" cy="26636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TCNA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proposal to include DCOF criteria in the International Building Code (IBC) section on “slip-resistant” materials used in areas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egress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Gaining traction for AcuTest: several other hard surface flooring associations are considering following suit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3803" y="1066799"/>
            <a:ext cx="9876367" cy="1355725"/>
          </a:xfr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More-recent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Developments in COF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3874" y="173620"/>
            <a:ext cx="4788585" cy="65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7" y="816430"/>
            <a:ext cx="9876367" cy="135572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all the interest in COF?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782" y="2191339"/>
            <a:ext cx="7976390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Desire to avoid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accidents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associated liability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Desire to match traction to how a floor will be used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all aspects has become a much bigger concern and is a growing industry unto itself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 for a reliable way to check initial COF and changes over time (maintenance, wear) 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Slipperiness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a floor can affect safety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cleanability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>
              <a:lnSpc>
                <a:spcPct val="10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27" y="198558"/>
            <a:ext cx="3624746" cy="35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6424" y="2346393"/>
            <a:ext cx="9966960" cy="292608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9795" y="477078"/>
            <a:ext cx="8480217" cy="34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947" y="1133060"/>
            <a:ext cx="10356573" cy="1355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Testing </a:t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Standards Development</a:t>
            </a:r>
            <a:endParaRPr lang="en-US" sz="4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9458" y="2979372"/>
            <a:ext cx="8935278" cy="32898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what needs to be measured, defined, standardized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test? Use/tweak existing test? Develop new test?</a:t>
            </a:r>
          </a:p>
          <a:p>
            <a:pPr marL="34925" indent="0">
              <a:lnSpc>
                <a:spcPct val="10000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Generate data, look for trends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trends emerge, standards can start to take shape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Often back to the drawing board at points along the way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14" y="780679"/>
            <a:ext cx="3109487" cy="20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5" y="376906"/>
            <a:ext cx="9177593" cy="60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175" y="347259"/>
            <a:ext cx="11084118" cy="1355725"/>
          </a:xfrm>
        </p:spPr>
        <p:txBody>
          <a:bodyPr/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TCNA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153" y="1691829"/>
            <a:ext cx="5937254" cy="4445507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party, confidential testing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ASTM, ISO, ANSI, etc.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Ceramic tile, glass tile, dimension stone, installation materials, antimicrobial, sustainability, etc.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research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Thin Tile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Uncoupling Membrane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Large and Heavy Tile Mortar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DCOF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282" y="1702984"/>
            <a:ext cx="5033586" cy="33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1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505" y="2814950"/>
            <a:ext cx="9966960" cy="2926080"/>
          </a:xfrm>
        </p:spPr>
        <p:txBody>
          <a:bodyPr/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tile</a:t>
            </a:r>
            <a:endParaRPr lang="en-US" sz="5000" baseline="4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ThinTile_Calip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62" y="464886"/>
            <a:ext cx="5352481" cy="35679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3638" y="1931977"/>
            <a:ext cx="9876367" cy="1355725"/>
          </a:xfrm>
        </p:spPr>
        <p:txBody>
          <a:bodyPr/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Last year at Total Solutions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6498" y="3260027"/>
            <a:ext cx="10505656" cy="4038600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TCNA “reported” on thin tile 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OK…mainly we posed A LOT of theories and questions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methods can be used to test?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performance: Same as traditional tile? Less? More? </a:t>
            </a:r>
          </a:p>
          <a:p>
            <a:pPr lvl="1"/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tiles should be tested (size, thickness, method of manufacture,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80" y="2027580"/>
            <a:ext cx="2792896" cy="188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87" y="293545"/>
            <a:ext cx="1118222" cy="2506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724">
            <a:off x="6973584" y="467816"/>
            <a:ext cx="1584443" cy="14769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3" descr="question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132">
            <a:off x="311011" y="99674"/>
            <a:ext cx="1763304" cy="199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question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060">
            <a:off x="10273517" y="3676033"/>
            <a:ext cx="1640423" cy="179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8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48" y="865747"/>
            <a:ext cx="9876367" cy="1355725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Arial" pitchFamily="34" charset="0"/>
                <a:cs typeface="Arial" pitchFamily="34" charset="0"/>
              </a:rPr>
              <a:t>One Year Later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706" y="2407814"/>
            <a:ext cx="10323443" cy="41998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TCNA has been aggressively testing thin tiles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 focus: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gauging variation between tiles and effects of variation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determining most important properties to test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developing appropriate tests  </a:t>
            </a: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Objective: thin tile product standard (ANSI A137.3)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28" y="450805"/>
            <a:ext cx="3943664" cy="29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Framework of Research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2262336"/>
            <a:ext cx="5497285" cy="4038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Narrowed down the range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tests and most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relevant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System performance (Robinson Test) 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Breaking strength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Impact resistance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Continuing to perfect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test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methods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749572" y="1820062"/>
            <a:ext cx="4380033" cy="40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14597</TotalTime>
  <Words>4887</Words>
  <Application>Microsoft Office PowerPoint</Application>
  <PresentationFormat>Widescreen</PresentationFormat>
  <Paragraphs>896</Paragraphs>
  <Slides>130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9" baseType="lpstr">
      <vt:lpstr>ＭＳ Ｐゴシック</vt:lpstr>
      <vt:lpstr>Aharoni</vt:lpstr>
      <vt:lpstr>Arial</vt:lpstr>
      <vt:lpstr>Calibri</vt:lpstr>
      <vt:lpstr>Chiller</vt:lpstr>
      <vt:lpstr>Corbel</vt:lpstr>
      <vt:lpstr>Estrangelo Edessa</vt:lpstr>
      <vt:lpstr>Myriad Pro Light</vt:lpstr>
      <vt:lpstr>Basis</vt:lpstr>
      <vt:lpstr>Notice of Copyright</vt:lpstr>
      <vt:lpstr> standards. Science. education. Advocacy.</vt:lpstr>
      <vt:lpstr>Sign up to receive  email notifications from TCNA!  </vt:lpstr>
      <vt:lpstr>What We’ll Cover</vt:lpstr>
      <vt:lpstr>2014 INDUSTRY UPDATE</vt:lpstr>
      <vt:lpstr>U.S. Ceramic Tile  Consumption  through 2Q 2014</vt:lpstr>
      <vt:lpstr>U.S. Imports through August 2014 YTD</vt:lpstr>
      <vt:lpstr>Domestic Shipments: 2Q 2014 YTD vs 2Q 2013</vt:lpstr>
      <vt:lpstr> </vt:lpstr>
      <vt:lpstr>PowerPoint Presentation</vt:lpstr>
      <vt:lpstr>PowerPoint Presentation</vt:lpstr>
      <vt:lpstr>PowerPoint Presentation</vt:lpstr>
      <vt:lpstr>PowerPoint Presentation</vt:lpstr>
      <vt:lpstr>ANSI Standards Update</vt:lpstr>
      <vt:lpstr>Stuff you probably  already know  about ANSI ASC A108…</vt:lpstr>
      <vt:lpstr>Stuff you probably already know about ANSI ASC A108…</vt:lpstr>
      <vt:lpstr>The result…</vt:lpstr>
      <vt:lpstr>ANSI work in progress</vt:lpstr>
      <vt:lpstr>ANSI work in progress</vt:lpstr>
      <vt:lpstr>ANSI work in progress</vt:lpstr>
      <vt:lpstr>Changes to the 2015 TCNA Handbook</vt:lpstr>
      <vt:lpstr>Medium Bed Mortar Dry set Mortar for  Large and Heavy Tile (LHT mortar)</vt:lpstr>
      <vt:lpstr>Take it from this guy….</vt:lpstr>
      <vt:lpstr>Medium Bed Mortar Dry set Mortar for  Large and Heavy Tile (LHT mortar)</vt:lpstr>
      <vt:lpstr>Dry Set Mortar for Large and Heavy Tile (LHT Mortar), formerly Medium Bed Mortar </vt:lpstr>
      <vt:lpstr>Dry Set Mortar for Large and Heavy Tile (LHT Mortar), formerly Medium Bed Mortar </vt:lpstr>
      <vt:lpstr>Dry Set Mortar for Large and Heavy Tile (LHT Mortar), formerly Medium Bed Mortar </vt:lpstr>
      <vt:lpstr>Changes to Environmental  Classifications</vt:lpstr>
      <vt:lpstr>Changes to Environmental Classifications</vt:lpstr>
      <vt:lpstr>New Methods for  Curbless Showers</vt:lpstr>
      <vt:lpstr>PowerPoint Presentation</vt:lpstr>
      <vt:lpstr>Design/Specification Considerations for  “Zero-Entry”  or Curbless Showers</vt:lpstr>
      <vt:lpstr>Shower Water and Splash Water “often difficult to contain within a curbless shower”</vt:lpstr>
      <vt:lpstr>Change to Deflection Limitation in  Stone Methods over Wood Substrate</vt:lpstr>
      <vt:lpstr>Field and Installation Requirements Guide</vt:lpstr>
      <vt:lpstr>For more info…</vt:lpstr>
      <vt:lpstr>Crack Isolation  F125-Full v. F125-Partial  </vt:lpstr>
      <vt:lpstr>6 New Radiant Heat Methods  for Natural Stone Tile</vt:lpstr>
      <vt:lpstr>6 New Radiant Heat Methods  for Natural Stone Tile</vt:lpstr>
      <vt:lpstr>We’ve Just Covered Familiar TCNA Territory</vt:lpstr>
      <vt:lpstr>PowerPoint Presentation</vt:lpstr>
      <vt:lpstr>First, a Pop Quiz:       </vt:lpstr>
      <vt:lpstr>TCNA’s Diverse Funding</vt:lpstr>
      <vt:lpstr>TCNA’s Work Impacts All Industry Segments (not just manufacturers)</vt:lpstr>
      <vt:lpstr>STANDARDS</vt:lpstr>
      <vt:lpstr>Standards</vt:lpstr>
      <vt:lpstr>Tile Industry Standards </vt:lpstr>
      <vt:lpstr>Tile Industry Standards </vt:lpstr>
      <vt:lpstr>TCNA Standards work</vt:lpstr>
      <vt:lpstr>ASTM International  (formerly: American Society for Testing and Materials)</vt:lpstr>
      <vt:lpstr>TCNA and ASTM International</vt:lpstr>
      <vt:lpstr>ASTM C21: Ceramic Whitewares</vt:lpstr>
      <vt:lpstr>Materials &amp; Methods Standards Association </vt:lpstr>
      <vt:lpstr>TCNA and MMSA</vt:lpstr>
      <vt:lpstr>NTCA Technical Committee NTCA Methods and Standards</vt:lpstr>
      <vt:lpstr>International Standards Organization</vt:lpstr>
      <vt:lpstr>PowerPoint Presentation</vt:lpstr>
      <vt:lpstr>International vs. Domestic Standards</vt:lpstr>
      <vt:lpstr>TCNA and ISO: How?</vt:lpstr>
      <vt:lpstr>ISO TC 189 tile-related working groups </vt:lpstr>
      <vt:lpstr>ISO TC 189 tile-related working groups </vt:lpstr>
      <vt:lpstr>sustainability groups and green building standards</vt:lpstr>
      <vt:lpstr> TC 59 (Sustainable Buildings/Construction)  PC 277 (Sustainable Procurement)</vt:lpstr>
      <vt:lpstr>UL Environment, SCS Global and NSF International</vt:lpstr>
      <vt:lpstr>International Code Council (ICC)</vt:lpstr>
      <vt:lpstr>US Green Building Council</vt:lpstr>
      <vt:lpstr>Architectural Sustainability Initiatives Today</vt:lpstr>
      <vt:lpstr>Green Construction  Grows Up</vt:lpstr>
      <vt:lpstr>Green Construction Grows Up</vt:lpstr>
      <vt:lpstr>Green Squared</vt:lpstr>
      <vt:lpstr>Conformance to  Green Squared</vt:lpstr>
      <vt:lpstr>What does Green Squared® mean for the tile industry?</vt:lpstr>
      <vt:lpstr>Stress-Free Sustainability</vt:lpstr>
      <vt:lpstr>Taking Sustainability to the Next Level</vt:lpstr>
      <vt:lpstr>What’s the difference?</vt:lpstr>
      <vt:lpstr>The Ceramic Tile EPD</vt:lpstr>
      <vt:lpstr>PowerPoint Presentation</vt:lpstr>
      <vt:lpstr>Tile Made in North America Comparison to Carpet and Vinyl—60-Year Carbon Footprint</vt:lpstr>
      <vt:lpstr>Tile Made in North America Comparison to Carpet and Vinyl—Other Impact Categories </vt:lpstr>
      <vt:lpstr>Just Certified by UL Environment!</vt:lpstr>
      <vt:lpstr>On the horizon: HPDs?</vt:lpstr>
      <vt:lpstr>Health Product Declarations (HPDs)</vt:lpstr>
      <vt:lpstr>HPD Requests, Reasons</vt:lpstr>
      <vt:lpstr>TCNA Response </vt:lpstr>
      <vt:lpstr>Standards dcof UPDATE</vt:lpstr>
      <vt:lpstr>Old News…</vt:lpstr>
      <vt:lpstr>0.42 is the new 0.6</vt:lpstr>
      <vt:lpstr>0.42 is the new 0.6</vt:lpstr>
      <vt:lpstr>More-recent Developments in COF</vt:lpstr>
      <vt:lpstr>More-recent  Developments in COF</vt:lpstr>
      <vt:lpstr>Why all the interest in COF?</vt:lpstr>
      <vt:lpstr>science</vt:lpstr>
      <vt:lpstr>Research and Testing  for Standards Development</vt:lpstr>
      <vt:lpstr>PowerPoint Presentation</vt:lpstr>
      <vt:lpstr>TCNA Laboratory</vt:lpstr>
      <vt:lpstr>Science Focus on Thin tile</vt:lpstr>
      <vt:lpstr>Last year at Total Solutions</vt:lpstr>
      <vt:lpstr>One Year Later</vt:lpstr>
      <vt:lpstr>Framework of Research</vt:lpstr>
      <vt:lpstr>System Testing with Robinson Floor Testing</vt:lpstr>
      <vt:lpstr>Two Tests for Breaking Strength</vt:lpstr>
      <vt:lpstr>Impact  Resistance  Testing</vt:lpstr>
      <vt:lpstr>Impact  Resistance  Testing</vt:lpstr>
      <vt:lpstr>Damage from Impact</vt:lpstr>
      <vt:lpstr>Recommendations and Requirements to Expect</vt:lpstr>
      <vt:lpstr>Science Focus on water absorption</vt:lpstr>
      <vt:lpstr>Water Absorption Test Methods</vt:lpstr>
      <vt:lpstr>PowerPoint Presentation</vt:lpstr>
      <vt:lpstr>Why make a federal case out of it?</vt:lpstr>
      <vt:lpstr>Revisions to Tariff System Codes</vt:lpstr>
      <vt:lpstr>PowerPoint Presentation</vt:lpstr>
      <vt:lpstr>PowerPoint Presentation</vt:lpstr>
      <vt:lpstr>Education  and advocacy</vt:lpstr>
      <vt:lpstr>Activities</vt:lpstr>
      <vt:lpstr>Topics and Issues</vt:lpstr>
      <vt:lpstr>COF Resources at www.TCNAtile.com</vt:lpstr>
      <vt:lpstr>PowerPoint Presentation</vt:lpstr>
      <vt:lpstr>Sustainability Resources at www.TCNAtile.com</vt:lpstr>
      <vt:lpstr>Education  and advocacy contractor &amp; installer qualifications</vt:lpstr>
      <vt:lpstr>It all boils down to this:</vt:lpstr>
      <vt:lpstr>Simple Goals and Strategies to Combat  Marginal Installations and Bad Installations</vt:lpstr>
      <vt:lpstr>Simple Goals and Strategies to Combat  Marginal Installations and Bad Installations</vt:lpstr>
      <vt:lpstr>ACT Program Information Added</vt:lpstr>
      <vt:lpstr>Sample Spec Language for Requiring Qualified Labor</vt:lpstr>
      <vt:lpstr>Sample Spec Language for Requiring Qualified Labor</vt:lpstr>
      <vt:lpstr>PowerPoint Presentation</vt:lpstr>
      <vt:lpstr>The Takeaways … </vt:lpstr>
      <vt:lpstr>Thank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Zott</dc:creator>
  <cp:lastModifiedBy>Lynn Zott</cp:lastModifiedBy>
  <cp:revision>339</cp:revision>
  <dcterms:created xsi:type="dcterms:W3CDTF">2014-07-26T21:43:58Z</dcterms:created>
  <dcterms:modified xsi:type="dcterms:W3CDTF">2014-11-03T22:06:56Z</dcterms:modified>
</cp:coreProperties>
</file>