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Lst>
  <p:notesMasterIdLst>
    <p:notesMasterId r:id="rId47"/>
  </p:notesMasterIdLst>
  <p:handoutMasterIdLst>
    <p:handoutMasterId r:id="rId48"/>
  </p:handoutMasterIdLst>
  <p:sldIdLst>
    <p:sldId id="352" r:id="rId2"/>
    <p:sldId id="259" r:id="rId3"/>
    <p:sldId id="294" r:id="rId4"/>
    <p:sldId id="265" r:id="rId5"/>
    <p:sldId id="295" r:id="rId6"/>
    <p:sldId id="270" r:id="rId7"/>
    <p:sldId id="271" r:id="rId8"/>
    <p:sldId id="298" r:id="rId9"/>
    <p:sldId id="297" r:id="rId10"/>
    <p:sldId id="296" r:id="rId11"/>
    <p:sldId id="299" r:id="rId12"/>
    <p:sldId id="300" r:id="rId13"/>
    <p:sldId id="302" r:id="rId14"/>
    <p:sldId id="318" r:id="rId15"/>
    <p:sldId id="319" r:id="rId16"/>
    <p:sldId id="320" r:id="rId17"/>
    <p:sldId id="321" r:id="rId18"/>
    <p:sldId id="322" r:id="rId19"/>
    <p:sldId id="323" r:id="rId20"/>
    <p:sldId id="324" r:id="rId21"/>
    <p:sldId id="325" r:id="rId22"/>
    <p:sldId id="326" r:id="rId23"/>
    <p:sldId id="327" r:id="rId24"/>
    <p:sldId id="328" r:id="rId25"/>
    <p:sldId id="329" r:id="rId26"/>
    <p:sldId id="330" r:id="rId27"/>
    <p:sldId id="331" r:id="rId28"/>
    <p:sldId id="335" r:id="rId29"/>
    <p:sldId id="334" r:id="rId30"/>
    <p:sldId id="332" r:id="rId31"/>
    <p:sldId id="336" r:id="rId32"/>
    <p:sldId id="337" r:id="rId33"/>
    <p:sldId id="338" r:id="rId34"/>
    <p:sldId id="339" r:id="rId35"/>
    <p:sldId id="340" r:id="rId36"/>
    <p:sldId id="341" r:id="rId37"/>
    <p:sldId id="342" r:id="rId38"/>
    <p:sldId id="343" r:id="rId39"/>
    <p:sldId id="346" r:id="rId40"/>
    <p:sldId id="347" r:id="rId41"/>
    <p:sldId id="348" r:id="rId42"/>
    <p:sldId id="349" r:id="rId43"/>
    <p:sldId id="350" r:id="rId44"/>
    <p:sldId id="351" r:id="rId45"/>
    <p:sldId id="345"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8022"/>
    <a:srgbClr val="E8731C"/>
    <a:srgbClr val="D16615"/>
    <a:srgbClr val="8A3122"/>
    <a:srgbClr val="A03928"/>
    <a:srgbClr val="1EACC8"/>
    <a:srgbClr val="21BAD9"/>
    <a:srgbClr val="77A34B"/>
    <a:srgbClr val="FEB602"/>
    <a:srgbClr val="A5C04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647" autoAdjust="0"/>
    <p:restoredTop sz="94660"/>
  </p:normalViewPr>
  <p:slideViewPr>
    <p:cSldViewPr snapToGrid="0" snapToObjects="1">
      <p:cViewPr varScale="1">
        <p:scale>
          <a:sx n="92" d="100"/>
          <a:sy n="92" d="100"/>
        </p:scale>
        <p:origin x="1008" y="90"/>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85" d="100"/>
          <a:sy n="85" d="100"/>
        </p:scale>
        <p:origin x="-3150"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2D0E5FE-3C54-47CC-82BB-692BBEF86EAE}" type="datetimeFigureOut">
              <a:rPr lang="en-US" smtClean="0"/>
              <a:t>6/19/2014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710BA33-46A9-47BC-85C3-2D90922F76D6}" type="slidenum">
              <a:rPr lang="en-US" smtClean="0"/>
              <a:t>‹#›</a:t>
            </a:fld>
            <a:endParaRPr lang="en-US"/>
          </a:p>
        </p:txBody>
      </p:sp>
    </p:spTree>
    <p:extLst>
      <p:ext uri="{BB962C8B-B14F-4D97-AF65-F5344CB8AC3E}">
        <p14:creationId xmlns:p14="http://schemas.microsoft.com/office/powerpoint/2010/main" val="6863342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78B77A-D004-452F-A82D-C2DCC9BE8669}" type="datetimeFigureOut">
              <a:rPr lang="en-US" smtClean="0"/>
              <a:t>6/19/2014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27E0AB-F903-4A57-938F-2850A3A7F354}" type="slidenum">
              <a:rPr lang="en-US" smtClean="0"/>
              <a:t>‹#›</a:t>
            </a:fld>
            <a:endParaRPr lang="en-US"/>
          </a:p>
        </p:txBody>
      </p:sp>
    </p:spTree>
    <p:extLst>
      <p:ext uri="{BB962C8B-B14F-4D97-AF65-F5344CB8AC3E}">
        <p14:creationId xmlns:p14="http://schemas.microsoft.com/office/powerpoint/2010/main" val="121197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F2356CD-10AD-4687-A65F-A25DE5B11FAB}" type="slidenum">
              <a:rPr lang="en-US" smtClean="0"/>
              <a:pPr/>
              <a:t>39</a:t>
            </a:fld>
            <a:endParaRPr lang="en-US"/>
          </a:p>
        </p:txBody>
      </p:sp>
    </p:spTree>
    <p:extLst>
      <p:ext uri="{BB962C8B-B14F-4D97-AF65-F5344CB8AC3E}">
        <p14:creationId xmlns:p14="http://schemas.microsoft.com/office/powerpoint/2010/main" val="3287869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6B8A352-6177-42BC-8C73-88184D398E2F}" type="datetimeFigureOut">
              <a:rPr lang="en-US" smtClean="0"/>
              <a:t>6/19/2014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AB7319-3C44-4D1B-880D-317A30D24C34}"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4345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6B8A352-6177-42BC-8C73-88184D398E2F}" type="datetimeFigureOut">
              <a:rPr lang="en-US" smtClean="0"/>
              <a:t>6/19/2014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AB7319-3C44-4D1B-880D-317A30D24C34}" type="slidenum">
              <a:rPr lang="en-US" smtClean="0"/>
              <a:t>‹#›</a:t>
            </a:fld>
            <a:endParaRPr lang="en-US"/>
          </a:p>
        </p:txBody>
      </p:sp>
    </p:spTree>
    <p:extLst>
      <p:ext uri="{BB962C8B-B14F-4D97-AF65-F5344CB8AC3E}">
        <p14:creationId xmlns:p14="http://schemas.microsoft.com/office/powerpoint/2010/main" val="412600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6B8A352-6177-42BC-8C73-88184D398E2F}" type="datetimeFigureOut">
              <a:rPr lang="en-US" smtClean="0"/>
              <a:t>6/19/2014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AB7319-3C44-4D1B-880D-317A30D24C34}" type="slidenum">
              <a:rPr lang="en-US" smtClean="0"/>
              <a:t>‹#›</a:t>
            </a:fld>
            <a:endParaRPr lang="en-US"/>
          </a:p>
        </p:txBody>
      </p:sp>
    </p:spTree>
    <p:extLst>
      <p:ext uri="{BB962C8B-B14F-4D97-AF65-F5344CB8AC3E}">
        <p14:creationId xmlns:p14="http://schemas.microsoft.com/office/powerpoint/2010/main" val="736670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6B8A352-6177-42BC-8C73-88184D398E2F}" type="datetimeFigureOut">
              <a:rPr lang="en-US" smtClean="0"/>
              <a:t>6/19/2014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AB7319-3C44-4D1B-880D-317A30D24C34}" type="slidenum">
              <a:rPr lang="en-US" smtClean="0"/>
              <a:t>‹#›</a:t>
            </a:fld>
            <a:endParaRPr lang="en-US"/>
          </a:p>
        </p:txBody>
      </p:sp>
    </p:spTree>
    <p:extLst>
      <p:ext uri="{BB962C8B-B14F-4D97-AF65-F5344CB8AC3E}">
        <p14:creationId xmlns:p14="http://schemas.microsoft.com/office/powerpoint/2010/main" val="3067942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B8A352-6177-42BC-8C73-88184D398E2F}" type="datetimeFigureOut">
              <a:rPr lang="en-US" smtClean="0"/>
              <a:t>6/19/2014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AB7319-3C44-4D1B-880D-317A30D24C34}"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9275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6B8A352-6177-42BC-8C73-88184D398E2F}" type="datetimeFigureOut">
              <a:rPr lang="en-US" smtClean="0"/>
              <a:t>6/19/2014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AB7319-3C44-4D1B-880D-317A30D24C34}" type="slidenum">
              <a:rPr lang="en-US" smtClean="0"/>
              <a:t>‹#›</a:t>
            </a:fld>
            <a:endParaRPr lang="en-US"/>
          </a:p>
        </p:txBody>
      </p:sp>
    </p:spTree>
    <p:extLst>
      <p:ext uri="{BB962C8B-B14F-4D97-AF65-F5344CB8AC3E}">
        <p14:creationId xmlns:p14="http://schemas.microsoft.com/office/powerpoint/2010/main" val="1116676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6B8A352-6177-42BC-8C73-88184D398E2F}" type="datetimeFigureOut">
              <a:rPr lang="en-US" smtClean="0"/>
              <a:t>6/19/2014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AB7319-3C44-4D1B-880D-317A30D24C34}" type="slidenum">
              <a:rPr lang="en-US" smtClean="0"/>
              <a:t>‹#›</a:t>
            </a:fld>
            <a:endParaRPr lang="en-US"/>
          </a:p>
        </p:txBody>
      </p:sp>
    </p:spTree>
    <p:extLst>
      <p:ext uri="{BB962C8B-B14F-4D97-AF65-F5344CB8AC3E}">
        <p14:creationId xmlns:p14="http://schemas.microsoft.com/office/powerpoint/2010/main" val="913279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6B8A352-6177-42BC-8C73-88184D398E2F}" type="datetimeFigureOut">
              <a:rPr lang="en-US" smtClean="0"/>
              <a:t>6/19/2014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AB7319-3C44-4D1B-880D-317A30D24C34}" type="slidenum">
              <a:rPr lang="en-US" smtClean="0"/>
              <a:t>‹#›</a:t>
            </a:fld>
            <a:endParaRPr lang="en-US"/>
          </a:p>
        </p:txBody>
      </p:sp>
    </p:spTree>
    <p:extLst>
      <p:ext uri="{BB962C8B-B14F-4D97-AF65-F5344CB8AC3E}">
        <p14:creationId xmlns:p14="http://schemas.microsoft.com/office/powerpoint/2010/main" val="2111492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6B8A352-6177-42BC-8C73-88184D398E2F}" type="datetimeFigureOut">
              <a:rPr lang="en-US" smtClean="0"/>
              <a:t>6/19/2014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0DAB7319-3C44-4D1B-880D-317A30D24C34}" type="slidenum">
              <a:rPr lang="en-US" smtClean="0"/>
              <a:t>‹#›</a:t>
            </a:fld>
            <a:endParaRPr lang="en-US"/>
          </a:p>
        </p:txBody>
      </p:sp>
    </p:spTree>
    <p:extLst>
      <p:ext uri="{BB962C8B-B14F-4D97-AF65-F5344CB8AC3E}">
        <p14:creationId xmlns:p14="http://schemas.microsoft.com/office/powerpoint/2010/main" val="1114947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D6B8A352-6177-42BC-8C73-88184D398E2F}" type="datetimeFigureOut">
              <a:rPr lang="en-US" smtClean="0"/>
              <a:t>6/19/2014</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DAB7319-3C44-4D1B-880D-317A30D24C34}" type="slidenum">
              <a:rPr lang="en-US" smtClean="0"/>
              <a:t>‹#›</a:t>
            </a:fld>
            <a:endParaRPr lang="en-US"/>
          </a:p>
        </p:txBody>
      </p:sp>
    </p:spTree>
    <p:extLst>
      <p:ext uri="{BB962C8B-B14F-4D97-AF65-F5344CB8AC3E}">
        <p14:creationId xmlns:p14="http://schemas.microsoft.com/office/powerpoint/2010/main" val="3219218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B8A352-6177-42BC-8C73-88184D398E2F}" type="datetimeFigureOut">
              <a:rPr lang="en-US" smtClean="0"/>
              <a:t>6/19/2014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AB7319-3C44-4D1B-880D-317A30D24C34}" type="slidenum">
              <a:rPr lang="en-US" smtClean="0"/>
              <a:t>‹#›</a:t>
            </a:fld>
            <a:endParaRPr lang="en-US"/>
          </a:p>
        </p:txBody>
      </p:sp>
    </p:spTree>
    <p:extLst>
      <p:ext uri="{BB962C8B-B14F-4D97-AF65-F5344CB8AC3E}">
        <p14:creationId xmlns:p14="http://schemas.microsoft.com/office/powerpoint/2010/main" val="2565918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D6B8A352-6177-42BC-8C73-88184D398E2F}" type="datetimeFigureOut">
              <a:rPr lang="en-US" smtClean="0"/>
              <a:t>6/19/2014</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0DAB7319-3C44-4D1B-880D-317A30D24C34}"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948559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2.png"/><Relationship Id="rId9"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7.jpg"/><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2282" y="1392527"/>
            <a:ext cx="7772400" cy="2387600"/>
          </a:xfrm>
        </p:spPr>
        <p:txBody>
          <a:bodyPr>
            <a:normAutofit fontScale="90000"/>
          </a:bodyPr>
          <a:lstStyle/>
          <a:p>
            <a:pPr algn="ctr"/>
            <a:r>
              <a:rPr lang="en-US" dirty="0" smtClean="0"/>
              <a:t>LEED </a:t>
            </a:r>
            <a:r>
              <a:rPr lang="en-US" dirty="0" smtClean="0"/>
              <a:t>v4</a:t>
            </a:r>
            <a:br>
              <a:rPr lang="en-US" dirty="0" smtClean="0"/>
            </a:br>
            <a:r>
              <a:rPr lang="en-US" dirty="0" smtClean="0"/>
              <a:t>and Its </a:t>
            </a:r>
            <a:r>
              <a:rPr lang="en-US" dirty="0"/>
              <a:t>R</a:t>
            </a:r>
            <a:r>
              <a:rPr lang="en-US" dirty="0" smtClean="0"/>
              <a:t>elevance to</a:t>
            </a:r>
            <a:br>
              <a:rPr lang="en-US" dirty="0" smtClean="0"/>
            </a:br>
            <a:r>
              <a:rPr lang="en-US" dirty="0" smtClean="0"/>
              <a:t>Tile</a:t>
            </a:r>
            <a:endParaRPr lang="en-US" dirty="0"/>
          </a:p>
        </p:txBody>
      </p:sp>
    </p:spTree>
    <p:extLst>
      <p:ext uri="{BB962C8B-B14F-4D97-AF65-F5344CB8AC3E}">
        <p14:creationId xmlns:p14="http://schemas.microsoft.com/office/powerpoint/2010/main" val="33927572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837" y="150813"/>
            <a:ext cx="8696325" cy="1143000"/>
          </a:xfrm>
        </p:spPr>
        <p:txBody>
          <a:bodyPr>
            <a:normAutofit/>
          </a:bodyPr>
          <a:lstStyle/>
          <a:p>
            <a:r>
              <a:rPr lang="en-US" dirty="0" smtClean="0"/>
              <a:t>LEED v4 Rating Systems</a:t>
            </a:r>
            <a:endParaRPr lang="en-US" dirty="0"/>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43078" y="1924036"/>
            <a:ext cx="1781022" cy="2390789"/>
          </a:xfrm>
          <a:prstGeom prst="rect">
            <a:avLst/>
          </a:prstGeom>
        </p:spPr>
      </p:pic>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33625" y="1890851"/>
            <a:ext cx="6586537" cy="2457157"/>
          </a:xfrm>
          <a:prstGeom prst="rect">
            <a:avLst/>
          </a:prstGeom>
        </p:spPr>
      </p:pic>
    </p:spTree>
    <p:extLst>
      <p:ext uri="{BB962C8B-B14F-4D97-AF65-F5344CB8AC3E}">
        <p14:creationId xmlns:p14="http://schemas.microsoft.com/office/powerpoint/2010/main" val="15221779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837" y="150813"/>
            <a:ext cx="8696325" cy="1143000"/>
          </a:xfrm>
        </p:spPr>
        <p:txBody>
          <a:bodyPr>
            <a:normAutofit/>
          </a:bodyPr>
          <a:lstStyle/>
          <a:p>
            <a:r>
              <a:rPr lang="en-US" dirty="0" smtClean="0"/>
              <a:t>LEED v4 Rating Systems</a:t>
            </a:r>
            <a:endParaRPr lang="en-US" dirty="0"/>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43078" y="1924036"/>
            <a:ext cx="1781022" cy="2390789"/>
          </a:xfrm>
          <a:prstGeom prst="rect">
            <a:avLst/>
          </a:prstGeom>
        </p:spPr>
      </p:pic>
      <p:pic>
        <p:nvPicPr>
          <p:cNvPr id="6" name="Picture 5"/>
          <p:cNvPicPr>
            <a:picLocks noChangeAspect="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2333625" y="1890851"/>
            <a:ext cx="6586537" cy="2457157"/>
          </a:xfrm>
          <a:prstGeom prst="rect">
            <a:avLst/>
          </a:prstGeom>
        </p:spPr>
      </p:pic>
    </p:spTree>
    <p:extLst>
      <p:ext uri="{BB962C8B-B14F-4D97-AF65-F5344CB8AC3E}">
        <p14:creationId xmlns:p14="http://schemas.microsoft.com/office/powerpoint/2010/main" val="25848896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87338"/>
            <a:ext cx="9144000" cy="719137"/>
          </a:xfrm>
        </p:spPr>
        <p:txBody>
          <a:bodyPr>
            <a:normAutofit/>
          </a:bodyPr>
          <a:lstStyle/>
          <a:p>
            <a:pPr algn="ctr"/>
            <a:r>
              <a:rPr lang="en-US" dirty="0" smtClean="0"/>
              <a:t>LEED v4 B+C: New Construction</a:t>
            </a:r>
            <a:endParaRPr lang="en-US"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83232" y="2265355"/>
            <a:ext cx="4260768" cy="1776294"/>
          </a:xfrm>
          <a:prstGeom prst="rect">
            <a:avLst/>
          </a:prstGeom>
        </p:spPr>
      </p:pic>
      <p:sp>
        <p:nvSpPr>
          <p:cNvPr id="6" name="TextBox 5"/>
          <p:cNvSpPr txBox="1"/>
          <p:nvPr/>
        </p:nvSpPr>
        <p:spPr>
          <a:xfrm>
            <a:off x="850393" y="1234969"/>
            <a:ext cx="4846320" cy="4524315"/>
          </a:xfrm>
          <a:prstGeom prst="rect">
            <a:avLst/>
          </a:prstGeom>
          <a:noFill/>
        </p:spPr>
        <p:txBody>
          <a:bodyPr wrap="square" rtlCol="0">
            <a:spAutoFit/>
          </a:bodyPr>
          <a:lstStyle/>
          <a:p>
            <a:r>
              <a:rPr lang="en-US" sz="1600" dirty="0" smtClean="0">
                <a:solidFill>
                  <a:schemeClr val="bg1">
                    <a:lumMod val="50000"/>
                  </a:schemeClr>
                </a:solidFill>
              </a:rPr>
              <a:t>Integrative Process (1 possible point)</a:t>
            </a:r>
          </a:p>
          <a:p>
            <a:endParaRPr lang="en-US" sz="1600" dirty="0" smtClean="0">
              <a:solidFill>
                <a:schemeClr val="bg1">
                  <a:lumMod val="50000"/>
                </a:schemeClr>
              </a:solidFill>
            </a:endParaRPr>
          </a:p>
          <a:p>
            <a:r>
              <a:rPr lang="en-US" sz="1600" dirty="0" smtClean="0">
                <a:solidFill>
                  <a:schemeClr val="bg1">
                    <a:lumMod val="50000"/>
                  </a:schemeClr>
                </a:solidFill>
              </a:rPr>
              <a:t>Location &amp; Transportation (16 possible points)</a:t>
            </a:r>
          </a:p>
          <a:p>
            <a:endParaRPr lang="en-US" sz="1600" dirty="0" smtClean="0">
              <a:solidFill>
                <a:schemeClr val="bg1">
                  <a:lumMod val="50000"/>
                </a:schemeClr>
              </a:solidFill>
            </a:endParaRPr>
          </a:p>
          <a:p>
            <a:r>
              <a:rPr lang="en-US" sz="1600" dirty="0" smtClean="0">
                <a:solidFill>
                  <a:schemeClr val="bg1">
                    <a:lumMod val="50000"/>
                  </a:schemeClr>
                </a:solidFill>
              </a:rPr>
              <a:t>Sustainable Sites (10 possible points)</a:t>
            </a:r>
          </a:p>
          <a:p>
            <a:endParaRPr lang="en-US" sz="1600" dirty="0" smtClean="0">
              <a:solidFill>
                <a:schemeClr val="bg1">
                  <a:lumMod val="50000"/>
                </a:schemeClr>
              </a:solidFill>
            </a:endParaRPr>
          </a:p>
          <a:p>
            <a:r>
              <a:rPr lang="en-US" sz="1600" dirty="0" smtClean="0">
                <a:solidFill>
                  <a:schemeClr val="bg1">
                    <a:lumMod val="50000"/>
                  </a:schemeClr>
                </a:solidFill>
              </a:rPr>
              <a:t>Water Efficiency (11 possible points)</a:t>
            </a:r>
          </a:p>
          <a:p>
            <a:endParaRPr lang="en-US" sz="1600" dirty="0" smtClean="0">
              <a:solidFill>
                <a:schemeClr val="bg1">
                  <a:lumMod val="50000"/>
                </a:schemeClr>
              </a:solidFill>
            </a:endParaRPr>
          </a:p>
          <a:p>
            <a:r>
              <a:rPr lang="en-US" sz="1600" dirty="0" smtClean="0">
                <a:solidFill>
                  <a:schemeClr val="bg1">
                    <a:lumMod val="50000"/>
                  </a:schemeClr>
                </a:solidFill>
              </a:rPr>
              <a:t>Energy &amp; Atmosphere (33 possible points)</a:t>
            </a:r>
          </a:p>
          <a:p>
            <a:endParaRPr lang="en-US" sz="1600" dirty="0" smtClean="0">
              <a:solidFill>
                <a:schemeClr val="bg1">
                  <a:lumMod val="50000"/>
                </a:schemeClr>
              </a:solidFill>
            </a:endParaRPr>
          </a:p>
          <a:p>
            <a:r>
              <a:rPr lang="en-US" sz="1600" dirty="0" smtClean="0">
                <a:solidFill>
                  <a:schemeClr val="bg1">
                    <a:lumMod val="50000"/>
                  </a:schemeClr>
                </a:solidFill>
              </a:rPr>
              <a:t>Material &amp; Resources (13 possible points)</a:t>
            </a:r>
          </a:p>
          <a:p>
            <a:endParaRPr lang="en-US" sz="1600" dirty="0" smtClean="0">
              <a:solidFill>
                <a:schemeClr val="bg1">
                  <a:lumMod val="50000"/>
                </a:schemeClr>
              </a:solidFill>
            </a:endParaRPr>
          </a:p>
          <a:p>
            <a:r>
              <a:rPr lang="en-US" sz="1600" dirty="0" smtClean="0">
                <a:solidFill>
                  <a:schemeClr val="bg1">
                    <a:lumMod val="50000"/>
                  </a:schemeClr>
                </a:solidFill>
              </a:rPr>
              <a:t>Indoor Environmental Quality (16 possible points)</a:t>
            </a:r>
          </a:p>
          <a:p>
            <a:endParaRPr lang="en-US" sz="1600" dirty="0" smtClean="0">
              <a:solidFill>
                <a:schemeClr val="bg1">
                  <a:lumMod val="50000"/>
                </a:schemeClr>
              </a:solidFill>
            </a:endParaRPr>
          </a:p>
          <a:p>
            <a:r>
              <a:rPr lang="en-US" sz="1600" dirty="0" smtClean="0">
                <a:solidFill>
                  <a:schemeClr val="bg1">
                    <a:lumMod val="50000"/>
                  </a:schemeClr>
                </a:solidFill>
              </a:rPr>
              <a:t>Innovation (6 possible points)</a:t>
            </a:r>
          </a:p>
          <a:p>
            <a:endParaRPr lang="en-US" sz="1600" dirty="0" smtClean="0">
              <a:solidFill>
                <a:schemeClr val="bg1">
                  <a:lumMod val="50000"/>
                </a:schemeClr>
              </a:solidFill>
            </a:endParaRPr>
          </a:p>
          <a:p>
            <a:r>
              <a:rPr lang="en-US" sz="1600" dirty="0" smtClean="0">
                <a:solidFill>
                  <a:schemeClr val="bg1">
                    <a:lumMod val="50000"/>
                  </a:schemeClr>
                </a:solidFill>
              </a:rPr>
              <a:t>Regional Priority (4 possible points)</a:t>
            </a:r>
          </a:p>
          <a:p>
            <a:endParaRPr lang="en-US" sz="1600" dirty="0">
              <a:solidFill>
                <a:schemeClr val="bg1">
                  <a:lumMod val="50000"/>
                </a:schemeClr>
              </a:solidFill>
            </a:endParaRP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4474" y="1313872"/>
            <a:ext cx="389636" cy="384371"/>
          </a:xfrm>
          <a:prstGeom prst="rect">
            <a:avLst/>
          </a:prstGeom>
        </p:spPr>
      </p:pic>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0757" y="1712992"/>
            <a:ext cx="389636" cy="384371"/>
          </a:xfrm>
          <a:prstGeom prst="rect">
            <a:avLst/>
          </a:prstGeom>
        </p:spPr>
      </p:pic>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60757" y="3604156"/>
            <a:ext cx="389636" cy="384371"/>
          </a:xfrm>
          <a:prstGeom prst="rect">
            <a:avLst/>
          </a:prstGeom>
        </p:spPr>
      </p:pic>
      <p:pic>
        <p:nvPicPr>
          <p:cNvPr id="11" name="Picture 1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36118" y="2185783"/>
            <a:ext cx="389636" cy="384371"/>
          </a:xfrm>
          <a:prstGeom prst="rect">
            <a:avLst/>
          </a:prstGeom>
        </p:spPr>
      </p:pic>
      <p:pic>
        <p:nvPicPr>
          <p:cNvPr id="12" name="Picture 1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48438" y="2658574"/>
            <a:ext cx="389636" cy="384371"/>
          </a:xfrm>
          <a:prstGeom prst="rect">
            <a:avLst/>
          </a:prstGeom>
        </p:spPr>
      </p:pic>
      <p:pic>
        <p:nvPicPr>
          <p:cNvPr id="13" name="Picture 12"/>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57200" y="3131365"/>
            <a:ext cx="389636" cy="384371"/>
          </a:xfrm>
          <a:prstGeom prst="rect">
            <a:avLst/>
          </a:prstGeom>
        </p:spPr>
      </p:pic>
      <p:pic>
        <p:nvPicPr>
          <p:cNvPr id="16" name="Picture 15"/>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53332" y="4076948"/>
            <a:ext cx="404662" cy="399119"/>
          </a:xfrm>
          <a:prstGeom prst="rect">
            <a:avLst/>
          </a:prstGeom>
        </p:spPr>
      </p:pic>
      <p:pic>
        <p:nvPicPr>
          <p:cNvPr id="17" name="Picture 16"/>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42174" y="4564488"/>
            <a:ext cx="404662" cy="399119"/>
          </a:xfrm>
          <a:prstGeom prst="rect">
            <a:avLst/>
          </a:prstGeom>
        </p:spPr>
      </p:pic>
      <p:pic>
        <p:nvPicPr>
          <p:cNvPr id="18" name="Picture 17"/>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39572" y="5052028"/>
            <a:ext cx="404662" cy="399119"/>
          </a:xfrm>
          <a:prstGeom prst="rect">
            <a:avLst/>
          </a:prstGeom>
        </p:spPr>
      </p:pic>
      <p:sp>
        <p:nvSpPr>
          <p:cNvPr id="19" name="TextBox 18"/>
          <p:cNvSpPr txBox="1"/>
          <p:nvPr/>
        </p:nvSpPr>
        <p:spPr>
          <a:xfrm>
            <a:off x="6154248" y="4076948"/>
            <a:ext cx="2322240" cy="584775"/>
          </a:xfrm>
          <a:prstGeom prst="rect">
            <a:avLst/>
          </a:prstGeom>
          <a:noFill/>
        </p:spPr>
        <p:txBody>
          <a:bodyPr wrap="square" rtlCol="0">
            <a:spAutoFit/>
          </a:bodyPr>
          <a:lstStyle/>
          <a:p>
            <a:r>
              <a:rPr lang="en-US" sz="1600" dirty="0" smtClean="0">
                <a:solidFill>
                  <a:schemeClr val="bg1">
                    <a:lumMod val="50000"/>
                  </a:schemeClr>
                </a:solidFill>
              </a:rPr>
              <a:t>110 Possible Points</a:t>
            </a:r>
          </a:p>
          <a:p>
            <a:endParaRPr lang="en-US" sz="1600" dirty="0">
              <a:solidFill>
                <a:schemeClr val="bg1">
                  <a:lumMod val="50000"/>
                </a:schemeClr>
              </a:solidFill>
            </a:endParaRPr>
          </a:p>
        </p:txBody>
      </p:sp>
    </p:spTree>
    <p:extLst>
      <p:ext uri="{BB962C8B-B14F-4D97-AF65-F5344CB8AC3E}">
        <p14:creationId xmlns:p14="http://schemas.microsoft.com/office/powerpoint/2010/main" val="23740913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58568" y="-82025"/>
            <a:ext cx="7543800" cy="1449387"/>
          </a:xfrm>
        </p:spPr>
        <p:txBody>
          <a:bodyPr>
            <a:normAutofit fontScale="90000"/>
          </a:bodyPr>
          <a:lstStyle/>
          <a:p>
            <a:r>
              <a:rPr lang="en-US" dirty="0" smtClean="0"/>
              <a:t>LEED v4 B+C: New Construction</a:t>
            </a:r>
            <a:br>
              <a:rPr lang="en-US" dirty="0" smtClean="0"/>
            </a:br>
            <a:r>
              <a:rPr lang="en-US" dirty="0" smtClean="0"/>
              <a:t>Integrating Tile into Your Design</a:t>
            </a:r>
            <a:endParaRPr lang="en-US" dirty="0"/>
          </a:p>
        </p:txBody>
      </p:sp>
      <p:sp>
        <p:nvSpPr>
          <p:cNvPr id="6" name="TextBox 5"/>
          <p:cNvSpPr txBox="1"/>
          <p:nvPr/>
        </p:nvSpPr>
        <p:spPr>
          <a:xfrm>
            <a:off x="882355" y="1631216"/>
            <a:ext cx="4846320" cy="3539430"/>
          </a:xfrm>
          <a:prstGeom prst="rect">
            <a:avLst/>
          </a:prstGeom>
          <a:noFill/>
        </p:spPr>
        <p:txBody>
          <a:bodyPr wrap="square" rtlCol="0">
            <a:spAutoFit/>
          </a:bodyPr>
          <a:lstStyle/>
          <a:p>
            <a:r>
              <a:rPr lang="en-US" sz="1600" dirty="0" smtClean="0">
                <a:solidFill>
                  <a:schemeClr val="bg1">
                    <a:lumMod val="50000"/>
                  </a:schemeClr>
                </a:solidFill>
              </a:rPr>
              <a:t>Integrative Process (1 relevant point)</a:t>
            </a:r>
          </a:p>
          <a:p>
            <a:endParaRPr lang="en-US" sz="1600" dirty="0" smtClean="0">
              <a:solidFill>
                <a:schemeClr val="bg1">
                  <a:lumMod val="50000"/>
                </a:schemeClr>
              </a:solidFill>
            </a:endParaRPr>
          </a:p>
          <a:p>
            <a:r>
              <a:rPr lang="en-US" sz="1600" dirty="0" smtClean="0">
                <a:solidFill>
                  <a:schemeClr val="bg1">
                    <a:lumMod val="50000"/>
                  </a:schemeClr>
                </a:solidFill>
              </a:rPr>
              <a:t>Sustainable Sites (3 relevant points)</a:t>
            </a:r>
          </a:p>
          <a:p>
            <a:endParaRPr lang="en-US" sz="1600" dirty="0" smtClean="0">
              <a:solidFill>
                <a:schemeClr val="bg1">
                  <a:lumMod val="50000"/>
                </a:schemeClr>
              </a:solidFill>
            </a:endParaRPr>
          </a:p>
          <a:p>
            <a:r>
              <a:rPr lang="en-US" sz="1600" dirty="0" smtClean="0">
                <a:solidFill>
                  <a:schemeClr val="bg1">
                    <a:lumMod val="50000"/>
                  </a:schemeClr>
                </a:solidFill>
              </a:rPr>
              <a:t>Energy &amp; Atmosphere (18 relevant points)</a:t>
            </a:r>
          </a:p>
          <a:p>
            <a:endParaRPr lang="en-US" sz="1600" dirty="0" smtClean="0">
              <a:solidFill>
                <a:schemeClr val="bg1">
                  <a:lumMod val="50000"/>
                </a:schemeClr>
              </a:solidFill>
            </a:endParaRPr>
          </a:p>
          <a:p>
            <a:r>
              <a:rPr lang="en-US" sz="1600" dirty="0" smtClean="0">
                <a:solidFill>
                  <a:schemeClr val="bg1">
                    <a:lumMod val="50000"/>
                  </a:schemeClr>
                </a:solidFill>
              </a:rPr>
              <a:t>Material &amp; Resources (13 relevant points)</a:t>
            </a:r>
          </a:p>
          <a:p>
            <a:endParaRPr lang="en-US" sz="1600" dirty="0" smtClean="0">
              <a:solidFill>
                <a:schemeClr val="bg1">
                  <a:lumMod val="50000"/>
                </a:schemeClr>
              </a:solidFill>
            </a:endParaRPr>
          </a:p>
          <a:p>
            <a:r>
              <a:rPr lang="en-US" sz="1600" dirty="0" smtClean="0">
                <a:solidFill>
                  <a:schemeClr val="bg1">
                    <a:lumMod val="50000"/>
                  </a:schemeClr>
                </a:solidFill>
              </a:rPr>
              <a:t>Indoor Environmental Quality (9 relevant points)</a:t>
            </a:r>
          </a:p>
          <a:p>
            <a:endParaRPr lang="en-US" sz="1600" dirty="0" smtClean="0">
              <a:solidFill>
                <a:schemeClr val="bg1">
                  <a:lumMod val="50000"/>
                </a:schemeClr>
              </a:solidFill>
            </a:endParaRPr>
          </a:p>
          <a:p>
            <a:r>
              <a:rPr lang="en-US" sz="1600" dirty="0" smtClean="0">
                <a:solidFill>
                  <a:schemeClr val="bg1">
                    <a:lumMod val="50000"/>
                  </a:schemeClr>
                </a:solidFill>
              </a:rPr>
              <a:t>Innovation (6 relevant points)</a:t>
            </a:r>
          </a:p>
          <a:p>
            <a:endParaRPr lang="en-US" sz="1600" dirty="0" smtClean="0">
              <a:solidFill>
                <a:schemeClr val="bg1">
                  <a:lumMod val="50000"/>
                </a:schemeClr>
              </a:solidFill>
            </a:endParaRPr>
          </a:p>
          <a:p>
            <a:r>
              <a:rPr lang="en-US" sz="1600" dirty="0" smtClean="0">
                <a:solidFill>
                  <a:schemeClr val="bg1">
                    <a:lumMod val="50000"/>
                  </a:schemeClr>
                </a:solidFill>
              </a:rPr>
              <a:t>Regional Priority (4 relevant points)</a:t>
            </a:r>
          </a:p>
          <a:p>
            <a:endParaRPr lang="en-US" sz="1600" dirty="0">
              <a:solidFill>
                <a:schemeClr val="bg1">
                  <a:lumMod val="50000"/>
                </a:schemeClr>
              </a:solidFill>
            </a:endParaRPr>
          </a:p>
        </p:txBody>
      </p:sp>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5895" y="1636448"/>
            <a:ext cx="389636" cy="384371"/>
          </a:xfrm>
          <a:prstGeom prst="rect">
            <a:avLst/>
          </a:prstGeom>
        </p:spPr>
      </p:pic>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5091" y="3074802"/>
            <a:ext cx="389636" cy="384371"/>
          </a:xfrm>
          <a:prstGeom prst="rect">
            <a:avLst/>
          </a:prstGeom>
        </p:spPr>
      </p:pic>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5294" y="2105701"/>
            <a:ext cx="389636" cy="384371"/>
          </a:xfrm>
          <a:prstGeom prst="rect">
            <a:avLst/>
          </a:prstGeom>
        </p:spPr>
      </p:pic>
      <p:pic>
        <p:nvPicPr>
          <p:cNvPr id="13" name="Picture 1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1534" y="2602011"/>
            <a:ext cx="389636" cy="384371"/>
          </a:xfrm>
          <a:prstGeom prst="rect">
            <a:avLst/>
          </a:prstGeom>
        </p:spPr>
      </p:pic>
      <p:pic>
        <p:nvPicPr>
          <p:cNvPr id="16" name="Picture 1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7666" y="3547594"/>
            <a:ext cx="404662" cy="399119"/>
          </a:xfrm>
          <a:prstGeom prst="rect">
            <a:avLst/>
          </a:prstGeom>
        </p:spPr>
      </p:pic>
      <p:pic>
        <p:nvPicPr>
          <p:cNvPr id="17" name="Picture 1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56508" y="4035134"/>
            <a:ext cx="404662" cy="399119"/>
          </a:xfrm>
          <a:prstGeom prst="rect">
            <a:avLst/>
          </a:prstGeom>
        </p:spPr>
      </p:pic>
      <p:pic>
        <p:nvPicPr>
          <p:cNvPr id="18" name="Picture 17"/>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53906" y="4522674"/>
            <a:ext cx="404662" cy="399119"/>
          </a:xfrm>
          <a:prstGeom prst="rect">
            <a:avLst/>
          </a:prstGeom>
        </p:spPr>
      </p:pic>
      <p:pic>
        <p:nvPicPr>
          <p:cNvPr id="15" name="Picture 14" descr="http://img.archiexpo.com/images_ae/photo-g/ventilated-facade-panels-96872-4071707.jpg"/>
          <p:cNvPicPr/>
          <p:nvPr/>
        </p:nvPicPr>
        <p:blipFill>
          <a:blip r:embed="rId9" cstate="screen">
            <a:extLst>
              <a:ext uri="{28A0092B-C50C-407E-A947-70E740481C1C}">
                <a14:useLocalDpi xmlns:a14="http://schemas.microsoft.com/office/drawing/2010/main"/>
              </a:ext>
            </a:extLst>
          </a:blip>
          <a:srcRect/>
          <a:stretch>
            <a:fillRect/>
          </a:stretch>
        </p:blipFill>
        <p:spPr bwMode="auto">
          <a:xfrm>
            <a:off x="5029199" y="1896123"/>
            <a:ext cx="4114801" cy="2538130"/>
          </a:xfrm>
          <a:prstGeom prst="rect">
            <a:avLst/>
          </a:prstGeom>
          <a:noFill/>
          <a:ln>
            <a:noFill/>
          </a:ln>
        </p:spPr>
      </p:pic>
    </p:spTree>
    <p:extLst>
      <p:ext uri="{BB962C8B-B14F-4D97-AF65-F5344CB8AC3E}">
        <p14:creationId xmlns:p14="http://schemas.microsoft.com/office/powerpoint/2010/main" val="38125052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8142" y="147498"/>
            <a:ext cx="7543800" cy="1450757"/>
          </a:xfrm>
        </p:spPr>
        <p:txBody>
          <a:bodyPr/>
          <a:lstStyle/>
          <a:p>
            <a:r>
              <a:rPr lang="en-US" dirty="0" smtClean="0">
                <a:solidFill>
                  <a:srgbClr val="119F7D"/>
                </a:solidFill>
              </a:rPr>
              <a:t>Integrative Process </a:t>
            </a:r>
            <a:endParaRPr lang="en-US" dirty="0">
              <a:solidFill>
                <a:srgbClr val="119F7D"/>
              </a:solidFill>
            </a:endParaRPr>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6035" y="700181"/>
            <a:ext cx="922107" cy="909647"/>
          </a:xfrm>
          <a:prstGeom prst="rect">
            <a:avLst/>
          </a:prstGeom>
        </p:spPr>
      </p:pic>
      <p:sp>
        <p:nvSpPr>
          <p:cNvPr id="6" name="Rectangle 5"/>
          <p:cNvSpPr/>
          <p:nvPr/>
        </p:nvSpPr>
        <p:spPr>
          <a:xfrm>
            <a:off x="366279" y="2242372"/>
            <a:ext cx="4095993" cy="577950"/>
          </a:xfrm>
          <a:prstGeom prst="rect">
            <a:avLst/>
          </a:prstGeom>
          <a:solidFill>
            <a:srgbClr val="119F7D"/>
          </a:solidFill>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Credit: Integrative Process (Up to 1 Point)</a:t>
            </a:r>
            <a:endParaRPr lang="en-US" dirty="0"/>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0952" y="3694826"/>
            <a:ext cx="1463039" cy="1142066"/>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25049" y="1784835"/>
            <a:ext cx="2013968" cy="1342645"/>
          </a:xfrm>
          <a:prstGeom prst="rect">
            <a:avLst/>
          </a:prstGeom>
        </p:spPr>
      </p:pic>
      <p:sp>
        <p:nvSpPr>
          <p:cNvPr id="13" name="Curved Right Arrow 12"/>
          <p:cNvSpPr/>
          <p:nvPr/>
        </p:nvSpPr>
        <p:spPr>
          <a:xfrm rot="1268697">
            <a:off x="5805614" y="2677303"/>
            <a:ext cx="302234" cy="824060"/>
          </a:xfrm>
          <a:prstGeom prst="curvedRightArrow">
            <a:avLst/>
          </a:prstGeom>
          <a:solidFill>
            <a:srgbClr val="119F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Curved Right Arrow 13"/>
          <p:cNvSpPr/>
          <p:nvPr/>
        </p:nvSpPr>
        <p:spPr>
          <a:xfrm rot="16200000">
            <a:off x="7180916" y="4785711"/>
            <a:ext cx="302234" cy="824060"/>
          </a:xfrm>
          <a:prstGeom prst="curvedRightArrow">
            <a:avLst/>
          </a:prstGeom>
          <a:solidFill>
            <a:srgbClr val="119F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Curved Right Arrow 14"/>
          <p:cNvSpPr/>
          <p:nvPr/>
        </p:nvSpPr>
        <p:spPr>
          <a:xfrm rot="10800000">
            <a:off x="8397995" y="2887604"/>
            <a:ext cx="302234" cy="824060"/>
          </a:xfrm>
          <a:prstGeom prst="curvedRightArrow">
            <a:avLst/>
          </a:prstGeom>
          <a:solidFill>
            <a:srgbClr val="119F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Rectangle 16"/>
          <p:cNvSpPr/>
          <p:nvPr/>
        </p:nvSpPr>
        <p:spPr>
          <a:xfrm>
            <a:off x="366279" y="3080271"/>
            <a:ext cx="4095993" cy="1185588"/>
          </a:xfrm>
          <a:prstGeom prst="rect">
            <a:avLst/>
          </a:prstGeom>
          <a:solidFill>
            <a:srgbClr val="119F7D"/>
          </a:solidFill>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Relevant Criteria:</a:t>
            </a:r>
          </a:p>
          <a:p>
            <a:pPr marL="285750" indent="-285750">
              <a:buFont typeface="Arial" panose="020B0604020202020204" pitchFamily="34" charset="0"/>
              <a:buChar char="•"/>
            </a:pPr>
            <a:r>
              <a:rPr lang="en-US" dirty="0" smtClean="0"/>
              <a:t>Throughout design process, achieve synergies across disciplines and building systems</a:t>
            </a:r>
          </a:p>
        </p:txBody>
      </p:sp>
      <p:sp>
        <p:nvSpPr>
          <p:cNvPr id="18" name="Rectangle 17"/>
          <p:cNvSpPr/>
          <p:nvPr/>
        </p:nvSpPr>
        <p:spPr>
          <a:xfrm>
            <a:off x="366279" y="4481233"/>
            <a:ext cx="4095993" cy="1735250"/>
          </a:xfrm>
          <a:prstGeom prst="rect">
            <a:avLst/>
          </a:prstGeom>
          <a:solidFill>
            <a:srgbClr val="119F7D"/>
          </a:solidFill>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When Considering Tile:</a:t>
            </a:r>
          </a:p>
          <a:p>
            <a:pPr marL="285750" indent="-285750">
              <a:buFont typeface="Arial" panose="020B0604020202020204" pitchFamily="34" charset="0"/>
              <a:buChar char="•"/>
            </a:pPr>
            <a:r>
              <a:rPr lang="en-US" dirty="0" smtClean="0"/>
              <a:t>Influence of interior finishes and building envelope, particularly with regards to energy</a:t>
            </a:r>
          </a:p>
          <a:p>
            <a:pPr marL="285750" indent="-285750">
              <a:buFont typeface="Arial" panose="020B0604020202020204" pitchFamily="34" charset="0"/>
              <a:buChar char="•"/>
            </a:pPr>
            <a:r>
              <a:rPr lang="en-US" dirty="0"/>
              <a:t>I</a:t>
            </a:r>
            <a:r>
              <a:rPr lang="en-US" dirty="0" smtClean="0"/>
              <a:t>mpact of all installation components</a:t>
            </a:r>
          </a:p>
        </p:txBody>
      </p:sp>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86424" y="3865926"/>
            <a:ext cx="1513805" cy="1005840"/>
          </a:xfrm>
          <a:prstGeom prst="rect">
            <a:avLst/>
          </a:prstGeom>
        </p:spPr>
      </p:pic>
    </p:spTree>
    <p:extLst>
      <p:ext uri="{BB962C8B-B14F-4D97-AF65-F5344CB8AC3E}">
        <p14:creationId xmlns:p14="http://schemas.microsoft.com/office/powerpoint/2010/main" val="5022615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85360" y="781405"/>
            <a:ext cx="922107" cy="909647"/>
          </a:xfrm>
          <a:prstGeom prst="rect">
            <a:avLst/>
          </a:prstGeom>
        </p:spPr>
      </p:pic>
      <p:sp>
        <p:nvSpPr>
          <p:cNvPr id="2" name="Title 1"/>
          <p:cNvSpPr>
            <a:spLocks noGrp="1"/>
          </p:cNvSpPr>
          <p:nvPr>
            <p:ph type="title"/>
          </p:nvPr>
        </p:nvSpPr>
        <p:spPr>
          <a:xfrm>
            <a:off x="2014416" y="240295"/>
            <a:ext cx="7543800" cy="1450757"/>
          </a:xfrm>
        </p:spPr>
        <p:txBody>
          <a:bodyPr/>
          <a:lstStyle/>
          <a:p>
            <a:r>
              <a:rPr lang="en-US" dirty="0" smtClean="0">
                <a:solidFill>
                  <a:srgbClr val="A5C042"/>
                </a:solidFill>
              </a:rPr>
              <a:t>Sustainable Sites</a:t>
            </a:r>
            <a:endParaRPr lang="en-US" dirty="0">
              <a:solidFill>
                <a:srgbClr val="A5C042"/>
              </a:solidFill>
            </a:endParaRPr>
          </a:p>
        </p:txBody>
      </p:sp>
      <p:sp>
        <p:nvSpPr>
          <p:cNvPr id="6" name="Rectangle 5"/>
          <p:cNvSpPr/>
          <p:nvPr/>
        </p:nvSpPr>
        <p:spPr>
          <a:xfrm>
            <a:off x="361906" y="1946284"/>
            <a:ext cx="4095993" cy="577950"/>
          </a:xfrm>
          <a:prstGeom prst="rect">
            <a:avLst/>
          </a:prstGeom>
          <a:solidFill>
            <a:srgbClr val="A5C042"/>
          </a:solidFill>
          <a:ln>
            <a:solidFill>
              <a:srgbClr val="A5C042"/>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Credit: Open Space (Up to 3 Points)</a:t>
            </a:r>
            <a:endParaRPr lang="en-US" dirty="0"/>
          </a:p>
        </p:txBody>
      </p:sp>
      <p:sp>
        <p:nvSpPr>
          <p:cNvPr id="17" name="Rectangle 16"/>
          <p:cNvSpPr/>
          <p:nvPr/>
        </p:nvSpPr>
        <p:spPr>
          <a:xfrm>
            <a:off x="366278" y="2721177"/>
            <a:ext cx="4095993" cy="1689958"/>
          </a:xfrm>
          <a:prstGeom prst="rect">
            <a:avLst/>
          </a:prstGeom>
          <a:solidFill>
            <a:srgbClr val="A5C042"/>
          </a:solidFill>
          <a:ln>
            <a:solidFill>
              <a:srgbClr val="A5C042"/>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Relevant Criteria:</a:t>
            </a:r>
          </a:p>
          <a:p>
            <a:pPr marL="285750" indent="-285750">
              <a:buFont typeface="Arial" panose="020B0604020202020204" pitchFamily="34" charset="0"/>
              <a:buChar char="•"/>
            </a:pPr>
            <a:r>
              <a:rPr lang="en-US" dirty="0" smtClean="0"/>
              <a:t>Provide outdoor space greater than or equal to 30% of the total site area</a:t>
            </a:r>
          </a:p>
          <a:p>
            <a:pPr marL="285750" indent="-285750">
              <a:buFont typeface="Arial" panose="020B0604020202020204" pitchFamily="34" charset="0"/>
              <a:buChar char="•"/>
            </a:pPr>
            <a:r>
              <a:rPr lang="en-US" dirty="0" smtClean="0"/>
              <a:t>Up to 75% can be </a:t>
            </a:r>
            <a:r>
              <a:rPr lang="en-US" dirty="0" err="1" smtClean="0"/>
              <a:t>hardscaped</a:t>
            </a:r>
            <a:r>
              <a:rPr lang="en-US" dirty="0"/>
              <a:t> </a:t>
            </a:r>
            <a:r>
              <a:rPr lang="en-US" dirty="0" smtClean="0"/>
              <a:t>with pedestrian- or recreation-oriented paving materials</a:t>
            </a:r>
          </a:p>
        </p:txBody>
      </p:sp>
      <p:sp>
        <p:nvSpPr>
          <p:cNvPr id="18" name="Rectangle 17"/>
          <p:cNvSpPr/>
          <p:nvPr/>
        </p:nvSpPr>
        <p:spPr>
          <a:xfrm>
            <a:off x="366279" y="4523828"/>
            <a:ext cx="4095993" cy="1642360"/>
          </a:xfrm>
          <a:prstGeom prst="rect">
            <a:avLst/>
          </a:prstGeom>
          <a:solidFill>
            <a:srgbClr val="A5C042"/>
          </a:solidFill>
          <a:ln>
            <a:solidFill>
              <a:srgbClr val="A5C042"/>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When Considering Tile:</a:t>
            </a:r>
          </a:p>
          <a:p>
            <a:pPr marL="285750" indent="-285750">
              <a:buFont typeface="Arial" panose="020B0604020202020204" pitchFamily="34" charset="0"/>
              <a:buChar char="•"/>
            </a:pPr>
            <a:r>
              <a:rPr lang="en-US" dirty="0" smtClean="0"/>
              <a:t>Decorative, durable, sustainable </a:t>
            </a:r>
            <a:r>
              <a:rPr lang="en-US" dirty="0" err="1" smtClean="0"/>
              <a:t>hardscaping</a:t>
            </a:r>
            <a:r>
              <a:rPr lang="en-US" dirty="0" smtClean="0"/>
              <a:t> materials</a:t>
            </a:r>
          </a:p>
          <a:p>
            <a:pPr marL="285750" indent="-285750">
              <a:buFont typeface="Arial" panose="020B0604020202020204" pitchFamily="34" charset="0"/>
              <a:buChar char="•"/>
            </a:pPr>
            <a:r>
              <a:rPr lang="en-US" dirty="0" smtClean="0"/>
              <a:t>Blend with natural surroundings</a:t>
            </a:r>
          </a:p>
          <a:p>
            <a:pPr marL="285750" indent="-285750">
              <a:buFont typeface="Arial" panose="020B0604020202020204" pitchFamily="34" charset="0"/>
              <a:buChar char="•"/>
            </a:pPr>
            <a:r>
              <a:rPr lang="en-US" dirty="0" smtClean="0"/>
              <a:t>Conducive to social activity and passive recreation</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13141" y="2057463"/>
            <a:ext cx="2659092" cy="1992686"/>
          </a:xfrm>
          <a:prstGeom prst="rect">
            <a:avLst/>
          </a:prstGeom>
        </p:spPr>
      </p:pic>
      <p:pic>
        <p:nvPicPr>
          <p:cNvPr id="20" name="Picture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13141" y="4370252"/>
            <a:ext cx="2346350" cy="1759762"/>
          </a:xfrm>
          <a:prstGeom prst="rect">
            <a:avLst/>
          </a:prstGeom>
        </p:spPr>
      </p:pic>
      <p:pic>
        <p:nvPicPr>
          <p:cNvPr id="21" name="Picture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21166" y="2075702"/>
            <a:ext cx="1628982" cy="2448126"/>
          </a:xfrm>
          <a:prstGeom prst="rect">
            <a:avLst/>
          </a:prstGeom>
        </p:spPr>
      </p:pic>
      <p:pic>
        <p:nvPicPr>
          <p:cNvPr id="22" name="Picture 2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60484" y="4795500"/>
            <a:ext cx="2005314" cy="1334514"/>
          </a:xfrm>
          <a:prstGeom prst="rect">
            <a:avLst/>
          </a:prstGeom>
        </p:spPr>
      </p:pic>
    </p:spTree>
    <p:extLst>
      <p:ext uri="{BB962C8B-B14F-4D97-AF65-F5344CB8AC3E}">
        <p14:creationId xmlns:p14="http://schemas.microsoft.com/office/powerpoint/2010/main" val="5807707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46571" y="709629"/>
            <a:ext cx="922107" cy="909647"/>
          </a:xfrm>
          <a:prstGeom prst="rect">
            <a:avLst/>
          </a:prstGeom>
        </p:spPr>
      </p:pic>
      <p:sp>
        <p:nvSpPr>
          <p:cNvPr id="2" name="Title 1"/>
          <p:cNvSpPr>
            <a:spLocks noGrp="1"/>
          </p:cNvSpPr>
          <p:nvPr>
            <p:ph type="title"/>
          </p:nvPr>
        </p:nvSpPr>
        <p:spPr>
          <a:xfrm>
            <a:off x="2047008" y="286604"/>
            <a:ext cx="6319751" cy="1450757"/>
          </a:xfrm>
        </p:spPr>
        <p:txBody>
          <a:bodyPr/>
          <a:lstStyle/>
          <a:p>
            <a:r>
              <a:rPr lang="en-US" dirty="0" smtClean="0">
                <a:solidFill>
                  <a:srgbClr val="A5C042"/>
                </a:solidFill>
              </a:rPr>
              <a:t>Sustainable Sites</a:t>
            </a:r>
            <a:endParaRPr lang="en-US" dirty="0">
              <a:solidFill>
                <a:srgbClr val="A5C042"/>
              </a:solidFill>
            </a:endParaRPr>
          </a:p>
        </p:txBody>
      </p:sp>
      <p:pic>
        <p:nvPicPr>
          <p:cNvPr id="7"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074921" y="1855277"/>
            <a:ext cx="3346702" cy="2227193"/>
          </a:xfrm>
        </p:spPr>
      </p:pic>
      <p:sp>
        <p:nvSpPr>
          <p:cNvPr id="6" name="Rectangle 5"/>
          <p:cNvSpPr/>
          <p:nvPr/>
        </p:nvSpPr>
        <p:spPr>
          <a:xfrm>
            <a:off x="366279" y="1946997"/>
            <a:ext cx="4095993" cy="577950"/>
          </a:xfrm>
          <a:prstGeom prst="rect">
            <a:avLst/>
          </a:prstGeom>
          <a:solidFill>
            <a:srgbClr val="A5C042"/>
          </a:solidFill>
          <a:ln>
            <a:solidFill>
              <a:srgbClr val="A5C042"/>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Credit: Heat Island Reduction (Up to 2 Points)</a:t>
            </a:r>
            <a:endParaRPr lang="en-US" dirty="0"/>
          </a:p>
        </p:txBody>
      </p:sp>
      <p:sp>
        <p:nvSpPr>
          <p:cNvPr id="17" name="Rectangle 16"/>
          <p:cNvSpPr/>
          <p:nvPr/>
        </p:nvSpPr>
        <p:spPr>
          <a:xfrm>
            <a:off x="366278" y="2688807"/>
            <a:ext cx="4095993" cy="1936846"/>
          </a:xfrm>
          <a:prstGeom prst="rect">
            <a:avLst/>
          </a:prstGeom>
          <a:solidFill>
            <a:srgbClr val="A5C042"/>
          </a:solidFill>
          <a:ln>
            <a:solidFill>
              <a:srgbClr val="A5C042"/>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Relevant Criteria:</a:t>
            </a:r>
          </a:p>
          <a:p>
            <a:pPr marL="285750" indent="-285750">
              <a:buFont typeface="Arial" panose="020B0604020202020204" pitchFamily="34" charset="0"/>
              <a:buChar char="•"/>
            </a:pPr>
            <a:r>
              <a:rPr lang="en-US" dirty="0" smtClean="0"/>
              <a:t>Non-roof paving materials with high three-year aged Solar Reflectance (SR) Values</a:t>
            </a:r>
          </a:p>
          <a:p>
            <a:pPr marL="285750" indent="-285750">
              <a:buFont typeface="Arial" panose="020B0604020202020204" pitchFamily="34" charset="0"/>
              <a:buChar char="•"/>
            </a:pPr>
            <a:r>
              <a:rPr lang="en-US" dirty="0" smtClean="0"/>
              <a:t>High-reflectance roof materials with high three-year aged Solar Reflectance Index (SRI)</a:t>
            </a:r>
          </a:p>
        </p:txBody>
      </p:sp>
      <p:sp>
        <p:nvSpPr>
          <p:cNvPr id="18" name="Rectangle 17"/>
          <p:cNvSpPr/>
          <p:nvPr/>
        </p:nvSpPr>
        <p:spPr>
          <a:xfrm>
            <a:off x="366277" y="4953374"/>
            <a:ext cx="4095993" cy="1294888"/>
          </a:xfrm>
          <a:prstGeom prst="rect">
            <a:avLst/>
          </a:prstGeom>
          <a:solidFill>
            <a:srgbClr val="A5C042"/>
          </a:solidFill>
          <a:ln>
            <a:solidFill>
              <a:srgbClr val="A5C042"/>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When Considering Tile:</a:t>
            </a:r>
          </a:p>
          <a:p>
            <a:pPr marL="285750" indent="-285750">
              <a:buFont typeface="Arial" panose="020B0604020202020204" pitchFamily="34" charset="0"/>
              <a:buChar char="•"/>
            </a:pPr>
            <a:r>
              <a:rPr lang="en-US" dirty="0" smtClean="0"/>
              <a:t>Light, colorfast alternatives to traditional paving and roofing materials</a:t>
            </a: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19522" y="4200387"/>
            <a:ext cx="2857500" cy="2047875"/>
          </a:xfrm>
          <a:prstGeom prst="rect">
            <a:avLst/>
          </a:prstGeom>
        </p:spPr>
      </p:pic>
    </p:spTree>
    <p:extLst>
      <p:ext uri="{BB962C8B-B14F-4D97-AF65-F5344CB8AC3E}">
        <p14:creationId xmlns:p14="http://schemas.microsoft.com/office/powerpoint/2010/main" val="16934222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49425" y="787699"/>
            <a:ext cx="922107" cy="909647"/>
          </a:xfrm>
          <a:prstGeom prst="rect">
            <a:avLst/>
          </a:prstGeom>
        </p:spPr>
      </p:pic>
      <p:sp>
        <p:nvSpPr>
          <p:cNvPr id="2" name="Title 1"/>
          <p:cNvSpPr>
            <a:spLocks noGrp="1"/>
          </p:cNvSpPr>
          <p:nvPr>
            <p:ph type="title"/>
          </p:nvPr>
        </p:nvSpPr>
        <p:spPr>
          <a:xfrm>
            <a:off x="2068958" y="286604"/>
            <a:ext cx="6297801" cy="1450757"/>
          </a:xfrm>
        </p:spPr>
        <p:txBody>
          <a:bodyPr/>
          <a:lstStyle/>
          <a:p>
            <a:r>
              <a:rPr lang="en-US" dirty="0" smtClean="0">
                <a:solidFill>
                  <a:srgbClr val="FEB602"/>
                </a:solidFill>
              </a:rPr>
              <a:t>Energy &amp; Atmosphere</a:t>
            </a:r>
            <a:endParaRPr lang="en-US" dirty="0">
              <a:solidFill>
                <a:srgbClr val="FEB602"/>
              </a:solidFill>
            </a:endParaRPr>
          </a:p>
        </p:txBody>
      </p:sp>
      <p:sp>
        <p:nvSpPr>
          <p:cNvPr id="6" name="Rectangle 5"/>
          <p:cNvSpPr/>
          <p:nvPr/>
        </p:nvSpPr>
        <p:spPr>
          <a:xfrm>
            <a:off x="366279" y="2268160"/>
            <a:ext cx="4095993" cy="577950"/>
          </a:xfrm>
          <a:prstGeom prst="rect">
            <a:avLst/>
          </a:prstGeom>
          <a:solidFill>
            <a:srgbClr val="FEB602"/>
          </a:solidFill>
          <a:ln>
            <a:solidFill>
              <a:srgbClr val="A5C042"/>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Credit: Optimize Energy Performance (Up to 18 Points)</a:t>
            </a:r>
            <a:endParaRPr lang="en-US" dirty="0"/>
          </a:p>
        </p:txBody>
      </p:sp>
      <p:sp>
        <p:nvSpPr>
          <p:cNvPr id="17" name="Rectangle 16"/>
          <p:cNvSpPr/>
          <p:nvPr/>
        </p:nvSpPr>
        <p:spPr>
          <a:xfrm>
            <a:off x="366279" y="3078091"/>
            <a:ext cx="4095993" cy="1141318"/>
          </a:xfrm>
          <a:prstGeom prst="rect">
            <a:avLst/>
          </a:prstGeom>
          <a:solidFill>
            <a:srgbClr val="FEB602"/>
          </a:solidFill>
          <a:ln>
            <a:solidFill>
              <a:srgbClr val="A5C042"/>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Relevant Criteria:</a:t>
            </a:r>
            <a:endParaRPr lang="en-US" dirty="0"/>
          </a:p>
          <a:p>
            <a:pPr marL="285750" indent="-285750">
              <a:buFont typeface="Arial" panose="020B0604020202020204" pitchFamily="34" charset="0"/>
              <a:buChar char="•"/>
            </a:pPr>
            <a:r>
              <a:rPr lang="en-US" dirty="0" smtClean="0"/>
              <a:t>Achieve increasing levels of energy performance ranging from 6% to 50% beyond baseline requirements</a:t>
            </a:r>
          </a:p>
        </p:txBody>
      </p:sp>
      <p:sp>
        <p:nvSpPr>
          <p:cNvPr id="18" name="Rectangle 17"/>
          <p:cNvSpPr/>
          <p:nvPr/>
        </p:nvSpPr>
        <p:spPr>
          <a:xfrm>
            <a:off x="366277" y="4421600"/>
            <a:ext cx="4095993" cy="1761232"/>
          </a:xfrm>
          <a:prstGeom prst="rect">
            <a:avLst/>
          </a:prstGeom>
          <a:solidFill>
            <a:srgbClr val="FEB602"/>
          </a:solidFill>
          <a:ln>
            <a:solidFill>
              <a:srgbClr val="A5C042"/>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When Considering Tile:</a:t>
            </a:r>
          </a:p>
          <a:p>
            <a:pPr marL="285750" indent="-285750">
              <a:buFont typeface="Arial" panose="020B0604020202020204" pitchFamily="34" charset="0"/>
              <a:buChar char="•"/>
            </a:pPr>
            <a:r>
              <a:rPr lang="en-US" dirty="0" smtClean="0"/>
              <a:t>Thermal mass of floors, walls and ceilings and reduced burden on HVAC</a:t>
            </a:r>
          </a:p>
          <a:p>
            <a:pPr marL="285750" indent="-285750">
              <a:buFont typeface="Arial" panose="020B0604020202020204" pitchFamily="34" charset="0"/>
              <a:buChar char="•"/>
            </a:pPr>
            <a:r>
              <a:rPr lang="en-US" dirty="0" smtClean="0"/>
              <a:t>Benefits of ventilated facades</a:t>
            </a:r>
          </a:p>
          <a:p>
            <a:pPr marL="285750" indent="-285750">
              <a:buFont typeface="Arial" panose="020B0604020202020204" pitchFamily="34" charset="0"/>
              <a:buChar char="•"/>
            </a:pPr>
            <a:r>
              <a:rPr lang="en-US" dirty="0" smtClean="0"/>
              <a:t>Efficiency of radiant and geothermal heating</a:t>
            </a:r>
          </a:p>
        </p:txBody>
      </p:sp>
      <p:pic>
        <p:nvPicPr>
          <p:cNvPr id="11" name="Picture 10" descr="03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77183" y="1822945"/>
            <a:ext cx="1577877" cy="1526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0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31859" y="1764595"/>
            <a:ext cx="1415746" cy="1585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06a"/>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96506" y="1764596"/>
            <a:ext cx="1605775" cy="1585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6"/>
          <a:stretch>
            <a:fillRect/>
          </a:stretch>
        </p:blipFill>
        <p:spPr>
          <a:xfrm>
            <a:off x="5325816" y="3752600"/>
            <a:ext cx="3227832" cy="1345482"/>
          </a:xfrm>
          <a:prstGeom prst="rect">
            <a:avLst/>
          </a:prstGeom>
        </p:spPr>
      </p:pic>
    </p:spTree>
    <p:extLst>
      <p:ext uri="{BB962C8B-B14F-4D97-AF65-F5344CB8AC3E}">
        <p14:creationId xmlns:p14="http://schemas.microsoft.com/office/powerpoint/2010/main" val="2362845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51487" y="1881467"/>
            <a:ext cx="4964671" cy="577950"/>
          </a:xfrm>
          <a:prstGeom prst="rect">
            <a:avLst/>
          </a:prstGeom>
          <a:solidFill>
            <a:srgbClr val="77A34B"/>
          </a:solidFill>
          <a:ln>
            <a:solidFill>
              <a:srgbClr val="A5C042"/>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Credit: Building Lifecycle Impact Reduction (Up to 5 Points)</a:t>
            </a:r>
            <a:endParaRPr lang="en-US" dirty="0"/>
          </a:p>
        </p:txBody>
      </p:sp>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59533" y="798052"/>
            <a:ext cx="922107" cy="909647"/>
          </a:xfrm>
          <a:prstGeom prst="rect">
            <a:avLst/>
          </a:prstGeom>
        </p:spPr>
      </p:pic>
      <p:sp>
        <p:nvSpPr>
          <p:cNvPr id="2" name="Title 1"/>
          <p:cNvSpPr>
            <a:spLocks noGrp="1"/>
          </p:cNvSpPr>
          <p:nvPr>
            <p:ph type="title"/>
          </p:nvPr>
        </p:nvSpPr>
        <p:spPr>
          <a:xfrm>
            <a:off x="1781640" y="286604"/>
            <a:ext cx="6585119" cy="1450757"/>
          </a:xfrm>
        </p:spPr>
        <p:txBody>
          <a:bodyPr/>
          <a:lstStyle/>
          <a:p>
            <a:r>
              <a:rPr lang="en-US" dirty="0" smtClean="0">
                <a:solidFill>
                  <a:srgbClr val="77A34B"/>
                </a:solidFill>
              </a:rPr>
              <a:t>Materials and Resources</a:t>
            </a:r>
            <a:endParaRPr lang="en-US" dirty="0">
              <a:solidFill>
                <a:srgbClr val="77A34B"/>
              </a:solidFill>
            </a:endParaRPr>
          </a:p>
        </p:txBody>
      </p:sp>
      <p:sp>
        <p:nvSpPr>
          <p:cNvPr id="11" name="Rectangle 10"/>
          <p:cNvSpPr/>
          <p:nvPr/>
        </p:nvSpPr>
        <p:spPr>
          <a:xfrm>
            <a:off x="490972" y="2587684"/>
            <a:ext cx="4964671" cy="1399032"/>
          </a:xfrm>
          <a:prstGeom prst="rect">
            <a:avLst/>
          </a:prstGeom>
          <a:solidFill>
            <a:srgbClr val="77A34B"/>
          </a:solidFill>
          <a:ln>
            <a:solidFill>
              <a:srgbClr val="A5C042"/>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Relevant Criteria:</a:t>
            </a:r>
          </a:p>
          <a:p>
            <a:pPr marL="285750" indent="-285750">
              <a:buFont typeface="Arial" panose="020B0604020202020204" pitchFamily="34" charset="0"/>
              <a:buChar char="•"/>
            </a:pPr>
            <a:r>
              <a:rPr lang="en-US" dirty="0" smtClean="0"/>
              <a:t>Option: historic building reuse</a:t>
            </a:r>
          </a:p>
          <a:p>
            <a:pPr marL="285750" indent="-285750">
              <a:buFont typeface="Arial" panose="020B0604020202020204" pitchFamily="34" charset="0"/>
              <a:buChar char="•"/>
            </a:pPr>
            <a:r>
              <a:rPr lang="en-US" dirty="0" smtClean="0"/>
              <a:t>Option: building and material reuse</a:t>
            </a:r>
          </a:p>
          <a:p>
            <a:pPr marL="285750" indent="-285750">
              <a:buFont typeface="Arial" panose="020B0604020202020204" pitchFamily="34" charset="0"/>
              <a:buChar char="•"/>
            </a:pPr>
            <a:r>
              <a:rPr lang="en-US" dirty="0" smtClean="0"/>
              <a:t>Option: whole building lifecycle assessment</a:t>
            </a:r>
          </a:p>
        </p:txBody>
      </p:sp>
      <p:sp>
        <p:nvSpPr>
          <p:cNvPr id="12" name="Rectangle 11"/>
          <p:cNvSpPr/>
          <p:nvPr/>
        </p:nvSpPr>
        <p:spPr>
          <a:xfrm>
            <a:off x="490967" y="4130822"/>
            <a:ext cx="4964676" cy="2075875"/>
          </a:xfrm>
          <a:prstGeom prst="rect">
            <a:avLst/>
          </a:prstGeom>
          <a:solidFill>
            <a:srgbClr val="77A34B"/>
          </a:solidFill>
          <a:ln>
            <a:solidFill>
              <a:srgbClr val="A5C042"/>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When Considering Tile:</a:t>
            </a:r>
          </a:p>
          <a:p>
            <a:pPr marL="285750" indent="-285750">
              <a:buFont typeface="Arial" panose="020B0604020202020204" pitchFamily="34" charset="0"/>
              <a:buChar char="•"/>
            </a:pPr>
            <a:r>
              <a:rPr lang="en-US" dirty="0" smtClean="0"/>
              <a:t>Exquisite installations focal to historic preservation projects</a:t>
            </a:r>
          </a:p>
          <a:p>
            <a:pPr marL="285750" indent="-285750">
              <a:buFont typeface="Arial" panose="020B0604020202020204" pitchFamily="34" charset="0"/>
              <a:buChar char="•"/>
            </a:pPr>
            <a:r>
              <a:rPr lang="en-US" dirty="0" smtClean="0"/>
              <a:t>Durable materials which can be salvaged with no need for refinishing</a:t>
            </a:r>
          </a:p>
          <a:p>
            <a:pPr marL="285750" indent="-285750">
              <a:buFont typeface="Arial" panose="020B0604020202020204" pitchFamily="34" charset="0"/>
              <a:buChar char="•"/>
            </a:pPr>
            <a:r>
              <a:rPr lang="en-US" dirty="0" smtClean="0"/>
              <a:t>Long lasting products with minimal lifecycle impact</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06440" y="2075272"/>
            <a:ext cx="3017520" cy="4526280"/>
          </a:xfrm>
          <a:prstGeom prst="rect">
            <a:avLst/>
          </a:prstGeom>
        </p:spPr>
      </p:pic>
    </p:spTree>
    <p:extLst>
      <p:ext uri="{BB962C8B-B14F-4D97-AF65-F5344CB8AC3E}">
        <p14:creationId xmlns:p14="http://schemas.microsoft.com/office/powerpoint/2010/main" val="39458922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66279" y="1872185"/>
            <a:ext cx="5961367" cy="577950"/>
          </a:xfrm>
          <a:prstGeom prst="rect">
            <a:avLst/>
          </a:prstGeom>
          <a:solidFill>
            <a:srgbClr val="77A34B"/>
          </a:solidFill>
          <a:ln>
            <a:solidFill>
              <a:srgbClr val="A5C042"/>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Credit: Building Product Disclosure and Optimization – EPDs (Up to 2 Points)</a:t>
            </a:r>
            <a:endParaRPr lang="en-US" dirty="0"/>
          </a:p>
        </p:txBody>
      </p:sp>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59533" y="615207"/>
            <a:ext cx="922107" cy="909647"/>
          </a:xfrm>
          <a:prstGeom prst="rect">
            <a:avLst/>
          </a:prstGeom>
        </p:spPr>
      </p:pic>
      <p:sp>
        <p:nvSpPr>
          <p:cNvPr id="2" name="Title 1"/>
          <p:cNvSpPr>
            <a:spLocks noGrp="1"/>
          </p:cNvSpPr>
          <p:nvPr>
            <p:ph type="title"/>
          </p:nvPr>
        </p:nvSpPr>
        <p:spPr>
          <a:xfrm>
            <a:off x="1781640" y="286604"/>
            <a:ext cx="6585119" cy="1450757"/>
          </a:xfrm>
        </p:spPr>
        <p:txBody>
          <a:bodyPr/>
          <a:lstStyle/>
          <a:p>
            <a:r>
              <a:rPr lang="en-US" dirty="0" smtClean="0">
                <a:solidFill>
                  <a:srgbClr val="77A34B"/>
                </a:solidFill>
              </a:rPr>
              <a:t>Materials and Resources</a:t>
            </a:r>
            <a:endParaRPr lang="en-US" dirty="0">
              <a:solidFill>
                <a:srgbClr val="77A34B"/>
              </a:solidFill>
            </a:endParaRPr>
          </a:p>
        </p:txBody>
      </p:sp>
      <p:sp>
        <p:nvSpPr>
          <p:cNvPr id="11" name="Rectangle 10"/>
          <p:cNvSpPr/>
          <p:nvPr/>
        </p:nvSpPr>
        <p:spPr>
          <a:xfrm>
            <a:off x="366280" y="2615845"/>
            <a:ext cx="5961367" cy="2212848"/>
          </a:xfrm>
          <a:prstGeom prst="rect">
            <a:avLst/>
          </a:prstGeom>
          <a:solidFill>
            <a:srgbClr val="77A34B"/>
          </a:solidFill>
          <a:ln>
            <a:solidFill>
              <a:srgbClr val="A5C042"/>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Relevant Criteria:</a:t>
            </a:r>
          </a:p>
          <a:p>
            <a:pPr marL="285750" indent="-285750">
              <a:buFont typeface="Arial" panose="020B0604020202020204" pitchFamily="34" charset="0"/>
              <a:buChar char="•"/>
            </a:pPr>
            <a:r>
              <a:rPr lang="en-US" dirty="0" smtClean="0"/>
              <a:t>Option: Use 20 different products with LCAs or EPDs</a:t>
            </a:r>
          </a:p>
          <a:p>
            <a:pPr marL="742950" lvl="1" indent="-285750">
              <a:buFont typeface="Arial" panose="020B0604020202020204" pitchFamily="34" charset="0"/>
              <a:buChar char="•"/>
            </a:pPr>
            <a:r>
              <a:rPr lang="en-US" dirty="0" smtClean="0"/>
              <a:t>Product with LCA (valued as ¼ product)</a:t>
            </a:r>
          </a:p>
          <a:p>
            <a:pPr marL="742950" lvl="1" indent="-285750">
              <a:buFont typeface="Arial" panose="020B0604020202020204" pitchFamily="34" charset="0"/>
              <a:buChar char="•"/>
            </a:pPr>
            <a:r>
              <a:rPr lang="en-US" dirty="0" smtClean="0"/>
              <a:t>Product with generic EPD (valued as ½ product)</a:t>
            </a:r>
          </a:p>
          <a:p>
            <a:pPr marL="742950" lvl="1" indent="-285750">
              <a:buFont typeface="Arial" panose="020B0604020202020204" pitchFamily="34" charset="0"/>
              <a:buChar char="•"/>
            </a:pPr>
            <a:r>
              <a:rPr lang="en-US" dirty="0" smtClean="0"/>
              <a:t>Product with brand-specific EPD (valued as 1 product)</a:t>
            </a:r>
          </a:p>
          <a:p>
            <a:pPr marL="285750" indent="-285750">
              <a:buFont typeface="Arial" panose="020B0604020202020204" pitchFamily="34" charset="0"/>
              <a:buChar char="•"/>
            </a:pPr>
            <a:r>
              <a:rPr lang="en-US" dirty="0" smtClean="0"/>
              <a:t>Option: 50% of all products are better than industry average in 3 lifecycle impact categories</a:t>
            </a:r>
          </a:p>
        </p:txBody>
      </p:sp>
      <p:sp>
        <p:nvSpPr>
          <p:cNvPr id="12" name="Rectangle 11"/>
          <p:cNvSpPr/>
          <p:nvPr/>
        </p:nvSpPr>
        <p:spPr>
          <a:xfrm>
            <a:off x="366281" y="4977714"/>
            <a:ext cx="5961372" cy="1198051"/>
          </a:xfrm>
          <a:prstGeom prst="rect">
            <a:avLst/>
          </a:prstGeom>
          <a:solidFill>
            <a:srgbClr val="77A34B"/>
          </a:solidFill>
          <a:ln>
            <a:solidFill>
              <a:srgbClr val="A5C042"/>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When Considering Tile:</a:t>
            </a:r>
          </a:p>
          <a:p>
            <a:pPr marL="285750" indent="-285750">
              <a:buFont typeface="Arial" panose="020B0604020202020204" pitchFamily="34" charset="0"/>
              <a:buChar char="•"/>
            </a:pPr>
            <a:r>
              <a:rPr lang="en-US" dirty="0" smtClean="0"/>
              <a:t>Refer to TCNA’s 2014 industry-wide (generic) EPD</a:t>
            </a:r>
          </a:p>
          <a:p>
            <a:pPr marL="285750" indent="-285750">
              <a:buFont typeface="Arial" panose="020B0604020202020204" pitchFamily="34" charset="0"/>
              <a:buChar char="•"/>
            </a:pPr>
            <a:r>
              <a:rPr lang="en-US" dirty="0" smtClean="0"/>
              <a:t>Evaluate brand-specific LCA and EPD information</a:t>
            </a:r>
          </a:p>
        </p:txBody>
      </p:sp>
      <p:pic>
        <p:nvPicPr>
          <p:cNvPr id="13" name="Picture 12" descr="Box with EPD Label.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0294" y="4847036"/>
            <a:ext cx="1941989" cy="1328729"/>
          </a:xfrm>
          <a:prstGeom prst="rect">
            <a:avLst/>
          </a:prstGeom>
        </p:spPr>
      </p:pic>
      <p:pic>
        <p:nvPicPr>
          <p:cNvPr id="14" name="Picture 13" descr="EnvironmentalFactsChart.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1113" y="1919630"/>
            <a:ext cx="2439100" cy="2875815"/>
          </a:xfrm>
          <a:prstGeom prst="rect">
            <a:avLst/>
          </a:prstGeom>
        </p:spPr>
      </p:pic>
      <p:cxnSp>
        <p:nvCxnSpPr>
          <p:cNvPr id="15" name="Straight Arrow Connector 14"/>
          <p:cNvCxnSpPr/>
          <p:nvPr/>
        </p:nvCxnSpPr>
        <p:spPr>
          <a:xfrm flipH="1">
            <a:off x="7411289" y="4563709"/>
            <a:ext cx="607999" cy="94769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791978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111826" y="1600200"/>
            <a:ext cx="7117773" cy="4294188"/>
          </a:xfrm>
        </p:spPr>
        <p:txBody>
          <a:bodyPr>
            <a:normAutofit/>
          </a:bodyPr>
          <a:lstStyle/>
          <a:p>
            <a:pPr marL="0" indent="0">
              <a:buNone/>
            </a:pPr>
            <a:r>
              <a:rPr lang="en-US" dirty="0"/>
              <a:t>After years of development, LEED v4 was released at </a:t>
            </a:r>
            <a:r>
              <a:rPr lang="en-US" dirty="0" err="1"/>
              <a:t>Greenbuild</a:t>
            </a:r>
            <a:r>
              <a:rPr lang="en-US" dirty="0"/>
              <a:t> in November of 2013 and is among the hottest topics being discussed today by green building architects and designers.  This presentation will examine the new requirements in LEED v4 and how they relate to tile systems.</a:t>
            </a:r>
          </a:p>
        </p:txBody>
      </p:sp>
    </p:spTree>
    <p:extLst>
      <p:ext uri="{BB962C8B-B14F-4D97-AF65-F5344CB8AC3E}">
        <p14:creationId xmlns:p14="http://schemas.microsoft.com/office/powerpoint/2010/main" val="18774881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66286" y="2562408"/>
            <a:ext cx="5293855" cy="2240280"/>
          </a:xfrm>
          <a:prstGeom prst="rect">
            <a:avLst/>
          </a:prstGeom>
          <a:solidFill>
            <a:srgbClr val="77A34B"/>
          </a:solidFill>
          <a:ln>
            <a:solidFill>
              <a:srgbClr val="A5C042"/>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Relevant Criteria:</a:t>
            </a:r>
          </a:p>
          <a:p>
            <a:pPr marL="285750" indent="-285750">
              <a:buFont typeface="Arial" panose="020B0604020202020204" pitchFamily="34" charset="0"/>
              <a:buChar char="•"/>
            </a:pPr>
            <a:r>
              <a:rPr lang="en-US" dirty="0" smtClean="0"/>
              <a:t>Option: report on extraction practices of raw material suppliers for 20 different products</a:t>
            </a:r>
          </a:p>
          <a:p>
            <a:pPr marL="285750" indent="-285750">
              <a:buFont typeface="Arial" panose="020B0604020202020204" pitchFamily="34" charset="0"/>
              <a:buChar char="•"/>
            </a:pPr>
            <a:r>
              <a:rPr lang="en-US" dirty="0" smtClean="0"/>
              <a:t>Option: For 25% of products (cost-based):</a:t>
            </a:r>
          </a:p>
          <a:p>
            <a:pPr marL="742950" lvl="1" indent="-285750">
              <a:buFont typeface="Arial" panose="020B0604020202020204" pitchFamily="34" charset="0"/>
              <a:buChar char="•"/>
            </a:pPr>
            <a:r>
              <a:rPr lang="en-US" dirty="0" smtClean="0"/>
              <a:t>Recycled content</a:t>
            </a:r>
          </a:p>
          <a:p>
            <a:pPr marL="742950" lvl="1" indent="-285750">
              <a:buFont typeface="Arial" panose="020B0604020202020204" pitchFamily="34" charset="0"/>
              <a:buChar char="•"/>
            </a:pPr>
            <a:r>
              <a:rPr lang="en-US" dirty="0" smtClean="0"/>
              <a:t>Manufacturer offers Extended Producer Responsibility (EPR)</a:t>
            </a:r>
          </a:p>
          <a:p>
            <a:pPr marL="742950" lvl="1" indent="-285750">
              <a:buFont typeface="Arial" panose="020B0604020202020204" pitchFamily="34" charset="0"/>
              <a:buChar char="•"/>
            </a:pPr>
            <a:r>
              <a:rPr lang="en-US" dirty="0" smtClean="0"/>
              <a:t>Salvaged, refurbished, or reused</a:t>
            </a:r>
          </a:p>
        </p:txBody>
      </p:sp>
      <p:sp>
        <p:nvSpPr>
          <p:cNvPr id="10" name="Rectangle 9"/>
          <p:cNvSpPr/>
          <p:nvPr/>
        </p:nvSpPr>
        <p:spPr>
          <a:xfrm>
            <a:off x="366286" y="1897042"/>
            <a:ext cx="5293855" cy="577950"/>
          </a:xfrm>
          <a:prstGeom prst="rect">
            <a:avLst/>
          </a:prstGeom>
          <a:solidFill>
            <a:srgbClr val="77A34B"/>
          </a:solidFill>
          <a:ln>
            <a:solidFill>
              <a:srgbClr val="A5C042"/>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Credit: Building Product Disclosure and Optimization – Sourcing of Raw Materials (Up to 2 Points)</a:t>
            </a:r>
            <a:endParaRPr lang="en-US" dirty="0"/>
          </a:p>
        </p:txBody>
      </p:sp>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8166" y="827714"/>
            <a:ext cx="922107" cy="909647"/>
          </a:xfrm>
          <a:prstGeom prst="rect">
            <a:avLst/>
          </a:prstGeom>
        </p:spPr>
      </p:pic>
      <p:sp>
        <p:nvSpPr>
          <p:cNvPr id="2" name="Title 1"/>
          <p:cNvSpPr>
            <a:spLocks noGrp="1"/>
          </p:cNvSpPr>
          <p:nvPr>
            <p:ph type="title"/>
          </p:nvPr>
        </p:nvSpPr>
        <p:spPr>
          <a:xfrm>
            <a:off x="1781640" y="286604"/>
            <a:ext cx="6585119" cy="1450757"/>
          </a:xfrm>
        </p:spPr>
        <p:txBody>
          <a:bodyPr/>
          <a:lstStyle/>
          <a:p>
            <a:r>
              <a:rPr lang="en-US" dirty="0" smtClean="0">
                <a:solidFill>
                  <a:srgbClr val="77A34B"/>
                </a:solidFill>
              </a:rPr>
              <a:t>Materials and Resources</a:t>
            </a:r>
            <a:endParaRPr lang="en-US" dirty="0">
              <a:solidFill>
                <a:srgbClr val="77A34B"/>
              </a:solidFill>
            </a:endParaRPr>
          </a:p>
        </p:txBody>
      </p:sp>
      <p:pic>
        <p:nvPicPr>
          <p:cNvPr id="16"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842864" y="1932743"/>
            <a:ext cx="3232719" cy="2424539"/>
          </a:xfrm>
        </p:spPr>
      </p:pic>
      <p:sp>
        <p:nvSpPr>
          <p:cNvPr id="12" name="Rectangle 11"/>
          <p:cNvSpPr/>
          <p:nvPr/>
        </p:nvSpPr>
        <p:spPr>
          <a:xfrm>
            <a:off x="366286" y="4890104"/>
            <a:ext cx="5293850" cy="1329895"/>
          </a:xfrm>
          <a:prstGeom prst="rect">
            <a:avLst/>
          </a:prstGeom>
          <a:solidFill>
            <a:srgbClr val="77A34B"/>
          </a:solidFill>
          <a:ln>
            <a:solidFill>
              <a:srgbClr val="A5C042"/>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When Considering Tile:</a:t>
            </a:r>
          </a:p>
          <a:p>
            <a:pPr marL="285750" indent="-285750">
              <a:buFont typeface="Arial" panose="020B0604020202020204" pitchFamily="34" charset="0"/>
              <a:buChar char="•"/>
            </a:pPr>
            <a:r>
              <a:rPr lang="en-US" dirty="0" smtClean="0"/>
              <a:t>Calculate quantity of recycled content</a:t>
            </a:r>
          </a:p>
          <a:p>
            <a:pPr marL="285750" indent="-285750">
              <a:buFont typeface="Arial" panose="020B0604020202020204" pitchFamily="34" charset="0"/>
              <a:buChar char="•"/>
            </a:pPr>
            <a:r>
              <a:rPr lang="en-US" dirty="0" smtClean="0"/>
              <a:t>Ask about demolition take back options (EPR)</a:t>
            </a:r>
          </a:p>
          <a:p>
            <a:pPr marL="285750" indent="-285750">
              <a:buFont typeface="Arial" panose="020B0604020202020204" pitchFamily="34" charset="0"/>
              <a:buChar char="•"/>
            </a:pPr>
            <a:r>
              <a:rPr lang="en-US" dirty="0" smtClean="0"/>
              <a:t>Consider material salvaging or refurbishing especially for decorative applications</a:t>
            </a: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21604"/>
          <a:stretch/>
        </p:blipFill>
        <p:spPr>
          <a:xfrm>
            <a:off x="5842864" y="4552664"/>
            <a:ext cx="3232719" cy="1667335"/>
          </a:xfrm>
          <a:prstGeom prst="rect">
            <a:avLst/>
          </a:prstGeom>
        </p:spPr>
      </p:pic>
    </p:spTree>
    <p:extLst>
      <p:ext uri="{BB962C8B-B14F-4D97-AF65-F5344CB8AC3E}">
        <p14:creationId xmlns:p14="http://schemas.microsoft.com/office/powerpoint/2010/main" val="14141197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66286" y="2634423"/>
            <a:ext cx="5321287" cy="1691639"/>
          </a:xfrm>
          <a:prstGeom prst="rect">
            <a:avLst/>
          </a:prstGeom>
          <a:solidFill>
            <a:srgbClr val="77A34B"/>
          </a:solidFill>
          <a:ln>
            <a:solidFill>
              <a:srgbClr val="A5C042"/>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Relevant Criteria:</a:t>
            </a:r>
          </a:p>
          <a:p>
            <a:pPr marL="285750" indent="-285750">
              <a:buFont typeface="Arial" panose="020B0604020202020204" pitchFamily="34" charset="0"/>
              <a:buChar char="•"/>
            </a:pPr>
            <a:r>
              <a:rPr lang="en-US" dirty="0" smtClean="0"/>
              <a:t>Option: Products that provide chemical inventories</a:t>
            </a:r>
          </a:p>
          <a:p>
            <a:pPr marL="285750" indent="-285750">
              <a:buFont typeface="Arial" panose="020B0604020202020204" pitchFamily="34" charset="0"/>
              <a:buChar char="•"/>
            </a:pPr>
            <a:r>
              <a:rPr lang="en-US" dirty="0" smtClean="0"/>
              <a:t>Option: Products with chemical ingredients benchmarked at non-hazardous levels </a:t>
            </a:r>
          </a:p>
          <a:p>
            <a:pPr marL="285750" indent="-285750">
              <a:buFont typeface="Arial" panose="020B0604020202020204" pitchFamily="34" charset="0"/>
              <a:buChar char="•"/>
            </a:pPr>
            <a:r>
              <a:rPr lang="en-US" dirty="0" smtClean="0"/>
              <a:t>Option: Products with ingredient safety measures throughout entire supply chain</a:t>
            </a:r>
          </a:p>
        </p:txBody>
      </p:sp>
      <p:sp>
        <p:nvSpPr>
          <p:cNvPr id="10" name="Rectangle 9"/>
          <p:cNvSpPr/>
          <p:nvPr/>
        </p:nvSpPr>
        <p:spPr>
          <a:xfrm>
            <a:off x="366286" y="1909047"/>
            <a:ext cx="5321287" cy="577950"/>
          </a:xfrm>
          <a:prstGeom prst="rect">
            <a:avLst/>
          </a:prstGeom>
          <a:solidFill>
            <a:srgbClr val="77A34B"/>
          </a:solidFill>
          <a:ln>
            <a:solidFill>
              <a:srgbClr val="A5C042"/>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Credit: Building Product Disclosure and Optimization – Material Ingredients (Up to 2 Points)</a:t>
            </a:r>
            <a:endParaRPr lang="en-US" dirty="0"/>
          </a:p>
        </p:txBody>
      </p:sp>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59534" y="391313"/>
            <a:ext cx="922107" cy="909647"/>
          </a:xfrm>
          <a:prstGeom prst="rect">
            <a:avLst/>
          </a:prstGeom>
        </p:spPr>
      </p:pic>
      <p:sp>
        <p:nvSpPr>
          <p:cNvPr id="2" name="Title 1"/>
          <p:cNvSpPr>
            <a:spLocks noGrp="1"/>
          </p:cNvSpPr>
          <p:nvPr>
            <p:ph type="title"/>
          </p:nvPr>
        </p:nvSpPr>
        <p:spPr>
          <a:xfrm>
            <a:off x="1781640" y="286604"/>
            <a:ext cx="6585119" cy="1450757"/>
          </a:xfrm>
        </p:spPr>
        <p:txBody>
          <a:bodyPr/>
          <a:lstStyle/>
          <a:p>
            <a:r>
              <a:rPr lang="en-US" dirty="0" smtClean="0">
                <a:solidFill>
                  <a:srgbClr val="77A34B"/>
                </a:solidFill>
              </a:rPr>
              <a:t>Materials and Resources</a:t>
            </a:r>
            <a:endParaRPr lang="en-US" dirty="0">
              <a:solidFill>
                <a:srgbClr val="77A34B"/>
              </a:solidFill>
            </a:endParaRPr>
          </a:p>
        </p:txBody>
      </p:sp>
      <p:sp>
        <p:nvSpPr>
          <p:cNvPr id="12" name="Rectangle 11"/>
          <p:cNvSpPr/>
          <p:nvPr/>
        </p:nvSpPr>
        <p:spPr>
          <a:xfrm>
            <a:off x="366281" y="4423427"/>
            <a:ext cx="5321292" cy="1783270"/>
          </a:xfrm>
          <a:prstGeom prst="rect">
            <a:avLst/>
          </a:prstGeom>
          <a:solidFill>
            <a:srgbClr val="77A34B"/>
          </a:solidFill>
          <a:ln>
            <a:solidFill>
              <a:srgbClr val="A5C042"/>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When Considering Tile:</a:t>
            </a:r>
          </a:p>
          <a:p>
            <a:pPr marL="285750" indent="-285750">
              <a:buFont typeface="Arial" panose="020B0604020202020204" pitchFamily="34" charset="0"/>
              <a:buChar char="•"/>
            </a:pPr>
            <a:r>
              <a:rPr lang="en-US" dirty="0" smtClean="0"/>
              <a:t>Materials with safe, natural ingredients</a:t>
            </a:r>
          </a:p>
          <a:p>
            <a:pPr marL="285750" indent="-285750">
              <a:buFont typeface="Arial" panose="020B0604020202020204" pitchFamily="34" charset="0"/>
              <a:buChar char="•"/>
            </a:pPr>
            <a:r>
              <a:rPr lang="en-US" dirty="0" smtClean="0"/>
              <a:t>Consult with manufacturers about chemical inventories</a:t>
            </a:r>
          </a:p>
          <a:p>
            <a:pPr marL="285750" indent="-285750">
              <a:buFont typeface="Arial" panose="020B0604020202020204" pitchFamily="34" charset="0"/>
              <a:buChar char="•"/>
            </a:pPr>
            <a:r>
              <a:rPr lang="en-US" dirty="0" smtClean="0"/>
              <a:t>Become educated about Health Product Declarations (HPDs) and what is being reported</a:t>
            </a:r>
          </a:p>
        </p:txBody>
      </p:sp>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91704" y="2658775"/>
            <a:ext cx="3109802" cy="2069539"/>
          </a:xfrm>
          <a:prstGeom prst="rect">
            <a:avLst/>
          </a:prstGeom>
        </p:spPr>
      </p:pic>
    </p:spTree>
    <p:extLst>
      <p:ext uri="{BB962C8B-B14F-4D97-AF65-F5344CB8AC3E}">
        <p14:creationId xmlns:p14="http://schemas.microsoft.com/office/powerpoint/2010/main" val="42704272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66286" y="2669980"/>
            <a:ext cx="5449303" cy="1234439"/>
          </a:xfrm>
          <a:prstGeom prst="rect">
            <a:avLst/>
          </a:prstGeom>
          <a:solidFill>
            <a:srgbClr val="77A34B"/>
          </a:solidFill>
          <a:ln>
            <a:solidFill>
              <a:srgbClr val="A5C042"/>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Relevant Criteria:</a:t>
            </a:r>
          </a:p>
          <a:p>
            <a:pPr marL="285750" indent="-285750">
              <a:buFont typeface="Arial" panose="020B0604020202020204" pitchFamily="34" charset="0"/>
              <a:buChar char="•"/>
            </a:pPr>
            <a:r>
              <a:rPr lang="en-US" dirty="0" smtClean="0"/>
              <a:t>Option: Divert construction waste using a defined material streams</a:t>
            </a:r>
          </a:p>
          <a:p>
            <a:pPr marL="285750" indent="-285750">
              <a:buFont typeface="Arial" panose="020B0604020202020204" pitchFamily="34" charset="0"/>
              <a:buChar char="•"/>
            </a:pPr>
            <a:r>
              <a:rPr lang="en-US" dirty="0" smtClean="0"/>
              <a:t>Option: Generate less than 2.5 </a:t>
            </a:r>
            <a:r>
              <a:rPr lang="en-US" dirty="0" err="1" smtClean="0"/>
              <a:t>psf</a:t>
            </a:r>
            <a:r>
              <a:rPr lang="en-US" dirty="0" smtClean="0"/>
              <a:t> construction waste</a:t>
            </a:r>
          </a:p>
        </p:txBody>
      </p:sp>
      <p:sp>
        <p:nvSpPr>
          <p:cNvPr id="10" name="Rectangle 9"/>
          <p:cNvSpPr/>
          <p:nvPr/>
        </p:nvSpPr>
        <p:spPr>
          <a:xfrm>
            <a:off x="366286" y="1984870"/>
            <a:ext cx="5449303" cy="577950"/>
          </a:xfrm>
          <a:prstGeom prst="rect">
            <a:avLst/>
          </a:prstGeom>
          <a:solidFill>
            <a:srgbClr val="77A34B"/>
          </a:solidFill>
          <a:ln>
            <a:solidFill>
              <a:srgbClr val="A5C042"/>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Credit: Construction and Demolition Waste Management (Up to 2 Points)</a:t>
            </a:r>
            <a:endParaRPr lang="en-US" dirty="0"/>
          </a:p>
        </p:txBody>
      </p:sp>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59534" y="827714"/>
            <a:ext cx="922107" cy="909647"/>
          </a:xfrm>
          <a:prstGeom prst="rect">
            <a:avLst/>
          </a:prstGeom>
        </p:spPr>
      </p:pic>
      <p:sp>
        <p:nvSpPr>
          <p:cNvPr id="2" name="Title 1"/>
          <p:cNvSpPr>
            <a:spLocks noGrp="1"/>
          </p:cNvSpPr>
          <p:nvPr>
            <p:ph type="title"/>
          </p:nvPr>
        </p:nvSpPr>
        <p:spPr>
          <a:xfrm>
            <a:off x="1928876" y="286604"/>
            <a:ext cx="6437884" cy="1450757"/>
          </a:xfrm>
        </p:spPr>
        <p:txBody>
          <a:bodyPr/>
          <a:lstStyle/>
          <a:p>
            <a:r>
              <a:rPr lang="en-US" dirty="0" smtClean="0">
                <a:solidFill>
                  <a:srgbClr val="77A34B"/>
                </a:solidFill>
              </a:rPr>
              <a:t>Materials and Resources</a:t>
            </a:r>
            <a:endParaRPr lang="en-US" dirty="0">
              <a:solidFill>
                <a:srgbClr val="77A34B"/>
              </a:solidFill>
            </a:endParaRPr>
          </a:p>
        </p:txBody>
      </p:sp>
      <p:sp>
        <p:nvSpPr>
          <p:cNvPr id="12" name="Rectangle 11"/>
          <p:cNvSpPr/>
          <p:nvPr/>
        </p:nvSpPr>
        <p:spPr>
          <a:xfrm>
            <a:off x="366281" y="3966230"/>
            <a:ext cx="5449308" cy="2240469"/>
          </a:xfrm>
          <a:prstGeom prst="rect">
            <a:avLst/>
          </a:prstGeom>
          <a:solidFill>
            <a:srgbClr val="77A34B"/>
          </a:solidFill>
          <a:ln>
            <a:solidFill>
              <a:srgbClr val="A5C042"/>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When Considering Tile:</a:t>
            </a:r>
          </a:p>
          <a:p>
            <a:pPr marL="285750" indent="-285750">
              <a:buFont typeface="Arial" panose="020B0604020202020204" pitchFamily="34" charset="0"/>
              <a:buChar char="•"/>
            </a:pPr>
            <a:r>
              <a:rPr lang="en-US" dirty="0" smtClean="0"/>
              <a:t>Products which are solid, inert, nonhazardous that can be crushed and recycled and fit easily into diversion streams</a:t>
            </a:r>
          </a:p>
          <a:p>
            <a:pPr marL="285750" indent="-285750">
              <a:buFont typeface="Arial" panose="020B0604020202020204" pitchFamily="34" charset="0"/>
              <a:buChar char="•"/>
            </a:pPr>
            <a:r>
              <a:rPr lang="en-US" dirty="0" smtClean="0"/>
              <a:t>Products which are inherently modular, minimizing off-cuts and scraps, and don’t require finishing</a:t>
            </a:r>
          </a:p>
          <a:p>
            <a:pPr marL="285750" indent="-285750">
              <a:buFont typeface="Arial" panose="020B0604020202020204" pitchFamily="34" charset="0"/>
              <a:buChar char="•"/>
            </a:pPr>
            <a:r>
              <a:rPr lang="en-US" dirty="0" smtClean="0"/>
              <a:t>Products which can be installed over existing installations, eliminating the need for demolition</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62819" y="4072629"/>
            <a:ext cx="3162518" cy="213407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2818" y="1861609"/>
            <a:ext cx="3162519" cy="2104621"/>
          </a:xfrm>
          <a:prstGeom prst="rect">
            <a:avLst/>
          </a:prstGeom>
        </p:spPr>
      </p:pic>
    </p:spTree>
    <p:extLst>
      <p:ext uri="{BB962C8B-B14F-4D97-AF65-F5344CB8AC3E}">
        <p14:creationId xmlns:p14="http://schemas.microsoft.com/office/powerpoint/2010/main" val="19788740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91065" y="2688714"/>
            <a:ext cx="5449303" cy="1380555"/>
          </a:xfrm>
          <a:prstGeom prst="rect">
            <a:avLst/>
          </a:prstGeom>
          <a:solidFill>
            <a:srgbClr val="1EACC8"/>
          </a:solidFill>
          <a:ln>
            <a:solidFill>
              <a:srgbClr val="21BAD9"/>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Relevant Criteria:</a:t>
            </a:r>
          </a:p>
          <a:p>
            <a:pPr marL="285750" indent="-285750">
              <a:buFont typeface="Arial" panose="020B0604020202020204" pitchFamily="34" charset="0"/>
              <a:buChar char="•"/>
            </a:pPr>
            <a:r>
              <a:rPr lang="en-US" dirty="0" smtClean="0"/>
              <a:t>Products which are tested and verified to meet maximum VOC content or emission criteria</a:t>
            </a:r>
          </a:p>
          <a:p>
            <a:pPr marL="285750" indent="-285750">
              <a:buFont typeface="Arial" panose="020B0604020202020204" pitchFamily="34" charset="0"/>
              <a:buChar char="•"/>
            </a:pPr>
            <a:r>
              <a:rPr lang="en-US" dirty="0" smtClean="0"/>
              <a:t>Products which are inherently non-emitting and considered VOC-free without testing requirements</a:t>
            </a:r>
          </a:p>
        </p:txBody>
      </p:sp>
      <p:sp>
        <p:nvSpPr>
          <p:cNvPr id="10" name="Rectangle 9"/>
          <p:cNvSpPr/>
          <p:nvPr/>
        </p:nvSpPr>
        <p:spPr>
          <a:xfrm>
            <a:off x="291070" y="2026124"/>
            <a:ext cx="5449303" cy="577950"/>
          </a:xfrm>
          <a:prstGeom prst="rect">
            <a:avLst/>
          </a:prstGeom>
          <a:solidFill>
            <a:srgbClr val="1EACC8"/>
          </a:solidFill>
          <a:ln>
            <a:solidFill>
              <a:srgbClr val="21BAD9"/>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Credit: Low-Emitting Materials (Up to 3 Points)</a:t>
            </a:r>
            <a:endParaRPr lang="en-US" dirty="0"/>
          </a:p>
        </p:txBody>
      </p:sp>
      <p:sp>
        <p:nvSpPr>
          <p:cNvPr id="2" name="Title 1"/>
          <p:cNvSpPr>
            <a:spLocks noGrp="1"/>
          </p:cNvSpPr>
          <p:nvPr>
            <p:ph type="title"/>
          </p:nvPr>
        </p:nvSpPr>
        <p:spPr>
          <a:xfrm>
            <a:off x="1485899" y="286604"/>
            <a:ext cx="7460673" cy="1450757"/>
          </a:xfrm>
        </p:spPr>
        <p:txBody>
          <a:bodyPr/>
          <a:lstStyle/>
          <a:p>
            <a:r>
              <a:rPr lang="en-US" dirty="0" smtClean="0">
                <a:solidFill>
                  <a:srgbClr val="1EACC8"/>
                </a:solidFill>
              </a:rPr>
              <a:t>Indoor Environmental Quality</a:t>
            </a:r>
            <a:endParaRPr lang="en-US" dirty="0">
              <a:solidFill>
                <a:srgbClr val="1EACC8"/>
              </a:solidFill>
            </a:endParaRPr>
          </a:p>
        </p:txBody>
      </p:sp>
      <p:pic>
        <p:nvPicPr>
          <p:cNvPr id="14" name="Content Placeholder 3"/>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5980176" y="2468800"/>
            <a:ext cx="3163824" cy="2103012"/>
          </a:xfrm>
        </p:spPr>
      </p:pic>
      <p:sp>
        <p:nvSpPr>
          <p:cNvPr id="12" name="Rectangle 11"/>
          <p:cNvSpPr/>
          <p:nvPr/>
        </p:nvSpPr>
        <p:spPr>
          <a:xfrm>
            <a:off x="291065" y="4153909"/>
            <a:ext cx="5449308" cy="2094353"/>
          </a:xfrm>
          <a:prstGeom prst="rect">
            <a:avLst/>
          </a:prstGeom>
          <a:solidFill>
            <a:srgbClr val="1EACC8"/>
          </a:solidFill>
          <a:ln>
            <a:solidFill>
              <a:srgbClr val="21BAD9"/>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When Considering Tile:</a:t>
            </a:r>
          </a:p>
          <a:p>
            <a:pPr marL="285750" indent="-285750">
              <a:buFont typeface="Arial" panose="020B0604020202020204" pitchFamily="34" charset="0"/>
              <a:buChar char="•"/>
            </a:pPr>
            <a:r>
              <a:rPr lang="en-US" dirty="0" smtClean="0"/>
              <a:t>Tiles are fired above 2000 degrees are inorganic and inherently do not emit VOCs</a:t>
            </a:r>
          </a:p>
          <a:p>
            <a:pPr marL="285750" indent="-285750">
              <a:buFont typeface="Arial" panose="020B0604020202020204" pitchFamily="34" charset="0"/>
              <a:buChar char="•"/>
            </a:pPr>
            <a:r>
              <a:rPr lang="en-US" dirty="0" smtClean="0"/>
              <a:t>Tile installation products are inherently low or non-emitting and meet testing requirements</a:t>
            </a:r>
          </a:p>
        </p:txBody>
      </p:sp>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2252" y="795709"/>
            <a:ext cx="923647" cy="910995"/>
          </a:xfrm>
          <a:prstGeom prst="rect">
            <a:avLst/>
          </a:prstGeom>
        </p:spPr>
      </p:pic>
    </p:spTree>
    <p:extLst>
      <p:ext uri="{BB962C8B-B14F-4D97-AF65-F5344CB8AC3E}">
        <p14:creationId xmlns:p14="http://schemas.microsoft.com/office/powerpoint/2010/main" val="19009461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66281" y="2624984"/>
            <a:ext cx="4571479" cy="1819655"/>
          </a:xfrm>
          <a:prstGeom prst="rect">
            <a:avLst/>
          </a:prstGeom>
          <a:solidFill>
            <a:srgbClr val="1EACC8"/>
          </a:solidFill>
          <a:ln>
            <a:solidFill>
              <a:srgbClr val="21BAD9"/>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Relevant Criteria:</a:t>
            </a:r>
          </a:p>
          <a:p>
            <a:pPr marL="285750" indent="-285750">
              <a:buFont typeface="Arial" panose="020B0604020202020204" pitchFamily="34" charset="0"/>
              <a:buChar char="•"/>
            </a:pPr>
            <a:r>
              <a:rPr lang="en-US" dirty="0" smtClean="0"/>
              <a:t>As part of plan, extra care given to construction materials that are:</a:t>
            </a:r>
          </a:p>
          <a:p>
            <a:pPr marL="742950" lvl="1" indent="-285750">
              <a:buFont typeface="Arial" panose="020B0604020202020204" pitchFamily="34" charset="0"/>
              <a:buChar char="•"/>
            </a:pPr>
            <a:r>
              <a:rPr lang="en-US" dirty="0" smtClean="0"/>
              <a:t>Highly toxic</a:t>
            </a:r>
          </a:p>
          <a:p>
            <a:pPr marL="742950" lvl="1" indent="-285750">
              <a:buFont typeface="Arial" panose="020B0604020202020204" pitchFamily="34" charset="0"/>
              <a:buChar char="•"/>
            </a:pPr>
            <a:r>
              <a:rPr lang="en-US" dirty="0" smtClean="0"/>
              <a:t>High in VOCs </a:t>
            </a:r>
          </a:p>
          <a:p>
            <a:pPr marL="742950" lvl="1" indent="-285750">
              <a:buFont typeface="Arial" panose="020B0604020202020204" pitchFamily="34" charset="0"/>
              <a:buChar char="•"/>
            </a:pPr>
            <a:r>
              <a:rPr lang="en-US" dirty="0" smtClean="0"/>
              <a:t>Easily damaged by moisture or mold</a:t>
            </a:r>
          </a:p>
        </p:txBody>
      </p:sp>
      <p:sp>
        <p:nvSpPr>
          <p:cNvPr id="10" name="Rectangle 9"/>
          <p:cNvSpPr/>
          <p:nvPr/>
        </p:nvSpPr>
        <p:spPr>
          <a:xfrm>
            <a:off x="366281" y="1933018"/>
            <a:ext cx="4571479" cy="577950"/>
          </a:xfrm>
          <a:prstGeom prst="rect">
            <a:avLst/>
          </a:prstGeom>
          <a:solidFill>
            <a:srgbClr val="1EACC8"/>
          </a:solidFill>
          <a:ln>
            <a:solidFill>
              <a:srgbClr val="21BAD9"/>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Credit: Construction Indoor Air Quality Management Plan (Up to 1 Point)</a:t>
            </a:r>
            <a:endParaRPr lang="en-US" dirty="0"/>
          </a:p>
        </p:txBody>
      </p:sp>
      <p:sp>
        <p:nvSpPr>
          <p:cNvPr id="2" name="Title 1"/>
          <p:cNvSpPr>
            <a:spLocks noGrp="1"/>
          </p:cNvSpPr>
          <p:nvPr>
            <p:ph type="title"/>
          </p:nvPr>
        </p:nvSpPr>
        <p:spPr>
          <a:xfrm>
            <a:off x="1661521" y="365063"/>
            <a:ext cx="7752643" cy="1450757"/>
          </a:xfrm>
        </p:spPr>
        <p:txBody>
          <a:bodyPr/>
          <a:lstStyle/>
          <a:p>
            <a:r>
              <a:rPr lang="en-US" dirty="0" smtClean="0">
                <a:solidFill>
                  <a:srgbClr val="1EACC8"/>
                </a:solidFill>
              </a:rPr>
              <a:t>Indoor Environmental Quality</a:t>
            </a:r>
            <a:endParaRPr lang="en-US" dirty="0">
              <a:solidFill>
                <a:srgbClr val="1EACC8"/>
              </a:solidFill>
            </a:endParaRPr>
          </a:p>
        </p:txBody>
      </p:sp>
      <p:pic>
        <p:nvPicPr>
          <p:cNvPr id="9" name="Content Placeholder 3"/>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5083013" y="2763825"/>
            <a:ext cx="3957078" cy="2625638"/>
          </a:xfrm>
        </p:spPr>
      </p:pic>
      <p:sp>
        <p:nvSpPr>
          <p:cNvPr id="12" name="Rectangle 11"/>
          <p:cNvSpPr/>
          <p:nvPr/>
        </p:nvSpPr>
        <p:spPr>
          <a:xfrm>
            <a:off x="366280" y="4561837"/>
            <a:ext cx="4571479" cy="1655253"/>
          </a:xfrm>
          <a:prstGeom prst="rect">
            <a:avLst/>
          </a:prstGeom>
          <a:solidFill>
            <a:srgbClr val="1EACC8"/>
          </a:solidFill>
          <a:ln>
            <a:solidFill>
              <a:srgbClr val="21BAD9"/>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When Considering Tile:</a:t>
            </a:r>
          </a:p>
          <a:p>
            <a:pPr marL="285750" indent="-285750">
              <a:buFont typeface="Arial" panose="020B0604020202020204" pitchFamily="34" charset="0"/>
              <a:buChar char="•"/>
            </a:pPr>
            <a:r>
              <a:rPr lang="en-US" dirty="0" smtClean="0"/>
              <a:t>Avoid the need for extra care by using:</a:t>
            </a:r>
          </a:p>
          <a:p>
            <a:pPr marL="742950" lvl="1" indent="-285750">
              <a:buFont typeface="Arial" panose="020B0604020202020204" pitchFamily="34" charset="0"/>
              <a:buChar char="•"/>
            </a:pPr>
            <a:r>
              <a:rPr lang="en-US" dirty="0" smtClean="0"/>
              <a:t>Non-toxic products</a:t>
            </a:r>
          </a:p>
          <a:p>
            <a:pPr marL="742950" lvl="1" indent="-285750">
              <a:buFont typeface="Arial" panose="020B0604020202020204" pitchFamily="34" charset="0"/>
              <a:buChar char="•"/>
            </a:pPr>
            <a:r>
              <a:rPr lang="en-US" dirty="0" smtClean="0"/>
              <a:t>Inorganic products</a:t>
            </a:r>
          </a:p>
          <a:p>
            <a:pPr marL="742950" lvl="1" indent="-285750">
              <a:buFont typeface="Arial" panose="020B0604020202020204" pitchFamily="34" charset="0"/>
              <a:buChar char="•"/>
            </a:pPr>
            <a:r>
              <a:rPr lang="en-US" dirty="0" smtClean="0"/>
              <a:t>Mold- and moisture-resistant products</a:t>
            </a:r>
          </a:p>
        </p:txBody>
      </p:sp>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7874" y="688554"/>
            <a:ext cx="923647" cy="910995"/>
          </a:xfrm>
          <a:prstGeom prst="rect">
            <a:avLst/>
          </a:prstGeom>
        </p:spPr>
      </p:pic>
    </p:spTree>
    <p:extLst>
      <p:ext uri="{BB962C8B-B14F-4D97-AF65-F5344CB8AC3E}">
        <p14:creationId xmlns:p14="http://schemas.microsoft.com/office/powerpoint/2010/main" val="25319454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66281" y="2616848"/>
            <a:ext cx="4571479" cy="1014983"/>
          </a:xfrm>
          <a:prstGeom prst="rect">
            <a:avLst/>
          </a:prstGeom>
          <a:solidFill>
            <a:srgbClr val="1EACC8"/>
          </a:solidFill>
          <a:ln>
            <a:solidFill>
              <a:srgbClr val="21BAD9"/>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Relevant Criteria:</a:t>
            </a:r>
          </a:p>
          <a:p>
            <a:pPr marL="285750" indent="-285750">
              <a:buFont typeface="Arial" panose="020B0604020202020204" pitchFamily="34" charset="0"/>
              <a:buChar char="•"/>
            </a:pPr>
            <a:r>
              <a:rPr lang="en-US" dirty="0" smtClean="0"/>
              <a:t>Good air quality after construction and before occupancy, based on standardized IAQ testing</a:t>
            </a:r>
          </a:p>
        </p:txBody>
      </p:sp>
      <p:sp>
        <p:nvSpPr>
          <p:cNvPr id="10" name="Rectangle 9"/>
          <p:cNvSpPr/>
          <p:nvPr/>
        </p:nvSpPr>
        <p:spPr>
          <a:xfrm>
            <a:off x="366281" y="1950167"/>
            <a:ext cx="4571479" cy="577950"/>
          </a:xfrm>
          <a:prstGeom prst="rect">
            <a:avLst/>
          </a:prstGeom>
          <a:solidFill>
            <a:srgbClr val="1EACC8"/>
          </a:solidFill>
          <a:ln>
            <a:solidFill>
              <a:srgbClr val="21BAD9"/>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Credit: Indoor Air Quality (IAQ) Assessment (Up to 2 Points)</a:t>
            </a:r>
            <a:endParaRPr lang="en-US" dirty="0"/>
          </a:p>
        </p:txBody>
      </p:sp>
      <p:sp>
        <p:nvSpPr>
          <p:cNvPr id="2" name="Title 1"/>
          <p:cNvSpPr>
            <a:spLocks noGrp="1"/>
          </p:cNvSpPr>
          <p:nvPr>
            <p:ph type="title"/>
          </p:nvPr>
        </p:nvSpPr>
        <p:spPr>
          <a:xfrm>
            <a:off x="1536830" y="323826"/>
            <a:ext cx="7482479" cy="1450757"/>
          </a:xfrm>
        </p:spPr>
        <p:txBody>
          <a:bodyPr/>
          <a:lstStyle/>
          <a:p>
            <a:r>
              <a:rPr lang="en-US" dirty="0" smtClean="0">
                <a:solidFill>
                  <a:srgbClr val="1EACC8"/>
                </a:solidFill>
              </a:rPr>
              <a:t>Indoor Environmental Quality</a:t>
            </a:r>
            <a:endParaRPr lang="en-US" dirty="0">
              <a:solidFill>
                <a:srgbClr val="1EACC8"/>
              </a:solidFill>
            </a:endParaRPr>
          </a:p>
        </p:txBody>
      </p:sp>
      <p:pic>
        <p:nvPicPr>
          <p:cNvPr id="1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103273" y="2239142"/>
            <a:ext cx="3916036" cy="3651989"/>
          </a:xfrm>
        </p:spPr>
      </p:pic>
      <p:sp>
        <p:nvSpPr>
          <p:cNvPr id="12" name="Rectangle 11"/>
          <p:cNvSpPr/>
          <p:nvPr/>
        </p:nvSpPr>
        <p:spPr>
          <a:xfrm>
            <a:off x="366280" y="3755275"/>
            <a:ext cx="4571479" cy="2368297"/>
          </a:xfrm>
          <a:prstGeom prst="rect">
            <a:avLst/>
          </a:prstGeom>
          <a:solidFill>
            <a:srgbClr val="1EACC8"/>
          </a:solidFill>
          <a:ln>
            <a:solidFill>
              <a:srgbClr val="21BAD9"/>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When Considering Tile:</a:t>
            </a:r>
          </a:p>
          <a:p>
            <a:pPr marL="285750" indent="-285750">
              <a:buFont typeface="Arial" panose="020B0604020202020204" pitchFamily="34" charset="0"/>
              <a:buChar char="•"/>
            </a:pPr>
            <a:r>
              <a:rPr lang="en-US" dirty="0" smtClean="0"/>
              <a:t>Non-toxic, formaldehyde-free and VOC-free products help IAQ Assessments</a:t>
            </a:r>
          </a:p>
          <a:p>
            <a:pPr marL="285750" indent="-285750">
              <a:buFont typeface="Arial" panose="020B0604020202020204" pitchFamily="34" charset="0"/>
              <a:buChar char="•"/>
            </a:pPr>
            <a:r>
              <a:rPr lang="en-US" dirty="0" smtClean="0"/>
              <a:t>Wet-cut products minimize airborne dust</a:t>
            </a:r>
          </a:p>
          <a:p>
            <a:pPr marL="285750" indent="-285750">
              <a:buFont typeface="Arial" panose="020B0604020202020204" pitchFamily="34" charset="0"/>
              <a:buChar char="•"/>
            </a:pPr>
            <a:r>
              <a:rPr lang="en-US" dirty="0" smtClean="0"/>
              <a:t>Cement products with impervious packaging and dust-reducing technologies also help </a:t>
            </a:r>
          </a:p>
        </p:txBody>
      </p:sp>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6753" y="751944"/>
            <a:ext cx="923647" cy="910995"/>
          </a:xfrm>
          <a:prstGeom prst="rect">
            <a:avLst/>
          </a:prstGeom>
        </p:spPr>
      </p:pic>
    </p:spTree>
    <p:extLst>
      <p:ext uri="{BB962C8B-B14F-4D97-AF65-F5344CB8AC3E}">
        <p14:creationId xmlns:p14="http://schemas.microsoft.com/office/powerpoint/2010/main" val="4916116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66281" y="2660129"/>
            <a:ext cx="4937239" cy="1344167"/>
          </a:xfrm>
          <a:prstGeom prst="rect">
            <a:avLst/>
          </a:prstGeom>
          <a:solidFill>
            <a:srgbClr val="1EACC8"/>
          </a:solidFill>
          <a:ln>
            <a:solidFill>
              <a:srgbClr val="21BAD9"/>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Relevant Criteria:</a:t>
            </a:r>
          </a:p>
          <a:p>
            <a:pPr marL="285750" indent="-285750">
              <a:buFont typeface="Arial" panose="020B0604020202020204" pitchFamily="34" charset="0"/>
              <a:buChar char="•"/>
            </a:pPr>
            <a:r>
              <a:rPr lang="en-US" dirty="0" smtClean="0"/>
              <a:t>ASHRAE Standard 55 Thermal Comfort Conditions, or</a:t>
            </a:r>
          </a:p>
          <a:p>
            <a:pPr marL="285750" indent="-285750">
              <a:buFont typeface="Arial" panose="020B0604020202020204" pitchFamily="34" charset="0"/>
              <a:buChar char="•"/>
            </a:pPr>
            <a:r>
              <a:rPr lang="en-US" dirty="0" smtClean="0"/>
              <a:t>ISO 7730 and EN 15251 thermal comfort provisions</a:t>
            </a:r>
          </a:p>
        </p:txBody>
      </p:sp>
      <p:sp>
        <p:nvSpPr>
          <p:cNvPr id="10" name="Rectangle 9"/>
          <p:cNvSpPr/>
          <p:nvPr/>
        </p:nvSpPr>
        <p:spPr>
          <a:xfrm>
            <a:off x="366281" y="2002271"/>
            <a:ext cx="4937239" cy="577950"/>
          </a:xfrm>
          <a:prstGeom prst="rect">
            <a:avLst/>
          </a:prstGeom>
          <a:solidFill>
            <a:srgbClr val="1EACC8"/>
          </a:solidFill>
          <a:ln>
            <a:solidFill>
              <a:srgbClr val="21BAD9"/>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Credit: Thermal Comfort (Up to 1 Point)</a:t>
            </a:r>
            <a:endParaRPr lang="en-US" dirty="0"/>
          </a:p>
        </p:txBody>
      </p:sp>
      <p:sp>
        <p:nvSpPr>
          <p:cNvPr id="2" name="Title 1"/>
          <p:cNvSpPr>
            <a:spLocks noGrp="1"/>
          </p:cNvSpPr>
          <p:nvPr>
            <p:ph type="title"/>
          </p:nvPr>
        </p:nvSpPr>
        <p:spPr>
          <a:xfrm>
            <a:off x="1839190" y="286604"/>
            <a:ext cx="7232073" cy="1450757"/>
          </a:xfrm>
        </p:spPr>
        <p:txBody>
          <a:bodyPr/>
          <a:lstStyle/>
          <a:p>
            <a:r>
              <a:rPr lang="en-US" dirty="0" smtClean="0">
                <a:solidFill>
                  <a:srgbClr val="1EACC8"/>
                </a:solidFill>
              </a:rPr>
              <a:t>Indoor Environmental Quality</a:t>
            </a:r>
            <a:endParaRPr lang="en-US" dirty="0">
              <a:solidFill>
                <a:srgbClr val="1EACC8"/>
              </a:solidFill>
            </a:endParaRPr>
          </a:p>
        </p:txBody>
      </p:sp>
      <p:pic>
        <p:nvPicPr>
          <p:cNvPr id="15"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5488589" y="3879604"/>
            <a:ext cx="3445099" cy="2230249"/>
          </a:xfrm>
        </p:spPr>
      </p:pic>
      <p:sp>
        <p:nvSpPr>
          <p:cNvPr id="12" name="Rectangle 11"/>
          <p:cNvSpPr/>
          <p:nvPr/>
        </p:nvSpPr>
        <p:spPr>
          <a:xfrm>
            <a:off x="366281" y="4107130"/>
            <a:ext cx="4937239" cy="2130741"/>
          </a:xfrm>
          <a:prstGeom prst="rect">
            <a:avLst/>
          </a:prstGeom>
          <a:solidFill>
            <a:srgbClr val="1EACC8"/>
          </a:solidFill>
          <a:ln>
            <a:solidFill>
              <a:srgbClr val="21BAD9"/>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When Considering Tile:</a:t>
            </a:r>
          </a:p>
          <a:p>
            <a:pPr marL="285750" indent="-285750">
              <a:buFont typeface="Arial" panose="020B0604020202020204" pitchFamily="34" charset="0"/>
              <a:buChar char="•"/>
            </a:pPr>
            <a:r>
              <a:rPr lang="en-US" dirty="0" smtClean="0"/>
              <a:t>Take advantage of materials which facilitate project candidacy for natural conditioning</a:t>
            </a:r>
          </a:p>
          <a:p>
            <a:pPr marL="742950" lvl="1" indent="-285750">
              <a:buFont typeface="Arial" panose="020B0604020202020204" pitchFamily="34" charset="0"/>
              <a:buChar char="•"/>
            </a:pPr>
            <a:r>
              <a:rPr lang="en-US" dirty="0" smtClean="0"/>
              <a:t>Thermal mass</a:t>
            </a:r>
          </a:p>
          <a:p>
            <a:pPr marL="742950" lvl="1" indent="-285750">
              <a:buFont typeface="Arial" panose="020B0604020202020204" pitchFamily="34" charset="0"/>
              <a:buChar char="•"/>
            </a:pPr>
            <a:r>
              <a:rPr lang="en-US" dirty="0" smtClean="0"/>
              <a:t>Exterior envelope</a:t>
            </a:r>
          </a:p>
          <a:p>
            <a:pPr marL="742950" lvl="1" indent="-285750">
              <a:buFont typeface="Arial" panose="020B0604020202020204" pitchFamily="34" charset="0"/>
              <a:buChar char="•"/>
            </a:pPr>
            <a:r>
              <a:rPr lang="en-US" dirty="0" smtClean="0"/>
              <a:t>Interior finishes</a:t>
            </a:r>
            <a:endParaRPr lang="en-US" dirty="0"/>
          </a:p>
          <a:p>
            <a:pPr marL="285750" indent="-285750">
              <a:buFont typeface="Arial" panose="020B0604020202020204" pitchFamily="34" charset="0"/>
              <a:buChar char="•"/>
            </a:pPr>
            <a:r>
              <a:rPr lang="en-US" dirty="0" smtClean="0"/>
              <a:t>Reduce the need for mechanical conditioning through geothermal or radiant heating</a:t>
            </a:r>
          </a:p>
        </p:txBody>
      </p:sp>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1393" y="743256"/>
            <a:ext cx="923647" cy="910995"/>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343" t="10574" b="6647"/>
          <a:stretch/>
        </p:blipFill>
        <p:spPr>
          <a:xfrm>
            <a:off x="5556073" y="1801798"/>
            <a:ext cx="3310129" cy="2013369"/>
          </a:xfrm>
          <a:prstGeom prst="rect">
            <a:avLst/>
          </a:prstGeom>
        </p:spPr>
      </p:pic>
    </p:spTree>
    <p:extLst>
      <p:ext uri="{BB962C8B-B14F-4D97-AF65-F5344CB8AC3E}">
        <p14:creationId xmlns:p14="http://schemas.microsoft.com/office/powerpoint/2010/main" val="24189271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10477" y="2512283"/>
            <a:ext cx="4937239" cy="1720890"/>
          </a:xfrm>
          <a:prstGeom prst="rect">
            <a:avLst/>
          </a:prstGeom>
          <a:solidFill>
            <a:srgbClr val="1EACC8"/>
          </a:solidFill>
          <a:ln>
            <a:solidFill>
              <a:srgbClr val="21BAD9"/>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Relevant Criteria:</a:t>
            </a:r>
          </a:p>
          <a:p>
            <a:pPr marL="285750" indent="-285750">
              <a:buFont typeface="Arial" panose="020B0604020202020204" pitchFamily="34" charset="0"/>
              <a:buChar char="•"/>
            </a:pPr>
            <a:r>
              <a:rPr lang="en-US" dirty="0" smtClean="0"/>
              <a:t>Lighting quality strategy: high surface reflectance</a:t>
            </a:r>
          </a:p>
          <a:p>
            <a:pPr marL="742950" lvl="1" indent="-285750">
              <a:buFont typeface="Arial" panose="020B0604020202020204" pitchFamily="34" charset="0"/>
              <a:buChar char="•"/>
            </a:pPr>
            <a:r>
              <a:rPr lang="en-US" dirty="0" smtClean="0"/>
              <a:t>Ceilings: average LRV 85</a:t>
            </a:r>
          </a:p>
          <a:p>
            <a:pPr marL="742950" lvl="1" indent="-285750">
              <a:buFont typeface="Arial" panose="020B0604020202020204" pitchFamily="34" charset="0"/>
              <a:buChar char="•"/>
            </a:pPr>
            <a:r>
              <a:rPr lang="en-US" dirty="0" smtClean="0"/>
              <a:t>Walls: average LRV 60</a:t>
            </a:r>
          </a:p>
          <a:p>
            <a:pPr marL="742950" lvl="1" indent="-285750">
              <a:buFont typeface="Arial" panose="020B0604020202020204" pitchFamily="34" charset="0"/>
              <a:buChar char="•"/>
            </a:pPr>
            <a:r>
              <a:rPr lang="en-US" dirty="0" smtClean="0"/>
              <a:t>Floors: average LRV 25 </a:t>
            </a:r>
          </a:p>
        </p:txBody>
      </p:sp>
      <p:sp>
        <p:nvSpPr>
          <p:cNvPr id="10" name="Rectangle 9"/>
          <p:cNvSpPr/>
          <p:nvPr/>
        </p:nvSpPr>
        <p:spPr>
          <a:xfrm>
            <a:off x="310476" y="1859232"/>
            <a:ext cx="4937239" cy="577950"/>
          </a:xfrm>
          <a:prstGeom prst="rect">
            <a:avLst/>
          </a:prstGeom>
          <a:solidFill>
            <a:srgbClr val="1EACC8"/>
          </a:solidFill>
          <a:ln>
            <a:solidFill>
              <a:srgbClr val="21BAD9"/>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Credit: Interior Lighting (Up to 2 Points)</a:t>
            </a:r>
            <a:endParaRPr lang="en-US" dirty="0"/>
          </a:p>
        </p:txBody>
      </p:sp>
      <p:sp>
        <p:nvSpPr>
          <p:cNvPr id="2" name="Title 1"/>
          <p:cNvSpPr>
            <a:spLocks noGrp="1"/>
          </p:cNvSpPr>
          <p:nvPr>
            <p:ph type="title"/>
          </p:nvPr>
        </p:nvSpPr>
        <p:spPr>
          <a:xfrm>
            <a:off x="1672936" y="286604"/>
            <a:ext cx="7471064" cy="1450757"/>
          </a:xfrm>
        </p:spPr>
        <p:txBody>
          <a:bodyPr/>
          <a:lstStyle/>
          <a:p>
            <a:r>
              <a:rPr lang="en-US" dirty="0" smtClean="0">
                <a:solidFill>
                  <a:srgbClr val="1EACC8"/>
                </a:solidFill>
              </a:rPr>
              <a:t>Indoor Environmental Quality</a:t>
            </a:r>
            <a:endParaRPr lang="en-US" dirty="0">
              <a:solidFill>
                <a:srgbClr val="1EACC8"/>
              </a:solidFill>
            </a:endParaRPr>
          </a:p>
        </p:txBody>
      </p:sp>
      <p:pic>
        <p:nvPicPr>
          <p:cNvPr id="14" name="Content Placeholder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678445" y="1859232"/>
            <a:ext cx="2291819" cy="2291819"/>
          </a:xfrm>
        </p:spPr>
      </p:pic>
      <p:sp>
        <p:nvSpPr>
          <p:cNvPr id="12" name="Rectangle 11"/>
          <p:cNvSpPr/>
          <p:nvPr/>
        </p:nvSpPr>
        <p:spPr>
          <a:xfrm>
            <a:off x="291065" y="4383375"/>
            <a:ext cx="4937239" cy="1885670"/>
          </a:xfrm>
          <a:prstGeom prst="rect">
            <a:avLst/>
          </a:prstGeom>
          <a:solidFill>
            <a:srgbClr val="1EACC8"/>
          </a:solidFill>
          <a:ln>
            <a:solidFill>
              <a:srgbClr val="21BAD9"/>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When Considering Tile:</a:t>
            </a:r>
          </a:p>
          <a:p>
            <a:pPr marL="285750" indent="-285750">
              <a:buFont typeface="Arial" panose="020B0604020202020204" pitchFamily="34" charset="0"/>
              <a:buChar char="•"/>
            </a:pPr>
            <a:r>
              <a:rPr lang="en-US" dirty="0" smtClean="0"/>
              <a:t>Light colored surface coverings; LRV measured per ASTM C609</a:t>
            </a:r>
          </a:p>
          <a:p>
            <a:pPr marL="285750" indent="-285750">
              <a:buFont typeface="Arial" panose="020B0604020202020204" pitchFamily="34" charset="0"/>
              <a:buChar char="•"/>
            </a:pPr>
            <a:r>
              <a:rPr lang="en-US" dirty="0" smtClean="0"/>
              <a:t>Monolithic envelope maximizes LRV—coverings that continue from floor, to wall, to ceiling</a:t>
            </a:r>
          </a:p>
          <a:p>
            <a:pPr marL="285750" indent="-285750">
              <a:buFont typeface="Arial" panose="020B0604020202020204" pitchFamily="34" charset="0"/>
              <a:buChar char="•"/>
            </a:pPr>
            <a:r>
              <a:rPr lang="en-US" dirty="0" smtClean="0"/>
              <a:t>Colorfast materials that maintain brightness throughout lifecycle</a:t>
            </a:r>
          </a:p>
        </p:txBody>
      </p:sp>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3574" y="758330"/>
            <a:ext cx="923647" cy="91099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1452" y="3995405"/>
            <a:ext cx="3548812" cy="2661609"/>
          </a:xfrm>
          <a:prstGeom prst="rect">
            <a:avLst/>
          </a:prstGeom>
        </p:spPr>
      </p:pic>
    </p:spTree>
    <p:extLst>
      <p:ext uri="{BB962C8B-B14F-4D97-AF65-F5344CB8AC3E}">
        <p14:creationId xmlns:p14="http://schemas.microsoft.com/office/powerpoint/2010/main" val="40481223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86733" y="2580874"/>
            <a:ext cx="4937239" cy="1344167"/>
          </a:xfrm>
          <a:prstGeom prst="rect">
            <a:avLst/>
          </a:prstGeom>
          <a:solidFill>
            <a:srgbClr val="1EACC8"/>
          </a:solidFill>
          <a:ln>
            <a:solidFill>
              <a:srgbClr val="21BAD9"/>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Relevant Criteria:</a:t>
            </a:r>
          </a:p>
          <a:p>
            <a:pPr marL="285750" indent="-285750">
              <a:buFont typeface="Arial" panose="020B0604020202020204" pitchFamily="34" charset="0"/>
              <a:buChar char="•"/>
            </a:pPr>
            <a:r>
              <a:rPr lang="en-US" dirty="0" smtClean="0"/>
              <a:t>Sound Isolation: Minimum composite sound transmission class (STCC) ratings for all occupied spaces </a:t>
            </a:r>
          </a:p>
        </p:txBody>
      </p:sp>
      <p:sp>
        <p:nvSpPr>
          <p:cNvPr id="10" name="Rectangle 9"/>
          <p:cNvSpPr/>
          <p:nvPr/>
        </p:nvSpPr>
        <p:spPr>
          <a:xfrm>
            <a:off x="386733" y="1877371"/>
            <a:ext cx="4937239" cy="577950"/>
          </a:xfrm>
          <a:prstGeom prst="rect">
            <a:avLst/>
          </a:prstGeom>
          <a:solidFill>
            <a:srgbClr val="1EACC8"/>
          </a:solidFill>
          <a:ln>
            <a:solidFill>
              <a:srgbClr val="21BAD9"/>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Credit: Acoustic Performance (Up to 1 Point)</a:t>
            </a:r>
            <a:endParaRPr lang="en-US" dirty="0"/>
          </a:p>
        </p:txBody>
      </p:sp>
      <p:sp>
        <p:nvSpPr>
          <p:cNvPr id="2" name="Title 1"/>
          <p:cNvSpPr>
            <a:spLocks noGrp="1"/>
          </p:cNvSpPr>
          <p:nvPr>
            <p:ph type="title"/>
          </p:nvPr>
        </p:nvSpPr>
        <p:spPr>
          <a:xfrm>
            <a:off x="1901536" y="286604"/>
            <a:ext cx="7242464" cy="1450757"/>
          </a:xfrm>
        </p:spPr>
        <p:txBody>
          <a:bodyPr/>
          <a:lstStyle/>
          <a:p>
            <a:r>
              <a:rPr lang="en-US" dirty="0" smtClean="0">
                <a:solidFill>
                  <a:srgbClr val="1EACC8"/>
                </a:solidFill>
              </a:rPr>
              <a:t>Indoor Environmental Quality</a:t>
            </a:r>
            <a:endParaRPr lang="en-US" dirty="0">
              <a:solidFill>
                <a:srgbClr val="1EACC8"/>
              </a:solidFill>
            </a:endParaRPr>
          </a:p>
        </p:txBody>
      </p:sp>
      <p:sp>
        <p:nvSpPr>
          <p:cNvPr id="12" name="Rectangle 11"/>
          <p:cNvSpPr/>
          <p:nvPr/>
        </p:nvSpPr>
        <p:spPr>
          <a:xfrm>
            <a:off x="366281" y="4027875"/>
            <a:ext cx="4937239" cy="2130741"/>
          </a:xfrm>
          <a:prstGeom prst="rect">
            <a:avLst/>
          </a:prstGeom>
          <a:solidFill>
            <a:srgbClr val="1EACC8"/>
          </a:solidFill>
          <a:ln>
            <a:solidFill>
              <a:srgbClr val="21BAD9"/>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When Considering Tile:</a:t>
            </a:r>
          </a:p>
          <a:p>
            <a:pPr lvl="1"/>
            <a:r>
              <a:rPr lang="en-US" sz="1514" dirty="0"/>
              <a:t>High Rise Residences, Hotels, Offices, Homes &amp; Schools</a:t>
            </a:r>
          </a:p>
          <a:p>
            <a:pPr lvl="2"/>
            <a:r>
              <a:rPr lang="en-US" sz="1514" dirty="0"/>
              <a:t>Floor to floor noise sound transmission</a:t>
            </a:r>
          </a:p>
          <a:p>
            <a:pPr lvl="2"/>
            <a:r>
              <a:rPr lang="en-US" sz="1514" dirty="0"/>
              <a:t>High Rise Association requirements </a:t>
            </a:r>
          </a:p>
          <a:p>
            <a:pPr lvl="2"/>
            <a:r>
              <a:rPr lang="en-US" sz="1514" dirty="0"/>
              <a:t>Improve classroom acoustics, speaker/attendee</a:t>
            </a:r>
          </a:p>
          <a:p>
            <a:pPr lvl="1"/>
            <a:r>
              <a:rPr lang="en-US" sz="1514" dirty="0"/>
              <a:t>Sound Reduction membranes to reduce noise level transmission</a:t>
            </a:r>
          </a:p>
          <a:p>
            <a:pPr lvl="1"/>
            <a:r>
              <a:rPr lang="en-US" sz="1514" dirty="0"/>
              <a:t>Improve classroom acoustics, </a:t>
            </a:r>
            <a:r>
              <a:rPr lang="en-US" sz="1514" dirty="0" smtClean="0"/>
              <a:t>speaker/attendee</a:t>
            </a:r>
            <a:endParaRPr lang="en-US" dirty="0" smtClean="0"/>
          </a:p>
          <a:p>
            <a:pPr marL="285750" indent="-285750">
              <a:buFont typeface="Arial" panose="020B0604020202020204" pitchFamily="34" charset="0"/>
              <a:buChar char="•"/>
            </a:pPr>
            <a:endParaRPr lang="en-US" dirty="0" smtClean="0"/>
          </a:p>
        </p:txBody>
      </p:sp>
      <p:pic>
        <p:nvPicPr>
          <p:cNvPr id="13" name="Picture 1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77889" y="792625"/>
            <a:ext cx="923647" cy="910995"/>
          </a:xfrm>
          <a:prstGeom prst="rect">
            <a:avLst/>
          </a:prstGeom>
        </p:spPr>
      </p:pic>
      <p:pic>
        <p:nvPicPr>
          <p:cNvPr id="7" name="Picture 6"/>
          <p:cNvPicPr>
            <a:picLocks noChangeAspect="1"/>
          </p:cNvPicPr>
          <p:nvPr/>
        </p:nvPicPr>
        <p:blipFill>
          <a:blip r:embed="rId3" cstate="screen"/>
          <a:stretch>
            <a:fillRect/>
          </a:stretch>
        </p:blipFill>
        <p:spPr>
          <a:xfrm>
            <a:off x="6379838" y="4550392"/>
            <a:ext cx="2138383" cy="1420837"/>
          </a:xfrm>
          <a:prstGeom prst="rect">
            <a:avLst/>
          </a:prstGeom>
          <a:ln w="22225">
            <a:solidFill>
              <a:schemeClr val="tx1"/>
            </a:solidFill>
          </a:ln>
        </p:spPr>
      </p:pic>
      <p:pic>
        <p:nvPicPr>
          <p:cNvPr id="8" name="Picture 4" descr="http://homes-interior.com/wp-content/uploads/2010/07/Modern-Two-storey-House-design.jpg"/>
          <p:cNvPicPr>
            <a:picLocks noChangeAspect="1" noChangeArrowheads="1"/>
          </p:cNvPicPr>
          <p:nvPr/>
        </p:nvPicPr>
        <p:blipFill>
          <a:blip r:embed="rId4" cstate="screen"/>
          <a:srcRect/>
          <a:stretch>
            <a:fillRect/>
          </a:stretch>
        </p:blipFill>
        <p:spPr bwMode="auto">
          <a:xfrm>
            <a:off x="6587337" y="2363262"/>
            <a:ext cx="2138383" cy="1382276"/>
          </a:xfrm>
          <a:prstGeom prst="rect">
            <a:avLst/>
          </a:prstGeom>
          <a:ln w="22225" cap="sq">
            <a:solidFill>
              <a:schemeClr val="bg1"/>
            </a:solidFill>
            <a:prstDash val="solid"/>
            <a:miter lim="800000"/>
          </a:ln>
          <a:effectLst>
            <a:outerShdw blurRad="50800" dist="38100" dir="2700000" algn="tl" rotWithShape="0">
              <a:srgbClr val="000000">
                <a:alpha val="43000"/>
              </a:srgbClr>
            </a:outerShdw>
          </a:effectLst>
        </p:spPr>
      </p:pic>
      <p:pic>
        <p:nvPicPr>
          <p:cNvPr id="9" name="Picture 8" descr="image 20.jpg"/>
          <p:cNvPicPr>
            <a:picLocks noChangeAspect="1"/>
          </p:cNvPicPr>
          <p:nvPr/>
        </p:nvPicPr>
        <p:blipFill>
          <a:blip r:embed="rId5" cstate="screen"/>
          <a:stretch>
            <a:fillRect/>
          </a:stretch>
        </p:blipFill>
        <p:spPr>
          <a:xfrm>
            <a:off x="5984166" y="3309273"/>
            <a:ext cx="1206343" cy="1013686"/>
          </a:xfrm>
          <a:prstGeom prst="rect">
            <a:avLst/>
          </a:prstGeom>
        </p:spPr>
      </p:pic>
      <p:pic>
        <p:nvPicPr>
          <p:cNvPr id="14" name="Picture 13" descr="51Wi5sNJXUL._SL500_AA280_.jpg"/>
          <p:cNvPicPr>
            <a:picLocks noChangeAspect="1"/>
          </p:cNvPicPr>
          <p:nvPr/>
        </p:nvPicPr>
        <p:blipFill>
          <a:blip r:embed="rId6"/>
          <a:stretch>
            <a:fillRect/>
          </a:stretch>
        </p:blipFill>
        <p:spPr>
          <a:xfrm>
            <a:off x="8023934" y="5461718"/>
            <a:ext cx="988574" cy="736944"/>
          </a:xfrm>
          <a:prstGeom prst="rect">
            <a:avLst/>
          </a:prstGeom>
        </p:spPr>
      </p:pic>
    </p:spTree>
    <p:extLst>
      <p:ext uri="{BB962C8B-B14F-4D97-AF65-F5344CB8AC3E}">
        <p14:creationId xmlns:p14="http://schemas.microsoft.com/office/powerpoint/2010/main" val="28749843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66281" y="2798187"/>
            <a:ext cx="4937239" cy="1142942"/>
          </a:xfrm>
          <a:prstGeom prst="rect">
            <a:avLst/>
          </a:prstGeom>
          <a:solidFill>
            <a:srgbClr val="DE8022"/>
          </a:solidFill>
          <a:ln>
            <a:solidFill>
              <a:srgbClr val="DE8022"/>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Relevant Criteria:</a:t>
            </a:r>
          </a:p>
          <a:p>
            <a:pPr marL="285750" indent="-285750">
              <a:buFont typeface="Arial" panose="020B0604020202020204" pitchFamily="34" charset="0"/>
              <a:buChar char="•"/>
            </a:pPr>
            <a:r>
              <a:rPr lang="en-US" dirty="0" smtClean="0"/>
              <a:t>Meet any of the existing LEED criteria which are of particular importance to a project’s region</a:t>
            </a:r>
          </a:p>
        </p:txBody>
      </p:sp>
      <p:sp>
        <p:nvSpPr>
          <p:cNvPr id="10" name="Rectangle 9"/>
          <p:cNvSpPr/>
          <p:nvPr/>
        </p:nvSpPr>
        <p:spPr>
          <a:xfrm>
            <a:off x="366281" y="1975559"/>
            <a:ext cx="4937239" cy="577950"/>
          </a:xfrm>
          <a:prstGeom prst="rect">
            <a:avLst/>
          </a:prstGeom>
          <a:solidFill>
            <a:srgbClr val="DE8022"/>
          </a:solidFill>
          <a:ln>
            <a:solidFill>
              <a:srgbClr val="DE8022"/>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Credit: Regional Priority (Up to 4 Points)</a:t>
            </a:r>
            <a:endParaRPr lang="en-US" dirty="0"/>
          </a:p>
        </p:txBody>
      </p:sp>
      <p:sp>
        <p:nvSpPr>
          <p:cNvPr id="2" name="Title 1"/>
          <p:cNvSpPr>
            <a:spLocks noGrp="1"/>
          </p:cNvSpPr>
          <p:nvPr>
            <p:ph type="title"/>
          </p:nvPr>
        </p:nvSpPr>
        <p:spPr>
          <a:xfrm>
            <a:off x="2171700" y="286604"/>
            <a:ext cx="6195060" cy="1450757"/>
          </a:xfrm>
        </p:spPr>
        <p:txBody>
          <a:bodyPr/>
          <a:lstStyle/>
          <a:p>
            <a:r>
              <a:rPr lang="en-US" dirty="0" smtClean="0">
                <a:solidFill>
                  <a:srgbClr val="DE8022"/>
                </a:solidFill>
              </a:rPr>
              <a:t>Regional Priority</a:t>
            </a:r>
            <a:endParaRPr lang="en-US" dirty="0">
              <a:solidFill>
                <a:srgbClr val="DE8022"/>
              </a:solidFill>
            </a:endParaRPr>
          </a:p>
        </p:txBody>
      </p:sp>
      <p:sp>
        <p:nvSpPr>
          <p:cNvPr id="12" name="Rectangle 11"/>
          <p:cNvSpPr/>
          <p:nvPr/>
        </p:nvSpPr>
        <p:spPr>
          <a:xfrm>
            <a:off x="366281" y="4164054"/>
            <a:ext cx="4937239" cy="1591056"/>
          </a:xfrm>
          <a:prstGeom prst="rect">
            <a:avLst/>
          </a:prstGeom>
          <a:solidFill>
            <a:srgbClr val="DE8022"/>
          </a:solidFill>
          <a:ln>
            <a:solidFill>
              <a:srgbClr val="DE8022"/>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When Considering Tile:</a:t>
            </a:r>
          </a:p>
          <a:p>
            <a:pPr marL="285750" indent="-285750">
              <a:buFont typeface="Arial" panose="020B0604020202020204" pitchFamily="34" charset="0"/>
              <a:buChar char="•"/>
            </a:pPr>
            <a:r>
              <a:rPr lang="en-US" dirty="0"/>
              <a:t>Exploit opportunities where products </a:t>
            </a:r>
            <a:r>
              <a:rPr lang="en-US" dirty="0" smtClean="0"/>
              <a:t>satisfy criteria of regional importance</a:t>
            </a:r>
          </a:p>
          <a:p>
            <a:pPr marL="285750" indent="-285750">
              <a:buFont typeface="Arial" panose="020B0604020202020204" pitchFamily="34" charset="0"/>
              <a:buChar char="•"/>
            </a:pPr>
            <a:r>
              <a:rPr lang="en-US" dirty="0" smtClean="0"/>
              <a:t>Visit USGBC website for a list of priority credits for each region</a:t>
            </a:r>
          </a:p>
        </p:txBody>
      </p:sp>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87670" y="680910"/>
            <a:ext cx="923647" cy="910995"/>
          </a:xfrm>
          <a:prstGeom prst="rect">
            <a:avLst/>
          </a:prstGeom>
        </p:spPr>
      </p:pic>
      <p:pic>
        <p:nvPicPr>
          <p:cNvPr id="4" name="Picture 3"/>
          <p:cNvPicPr>
            <a:picLocks noChangeAspect="1"/>
          </p:cNvPicPr>
          <p:nvPr/>
        </p:nvPicPr>
        <p:blipFill rotWithShape="1">
          <a:blip r:embed="rId3"/>
          <a:srcRect l="7427" r="3252"/>
          <a:stretch/>
        </p:blipFill>
        <p:spPr>
          <a:xfrm>
            <a:off x="5806440" y="2075877"/>
            <a:ext cx="3176826" cy="2587563"/>
          </a:xfrm>
          <a:prstGeom prst="rect">
            <a:avLst/>
          </a:prstGeom>
        </p:spPr>
      </p:pic>
    </p:spTree>
    <p:extLst>
      <p:ext uri="{BB962C8B-B14F-4D97-AF65-F5344CB8AC3E}">
        <p14:creationId xmlns:p14="http://schemas.microsoft.com/office/powerpoint/2010/main" val="17209721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ounded Rectangle 11"/>
          <p:cNvSpPr>
            <a:spLocks noChangeArrowheads="1"/>
          </p:cNvSpPr>
          <p:nvPr/>
        </p:nvSpPr>
        <p:spPr bwMode="auto">
          <a:xfrm>
            <a:off x="124691" y="4657633"/>
            <a:ext cx="5285509" cy="1136517"/>
          </a:xfrm>
          <a:prstGeom prst="roundRect">
            <a:avLst>
              <a:gd name="adj" fmla="val 16667"/>
            </a:avLst>
          </a:prstGeom>
          <a:solidFill>
            <a:schemeClr val="bg1">
              <a:lumMod val="50000"/>
            </a:schemeClr>
          </a:solidFill>
          <a:ln w="9525" algn="ctr">
            <a:solidFill>
              <a:srgbClr val="002060"/>
            </a:solidFill>
            <a:round/>
            <a:headEnd/>
            <a:tailEnd/>
          </a:ln>
        </p:spPr>
        <p:txBody>
          <a:bodyPr/>
          <a:lstStyle/>
          <a:p>
            <a:pPr eaLnBrk="0" hangingPunct="0"/>
            <a:r>
              <a:rPr lang="en-US" sz="1600" dirty="0" smtClean="0">
                <a:solidFill>
                  <a:schemeClr val="bg1"/>
                </a:solidFill>
                <a:latin typeface="Arial" pitchFamily="34" charset="0"/>
                <a:cs typeface="Arial" pitchFamily="34" charset="0"/>
              </a:rPr>
              <a:t>Today . . .  </a:t>
            </a:r>
            <a:endParaRPr lang="en-US" sz="1600" dirty="0">
              <a:solidFill>
                <a:schemeClr val="bg1"/>
              </a:solidFill>
              <a:latin typeface="Arial" pitchFamily="34" charset="0"/>
              <a:cs typeface="Arial" pitchFamily="34" charset="0"/>
            </a:endParaRPr>
          </a:p>
          <a:p>
            <a:pPr eaLnBrk="0" hangingPunct="0"/>
            <a:r>
              <a:rPr lang="en-US" sz="1600" dirty="0" smtClean="0">
                <a:solidFill>
                  <a:schemeClr val="bg1"/>
                </a:solidFill>
                <a:latin typeface="Arial" pitchFamily="34" charset="0"/>
                <a:cs typeface="Arial" pitchFamily="34" charset="0"/>
              </a:rPr>
              <a:t>LEED v4.0 and many other green building initiatives </a:t>
            </a:r>
          </a:p>
          <a:p>
            <a:pPr eaLnBrk="0" hangingPunct="0"/>
            <a:r>
              <a:rPr lang="en-US" sz="1600" dirty="0" smtClean="0">
                <a:solidFill>
                  <a:schemeClr val="bg1"/>
                </a:solidFill>
                <a:latin typeface="Arial" pitchFamily="34" charset="0"/>
                <a:cs typeface="Arial" pitchFamily="34" charset="0"/>
              </a:rPr>
              <a:t>Unprecedented number of green architectural </a:t>
            </a:r>
            <a:r>
              <a:rPr lang="en-US" sz="1600" dirty="0">
                <a:solidFill>
                  <a:schemeClr val="bg1"/>
                </a:solidFill>
                <a:latin typeface="Arial" pitchFamily="34" charset="0"/>
                <a:cs typeface="Arial" pitchFamily="34" charset="0"/>
              </a:rPr>
              <a:t>initiatives</a:t>
            </a:r>
          </a:p>
          <a:p>
            <a:pPr eaLnBrk="0" hangingPunct="0"/>
            <a:endParaRPr lang="en-US" sz="1600" dirty="0" smtClean="0">
              <a:solidFill>
                <a:srgbClr val="000000"/>
              </a:solidFill>
              <a:latin typeface="Arial" pitchFamily="34" charset="0"/>
            </a:endParaRPr>
          </a:p>
        </p:txBody>
      </p:sp>
      <p:sp>
        <p:nvSpPr>
          <p:cNvPr id="19459" name="Rounded Rectangle 8"/>
          <p:cNvSpPr>
            <a:spLocks noChangeArrowheads="1"/>
          </p:cNvSpPr>
          <p:nvPr/>
        </p:nvSpPr>
        <p:spPr bwMode="auto">
          <a:xfrm>
            <a:off x="124691" y="1066799"/>
            <a:ext cx="5285509" cy="1388689"/>
          </a:xfrm>
          <a:prstGeom prst="roundRect">
            <a:avLst>
              <a:gd name="adj" fmla="val 16667"/>
            </a:avLst>
          </a:prstGeom>
          <a:solidFill>
            <a:schemeClr val="bg1">
              <a:lumMod val="50000"/>
            </a:schemeClr>
          </a:solidFill>
          <a:ln w="9525" algn="ctr">
            <a:solidFill>
              <a:srgbClr val="002060"/>
            </a:solidFill>
            <a:round/>
            <a:headEnd/>
            <a:tailEnd/>
          </a:ln>
        </p:spPr>
        <p:txBody>
          <a:bodyPr/>
          <a:lstStyle/>
          <a:p>
            <a:pPr eaLnBrk="0" hangingPunct="0"/>
            <a:r>
              <a:rPr lang="en-US" sz="1600" dirty="0" smtClean="0">
                <a:solidFill>
                  <a:schemeClr val="bg1"/>
                </a:solidFill>
                <a:latin typeface="Arial" pitchFamily="34" charset="0"/>
              </a:rPr>
              <a:t>The early 1990s . . . </a:t>
            </a:r>
          </a:p>
          <a:p>
            <a:pPr eaLnBrk="0" hangingPunct="0"/>
            <a:r>
              <a:rPr lang="en-US" sz="1600" dirty="0" smtClean="0">
                <a:solidFill>
                  <a:schemeClr val="bg1"/>
                </a:solidFill>
                <a:latin typeface="Arial" pitchFamily="34" charset="0"/>
              </a:rPr>
              <a:t>AIA’s Environmental Resource Guide (1992)</a:t>
            </a:r>
          </a:p>
          <a:p>
            <a:pPr eaLnBrk="0" hangingPunct="0"/>
            <a:r>
              <a:rPr lang="en-US" sz="1600" dirty="0" smtClean="0">
                <a:solidFill>
                  <a:schemeClr val="bg1"/>
                </a:solidFill>
                <a:latin typeface="Arial" pitchFamily="34" charset="0"/>
              </a:rPr>
              <a:t>Launching of ENERGY STAR (1992)</a:t>
            </a:r>
          </a:p>
          <a:p>
            <a:pPr eaLnBrk="0" hangingPunct="0"/>
            <a:r>
              <a:rPr lang="en-US" sz="1600" dirty="0" smtClean="0">
                <a:solidFill>
                  <a:schemeClr val="bg1"/>
                </a:solidFill>
                <a:latin typeface="Arial" pitchFamily="34" charset="0"/>
              </a:rPr>
              <a:t>Clinton’s “Greening of the White House” (1993)</a:t>
            </a:r>
          </a:p>
          <a:p>
            <a:pPr eaLnBrk="0" hangingPunct="0"/>
            <a:r>
              <a:rPr lang="en-US" sz="1600" dirty="0" smtClean="0">
                <a:solidFill>
                  <a:schemeClr val="bg1"/>
                </a:solidFill>
                <a:latin typeface="Arial" pitchFamily="34" charset="0"/>
              </a:rPr>
              <a:t>Formation of USGBC (1993)</a:t>
            </a:r>
          </a:p>
        </p:txBody>
      </p:sp>
      <p:sp>
        <p:nvSpPr>
          <p:cNvPr id="34820" name="Title 1"/>
          <p:cNvSpPr>
            <a:spLocks noGrp="1"/>
          </p:cNvSpPr>
          <p:nvPr>
            <p:ph type="title"/>
          </p:nvPr>
        </p:nvSpPr>
        <p:spPr>
          <a:xfrm>
            <a:off x="124691" y="0"/>
            <a:ext cx="9019309" cy="984116"/>
          </a:xfrm>
        </p:spPr>
        <p:txBody>
          <a:bodyPr>
            <a:normAutofit/>
          </a:bodyPr>
          <a:lstStyle/>
          <a:p>
            <a:pPr algn="ctr"/>
            <a:r>
              <a:rPr lang="en-US" sz="3000" dirty="0" smtClean="0"/>
              <a:t>US Green Building Council (USGBC) and the Genesis of </a:t>
            </a:r>
            <a:br>
              <a:rPr lang="en-US" sz="3000" dirty="0" smtClean="0"/>
            </a:br>
            <a:r>
              <a:rPr lang="en-US" sz="3000" dirty="0" smtClean="0"/>
              <a:t>Today’s Green Building Industry</a:t>
            </a:r>
          </a:p>
        </p:txBody>
      </p:sp>
      <p:sp>
        <p:nvSpPr>
          <p:cNvPr id="19462" name="Rounded Rectangle 9"/>
          <p:cNvSpPr>
            <a:spLocks noChangeArrowheads="1"/>
          </p:cNvSpPr>
          <p:nvPr/>
        </p:nvSpPr>
        <p:spPr bwMode="auto">
          <a:xfrm>
            <a:off x="124691" y="3137168"/>
            <a:ext cx="5285509" cy="838786"/>
          </a:xfrm>
          <a:prstGeom prst="roundRect">
            <a:avLst>
              <a:gd name="adj" fmla="val 16667"/>
            </a:avLst>
          </a:prstGeom>
          <a:solidFill>
            <a:schemeClr val="bg1">
              <a:lumMod val="50000"/>
            </a:schemeClr>
          </a:solidFill>
          <a:ln w="9525" algn="ctr">
            <a:solidFill>
              <a:srgbClr val="002060"/>
            </a:solidFill>
            <a:round/>
            <a:headEnd/>
            <a:tailEnd/>
          </a:ln>
        </p:spPr>
        <p:txBody>
          <a:bodyPr/>
          <a:lstStyle/>
          <a:p>
            <a:pPr eaLnBrk="0" hangingPunct="0"/>
            <a:r>
              <a:rPr lang="en-US" sz="1600" dirty="0">
                <a:solidFill>
                  <a:schemeClr val="bg1"/>
                </a:solidFill>
                <a:latin typeface="Arial" pitchFamily="34" charset="0"/>
                <a:cs typeface="Arial" pitchFamily="34" charset="0"/>
              </a:rPr>
              <a:t>1998 . . . </a:t>
            </a:r>
          </a:p>
          <a:p>
            <a:pPr eaLnBrk="0" hangingPunct="0"/>
            <a:r>
              <a:rPr lang="en-US" sz="1600" dirty="0" smtClean="0">
                <a:solidFill>
                  <a:schemeClr val="bg1"/>
                </a:solidFill>
                <a:latin typeface="Arial" pitchFamily="34" charset="0"/>
                <a:cs typeface="Arial" pitchFamily="34" charset="0"/>
              </a:rPr>
              <a:t>USGBC’s Launching </a:t>
            </a:r>
            <a:r>
              <a:rPr lang="en-US" sz="1600" dirty="0">
                <a:solidFill>
                  <a:schemeClr val="bg1"/>
                </a:solidFill>
                <a:latin typeface="Arial" pitchFamily="34" charset="0"/>
                <a:cs typeface="Arial" pitchFamily="34" charset="0"/>
              </a:rPr>
              <a:t>of LEED v1.0 </a:t>
            </a:r>
          </a:p>
        </p:txBody>
      </p:sp>
      <p:sp>
        <p:nvSpPr>
          <p:cNvPr id="19465" name="Down Arrow 14"/>
          <p:cNvSpPr>
            <a:spLocks noChangeArrowheads="1"/>
          </p:cNvSpPr>
          <p:nvPr/>
        </p:nvSpPr>
        <p:spPr bwMode="auto">
          <a:xfrm>
            <a:off x="2971800" y="2521084"/>
            <a:ext cx="228600" cy="457200"/>
          </a:xfrm>
          <a:prstGeom prst="downArrow">
            <a:avLst>
              <a:gd name="adj1" fmla="val 50000"/>
              <a:gd name="adj2" fmla="val 50000"/>
            </a:avLst>
          </a:prstGeom>
          <a:solidFill>
            <a:schemeClr val="bg1">
              <a:lumMod val="50000"/>
            </a:schemeClr>
          </a:solidFill>
          <a:ln w="9525" algn="ctr">
            <a:solidFill>
              <a:srgbClr val="002060"/>
            </a:solidFill>
            <a:round/>
            <a:headEnd/>
            <a:tailEnd/>
          </a:ln>
        </p:spPr>
        <p:txBody>
          <a:bodyPr/>
          <a:lstStyle/>
          <a:p>
            <a:pPr eaLnBrk="0" hangingPunct="0"/>
            <a:endParaRPr lang="en-US" sz="2400" smtClean="0">
              <a:solidFill>
                <a:srgbClr val="000000"/>
              </a:solidFill>
              <a:latin typeface="Arial" pitchFamily="34" charset="0"/>
            </a:endParaRPr>
          </a:p>
        </p:txBody>
      </p:sp>
      <p:sp>
        <p:nvSpPr>
          <p:cNvPr id="19466" name="Down Arrow 17"/>
          <p:cNvSpPr>
            <a:spLocks noChangeArrowheads="1"/>
          </p:cNvSpPr>
          <p:nvPr/>
        </p:nvSpPr>
        <p:spPr bwMode="auto">
          <a:xfrm>
            <a:off x="2971800" y="4134838"/>
            <a:ext cx="228600" cy="457200"/>
          </a:xfrm>
          <a:prstGeom prst="downArrow">
            <a:avLst>
              <a:gd name="adj1" fmla="val 50000"/>
              <a:gd name="adj2" fmla="val 50000"/>
            </a:avLst>
          </a:prstGeom>
          <a:solidFill>
            <a:srgbClr val="1495B6"/>
          </a:solidFill>
          <a:ln w="9525" algn="ctr">
            <a:solidFill>
              <a:srgbClr val="002060"/>
            </a:solidFill>
            <a:round/>
            <a:headEnd/>
            <a:tailEnd/>
          </a:ln>
        </p:spPr>
        <p:txBody>
          <a:bodyPr/>
          <a:lstStyle/>
          <a:p>
            <a:pPr eaLnBrk="0" hangingPunct="0"/>
            <a:endParaRPr lang="en-US" sz="2400" smtClean="0">
              <a:solidFill>
                <a:srgbClr val="000000"/>
              </a:solidFill>
              <a:latin typeface="Arial" pitchFamily="34" charset="0"/>
            </a:endParaRPr>
          </a:p>
        </p:txBody>
      </p:sp>
      <p:sp>
        <p:nvSpPr>
          <p:cNvPr id="14" name="Down Arrow 14"/>
          <p:cNvSpPr>
            <a:spLocks noChangeArrowheads="1"/>
          </p:cNvSpPr>
          <p:nvPr/>
        </p:nvSpPr>
        <p:spPr bwMode="auto">
          <a:xfrm rot="-3530856">
            <a:off x="5691982" y="1977231"/>
            <a:ext cx="381000" cy="693737"/>
          </a:xfrm>
          <a:prstGeom prst="downArrow">
            <a:avLst>
              <a:gd name="adj1" fmla="val 50000"/>
              <a:gd name="adj2" fmla="val 49972"/>
            </a:avLst>
          </a:prstGeom>
          <a:solidFill>
            <a:schemeClr val="bg1">
              <a:lumMod val="50000"/>
            </a:schemeClr>
          </a:solidFill>
          <a:ln w="9525" algn="ctr">
            <a:solidFill>
              <a:srgbClr val="002060"/>
            </a:solidFill>
            <a:round/>
            <a:headEnd/>
            <a:tailEnd/>
          </a:ln>
        </p:spPr>
        <p:txBody>
          <a:bodyPr/>
          <a:lstStyle/>
          <a:p>
            <a:pPr eaLnBrk="0" hangingPunct="0"/>
            <a:endParaRPr lang="en-US" sz="2400" smtClean="0">
              <a:solidFill>
                <a:srgbClr val="000000"/>
              </a:solidFill>
              <a:latin typeface="Arial" pitchFamily="34" charset="0"/>
            </a:endParaRPr>
          </a:p>
        </p:txBody>
      </p:sp>
      <p:sp>
        <p:nvSpPr>
          <p:cNvPr id="15" name="Down Arrow 14"/>
          <p:cNvSpPr>
            <a:spLocks noChangeArrowheads="1"/>
          </p:cNvSpPr>
          <p:nvPr/>
        </p:nvSpPr>
        <p:spPr bwMode="auto">
          <a:xfrm rot="-7515763">
            <a:off x="5625307" y="4498181"/>
            <a:ext cx="381000" cy="725487"/>
          </a:xfrm>
          <a:prstGeom prst="downArrow">
            <a:avLst>
              <a:gd name="adj1" fmla="val 50000"/>
              <a:gd name="adj2" fmla="val 50028"/>
            </a:avLst>
          </a:prstGeom>
          <a:solidFill>
            <a:schemeClr val="bg1">
              <a:lumMod val="50000"/>
            </a:schemeClr>
          </a:solidFill>
          <a:ln w="9525" algn="ctr">
            <a:solidFill>
              <a:srgbClr val="002060"/>
            </a:solidFill>
            <a:round/>
            <a:headEnd/>
            <a:tailEnd/>
          </a:ln>
        </p:spPr>
        <p:txBody>
          <a:bodyPr/>
          <a:lstStyle/>
          <a:p>
            <a:pPr eaLnBrk="0" hangingPunct="0"/>
            <a:endParaRPr lang="en-US" sz="2400" smtClean="0">
              <a:solidFill>
                <a:srgbClr val="000000"/>
              </a:solidFill>
              <a:latin typeface="Arial" pitchFamily="34" charset="0"/>
            </a:endParaRPr>
          </a:p>
        </p:txBody>
      </p:sp>
      <p:sp>
        <p:nvSpPr>
          <p:cNvPr id="16" name="Down Arrow 14"/>
          <p:cNvSpPr>
            <a:spLocks noChangeArrowheads="1"/>
          </p:cNvSpPr>
          <p:nvPr/>
        </p:nvSpPr>
        <p:spPr bwMode="auto">
          <a:xfrm rot="-5400000">
            <a:off x="5638800" y="3200400"/>
            <a:ext cx="381000" cy="685800"/>
          </a:xfrm>
          <a:prstGeom prst="downArrow">
            <a:avLst>
              <a:gd name="adj1" fmla="val 50000"/>
              <a:gd name="adj2" fmla="val 50000"/>
            </a:avLst>
          </a:prstGeom>
          <a:solidFill>
            <a:schemeClr val="bg1">
              <a:lumMod val="50000"/>
            </a:schemeClr>
          </a:solidFill>
          <a:ln w="9525" algn="ctr">
            <a:solidFill>
              <a:srgbClr val="002060"/>
            </a:solidFill>
            <a:round/>
            <a:headEnd/>
            <a:tailEnd/>
          </a:ln>
        </p:spPr>
        <p:txBody>
          <a:bodyPr/>
          <a:lstStyle/>
          <a:p>
            <a:pPr eaLnBrk="0" hangingPunct="0"/>
            <a:endParaRPr lang="en-US" sz="2400" smtClean="0">
              <a:solidFill>
                <a:srgbClr val="000000"/>
              </a:solidFill>
              <a:latin typeface="Arial" pitchFamily="34" charset="0"/>
            </a:endParaRPr>
          </a:p>
        </p:txBody>
      </p:sp>
      <p:sp>
        <p:nvSpPr>
          <p:cNvPr id="17" name="Rounded Rectangle 9"/>
          <p:cNvSpPr>
            <a:spLocks noChangeArrowheads="1"/>
          </p:cNvSpPr>
          <p:nvPr/>
        </p:nvSpPr>
        <p:spPr bwMode="auto">
          <a:xfrm>
            <a:off x="6248400" y="1143000"/>
            <a:ext cx="2743200" cy="4419600"/>
          </a:xfrm>
          <a:prstGeom prst="roundRect">
            <a:avLst>
              <a:gd name="adj" fmla="val 16667"/>
            </a:avLst>
          </a:prstGeom>
          <a:solidFill>
            <a:schemeClr val="bg1">
              <a:lumMod val="50000"/>
            </a:schemeClr>
          </a:solidFill>
          <a:ln w="9525" algn="ctr">
            <a:solidFill>
              <a:srgbClr val="002060"/>
            </a:solidFill>
            <a:round/>
            <a:headEnd/>
            <a:tailEnd/>
          </a:ln>
        </p:spPr>
        <p:txBody>
          <a:bodyPr/>
          <a:lstStyle/>
          <a:p>
            <a:pPr eaLnBrk="0" hangingPunct="0"/>
            <a:r>
              <a:rPr lang="en-US" sz="2000" dirty="0" smtClean="0">
                <a:solidFill>
                  <a:schemeClr val="bg1"/>
                </a:solidFill>
                <a:latin typeface="Arial" pitchFamily="34" charset="0"/>
              </a:rPr>
              <a:t>Increased green building awareness</a:t>
            </a:r>
          </a:p>
          <a:p>
            <a:pPr eaLnBrk="0" hangingPunct="0"/>
            <a:r>
              <a:rPr lang="en-US" sz="2000" dirty="0" smtClean="0">
                <a:solidFill>
                  <a:schemeClr val="bg1"/>
                </a:solidFill>
                <a:latin typeface="Arial" pitchFamily="34" charset="0"/>
              </a:rPr>
              <a:t>= new norm</a:t>
            </a:r>
          </a:p>
          <a:p>
            <a:pPr eaLnBrk="0" hangingPunct="0"/>
            <a:r>
              <a:rPr lang="en-US" sz="2000" dirty="0" smtClean="0">
                <a:solidFill>
                  <a:schemeClr val="bg1"/>
                </a:solidFill>
                <a:latin typeface="Arial" pitchFamily="34" charset="0"/>
              </a:rPr>
              <a:t>= new industry </a:t>
            </a:r>
          </a:p>
          <a:p>
            <a:pPr eaLnBrk="0" hangingPunct="0"/>
            <a:r>
              <a:rPr lang="en-US" sz="2000" dirty="0" smtClean="0">
                <a:solidFill>
                  <a:schemeClr val="bg1"/>
                </a:solidFill>
                <a:latin typeface="Arial" pitchFamily="34" charset="0"/>
              </a:rPr>
              <a:t>= new architectural    </a:t>
            </a:r>
          </a:p>
          <a:p>
            <a:pPr eaLnBrk="0" hangingPunct="0"/>
            <a:r>
              <a:rPr lang="en-US" sz="2000" dirty="0" smtClean="0">
                <a:solidFill>
                  <a:schemeClr val="bg1"/>
                </a:solidFill>
                <a:latin typeface="Arial" pitchFamily="34" charset="0"/>
              </a:rPr>
              <a:t>    marketplace</a:t>
            </a:r>
          </a:p>
        </p:txBody>
      </p:sp>
      <p:pic>
        <p:nvPicPr>
          <p:cNvPr id="18" name="Picture 17" descr="bigstock_Environment_Elements_Icon_Set_7019234.jpg"/>
          <p:cNvPicPr>
            <a:picLocks noChangeAspect="1"/>
          </p:cNvPicPr>
          <p:nvPr/>
        </p:nvPicPr>
        <p:blipFill>
          <a:blip r:embed="rId2" cstate="email"/>
          <a:srcRect/>
          <a:stretch>
            <a:fillRect/>
          </a:stretch>
        </p:blipFill>
        <p:spPr bwMode="auto">
          <a:xfrm>
            <a:off x="6553200" y="3200400"/>
            <a:ext cx="2227263" cy="2209800"/>
          </a:xfrm>
          <a:prstGeom prst="rect">
            <a:avLst/>
          </a:prstGeom>
          <a:noFill/>
          <a:ln w="9525">
            <a:noFill/>
            <a:miter lim="800000"/>
            <a:headEnd/>
            <a:tailEnd/>
          </a:ln>
        </p:spPr>
      </p:pic>
    </p:spTree>
    <p:extLst>
      <p:ext uri="{BB962C8B-B14F-4D97-AF65-F5344CB8AC3E}">
        <p14:creationId xmlns:p14="http://schemas.microsoft.com/office/powerpoint/2010/main" val="14294449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19686" y="826367"/>
            <a:ext cx="923646" cy="910994"/>
          </a:xfrm>
          <a:prstGeom prst="rect">
            <a:avLst/>
          </a:prstGeom>
        </p:spPr>
      </p:pic>
      <p:sp>
        <p:nvSpPr>
          <p:cNvPr id="11" name="Rectangle 10"/>
          <p:cNvSpPr/>
          <p:nvPr/>
        </p:nvSpPr>
        <p:spPr>
          <a:xfrm>
            <a:off x="366281" y="2454062"/>
            <a:ext cx="4937239" cy="1396836"/>
          </a:xfrm>
          <a:prstGeom prst="rect">
            <a:avLst/>
          </a:prstGeom>
          <a:solidFill>
            <a:srgbClr val="8A3122"/>
          </a:solidFill>
          <a:ln>
            <a:solidFill>
              <a:srgbClr val="8A3122"/>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Relevant Criteria:</a:t>
            </a:r>
          </a:p>
          <a:p>
            <a:pPr marL="285750" indent="-285750">
              <a:buFont typeface="Arial" panose="020B0604020202020204" pitchFamily="34" charset="0"/>
              <a:buChar char="•"/>
            </a:pPr>
            <a:r>
              <a:rPr lang="en-US" dirty="0" smtClean="0"/>
              <a:t>Option: Use a strategy or material not already addressed by LEED</a:t>
            </a:r>
            <a:endParaRPr lang="en-US" dirty="0"/>
          </a:p>
          <a:p>
            <a:pPr marL="285750" indent="-285750">
              <a:buFont typeface="Arial" panose="020B0604020202020204" pitchFamily="34" charset="0"/>
              <a:buChar char="•"/>
            </a:pPr>
            <a:r>
              <a:rPr lang="en-US" dirty="0" smtClean="0"/>
              <a:t>Option: Meet Pilot Credit criteria</a:t>
            </a:r>
          </a:p>
          <a:p>
            <a:pPr marL="285750" indent="-285750">
              <a:buFont typeface="Arial" panose="020B0604020202020204" pitchFamily="34" charset="0"/>
              <a:buChar char="•"/>
            </a:pPr>
            <a:r>
              <a:rPr lang="en-US" dirty="0" smtClean="0"/>
              <a:t>Option: Achieve exemplary performance</a:t>
            </a:r>
          </a:p>
        </p:txBody>
      </p:sp>
      <p:sp>
        <p:nvSpPr>
          <p:cNvPr id="10" name="Rectangle 9"/>
          <p:cNvSpPr/>
          <p:nvPr/>
        </p:nvSpPr>
        <p:spPr>
          <a:xfrm>
            <a:off x="366281" y="1809637"/>
            <a:ext cx="4937239" cy="577950"/>
          </a:xfrm>
          <a:prstGeom prst="rect">
            <a:avLst/>
          </a:prstGeom>
          <a:solidFill>
            <a:srgbClr val="8A3122"/>
          </a:solidFill>
          <a:ln>
            <a:solidFill>
              <a:srgbClr val="8A3122"/>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Credit: Innovation (Up to 6 Points)</a:t>
            </a:r>
            <a:endParaRPr lang="en-US" dirty="0"/>
          </a:p>
        </p:txBody>
      </p:sp>
      <p:sp>
        <p:nvSpPr>
          <p:cNvPr id="2" name="Title 1"/>
          <p:cNvSpPr>
            <a:spLocks noGrp="1"/>
          </p:cNvSpPr>
          <p:nvPr>
            <p:ph type="title"/>
          </p:nvPr>
        </p:nvSpPr>
        <p:spPr>
          <a:xfrm>
            <a:off x="2286000" y="286604"/>
            <a:ext cx="6080759" cy="1450757"/>
          </a:xfrm>
        </p:spPr>
        <p:txBody>
          <a:bodyPr/>
          <a:lstStyle/>
          <a:p>
            <a:r>
              <a:rPr lang="en-US" dirty="0" smtClean="0">
                <a:solidFill>
                  <a:srgbClr val="8A3122"/>
                </a:solidFill>
              </a:rPr>
              <a:t>Innovation</a:t>
            </a:r>
            <a:endParaRPr lang="en-US" dirty="0">
              <a:solidFill>
                <a:srgbClr val="8A3122"/>
              </a:solidFill>
            </a:endParaRPr>
          </a:p>
        </p:txBody>
      </p:sp>
      <p:pic>
        <p:nvPicPr>
          <p:cNvPr id="15"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980176" y="2098612"/>
            <a:ext cx="2450528" cy="1837895"/>
          </a:xfrm>
        </p:spPr>
      </p:pic>
      <p:sp>
        <p:nvSpPr>
          <p:cNvPr id="12" name="Rectangle 11"/>
          <p:cNvSpPr/>
          <p:nvPr/>
        </p:nvSpPr>
        <p:spPr>
          <a:xfrm>
            <a:off x="366281" y="3917373"/>
            <a:ext cx="4937239" cy="2362749"/>
          </a:xfrm>
          <a:prstGeom prst="rect">
            <a:avLst/>
          </a:prstGeom>
          <a:solidFill>
            <a:srgbClr val="8A3122"/>
          </a:solidFill>
          <a:ln>
            <a:solidFill>
              <a:srgbClr val="8A3122"/>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When Considering Tile:</a:t>
            </a:r>
          </a:p>
          <a:p>
            <a:pPr marL="285750" indent="-285750">
              <a:buFont typeface="Arial" panose="020B0604020202020204" pitchFamily="34" charset="0"/>
              <a:buChar char="•"/>
            </a:pPr>
            <a:r>
              <a:rPr lang="en-US" dirty="0" smtClean="0"/>
              <a:t>New exciting technologies (e.g. </a:t>
            </a:r>
            <a:r>
              <a:rPr lang="en-US" dirty="0" err="1" smtClean="0"/>
              <a:t>photocatalysts</a:t>
            </a:r>
            <a:r>
              <a:rPr lang="en-US" dirty="0" smtClean="0"/>
              <a:t>, </a:t>
            </a:r>
            <a:r>
              <a:rPr lang="en-US" dirty="0" err="1" smtClean="0"/>
              <a:t>photovoltaics</a:t>
            </a:r>
            <a:r>
              <a:rPr lang="en-US" dirty="0" smtClean="0"/>
              <a:t>, antimicrobial additives, geothermal </a:t>
            </a:r>
            <a:r>
              <a:rPr lang="en-US" dirty="0" err="1" smtClean="0"/>
              <a:t>underlayments</a:t>
            </a:r>
            <a:r>
              <a:rPr lang="en-US" dirty="0" smtClean="0"/>
              <a:t>)</a:t>
            </a:r>
          </a:p>
          <a:p>
            <a:pPr marL="285750" indent="-285750">
              <a:buFont typeface="Arial" panose="020B0604020202020204" pitchFamily="34" charset="0"/>
              <a:buChar char="•"/>
            </a:pPr>
            <a:r>
              <a:rPr lang="en-US" dirty="0" smtClean="0"/>
              <a:t>LEED Pilot Credit Library for updated product and industry specifications</a:t>
            </a:r>
          </a:p>
          <a:p>
            <a:pPr marL="285750" indent="-285750">
              <a:buFont typeface="Arial" panose="020B0604020202020204" pitchFamily="34" charset="0"/>
              <a:buChar char="•"/>
            </a:pPr>
            <a:r>
              <a:rPr lang="en-US" dirty="0" smtClean="0"/>
              <a:t>Exploit opportunities where products contribute in an exemplary fashion </a:t>
            </a:r>
          </a:p>
          <a:p>
            <a:pPr marL="285750" indent="-285750">
              <a:buFont typeface="Arial" panose="020B0604020202020204" pitchFamily="34" charset="0"/>
              <a:buChar char="•"/>
            </a:pPr>
            <a:endParaRPr lang="en-US" dirty="0" smtClean="0"/>
          </a:p>
        </p:txBody>
      </p:sp>
      <p:pic>
        <p:nvPicPr>
          <p:cNvPr id="16" name="Picture 15"/>
          <p:cNvPicPr>
            <a:picLocks noChangeAspect="1"/>
          </p:cNvPicPr>
          <p:nvPr/>
        </p:nvPicPr>
        <p:blipFill>
          <a:blip r:embed="rId4"/>
          <a:stretch>
            <a:fillRect/>
          </a:stretch>
        </p:blipFill>
        <p:spPr>
          <a:xfrm>
            <a:off x="5460228" y="4431308"/>
            <a:ext cx="3683772" cy="1143002"/>
          </a:xfrm>
          <a:prstGeom prst="rect">
            <a:avLst/>
          </a:prstGeom>
        </p:spPr>
      </p:pic>
    </p:spTree>
    <p:extLst>
      <p:ext uri="{BB962C8B-B14F-4D97-AF65-F5344CB8AC3E}">
        <p14:creationId xmlns:p14="http://schemas.microsoft.com/office/powerpoint/2010/main" val="38240952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3600" b="1" dirty="0" smtClean="0"/>
              <a:t>Challenges for Manufacturers</a:t>
            </a:r>
            <a:endParaRPr lang="en-US" sz="3600" b="1" dirty="0"/>
          </a:p>
        </p:txBody>
      </p:sp>
      <p:sp>
        <p:nvSpPr>
          <p:cNvPr id="3" name="Content Placeholder 2"/>
          <p:cNvSpPr>
            <a:spLocks noGrp="1"/>
          </p:cNvSpPr>
          <p:nvPr>
            <p:ph idx="1"/>
          </p:nvPr>
        </p:nvSpPr>
        <p:spPr>
          <a:xfrm>
            <a:off x="457200" y="2306782"/>
            <a:ext cx="8229600" cy="3587991"/>
          </a:xfrm>
        </p:spPr>
        <p:txBody>
          <a:bodyPr/>
          <a:lstStyle/>
          <a:p>
            <a:r>
              <a:rPr lang="en-US" altLang="en-US" dirty="0" smtClean="0"/>
              <a:t>Expense in preparing LCAs, EPDs, HPDs, and certifying the supply chain without ROI</a:t>
            </a:r>
          </a:p>
          <a:p>
            <a:r>
              <a:rPr lang="en-US" altLang="en-US" dirty="0" smtClean="0"/>
              <a:t>Customers unwilling to pay more for products that comply</a:t>
            </a:r>
          </a:p>
          <a:p>
            <a:r>
              <a:rPr lang="en-US" altLang="en-US" dirty="0" smtClean="0"/>
              <a:t>‘Transparency’ vs ‘handing your formula to your competitors’</a:t>
            </a:r>
          </a:p>
          <a:p>
            <a:r>
              <a:rPr lang="en-US" altLang="en-US" dirty="0" smtClean="0"/>
              <a:t>Potential for liability lawsuits</a:t>
            </a:r>
            <a:endParaRPr lang="en-US" altLang="en-US" dirty="0"/>
          </a:p>
        </p:txBody>
      </p:sp>
    </p:spTree>
    <p:extLst>
      <p:ext uri="{BB962C8B-B14F-4D97-AF65-F5344CB8AC3E}">
        <p14:creationId xmlns:p14="http://schemas.microsoft.com/office/powerpoint/2010/main" val="20777732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3600" b="1" dirty="0" smtClean="0"/>
              <a:t>Challenges for Architects and Designers</a:t>
            </a:r>
            <a:endParaRPr lang="en-US" sz="3600" b="1" dirty="0"/>
          </a:p>
        </p:txBody>
      </p:sp>
      <p:sp>
        <p:nvSpPr>
          <p:cNvPr id="3" name="Content Placeholder 2"/>
          <p:cNvSpPr>
            <a:spLocks noGrp="1"/>
          </p:cNvSpPr>
          <p:nvPr>
            <p:ph idx="1"/>
          </p:nvPr>
        </p:nvSpPr>
        <p:spPr>
          <a:xfrm>
            <a:off x="457200" y="2379518"/>
            <a:ext cx="8229600" cy="3515255"/>
          </a:xfrm>
        </p:spPr>
        <p:txBody>
          <a:bodyPr>
            <a:normAutofit/>
          </a:bodyPr>
          <a:lstStyle/>
          <a:p>
            <a:r>
              <a:rPr lang="en-US" altLang="en-US" dirty="0" smtClean="0"/>
              <a:t>Desire to select products for performance, not ‘points’ or degree of ‘transparency’</a:t>
            </a:r>
            <a:endParaRPr lang="en-US" altLang="en-US" dirty="0"/>
          </a:p>
          <a:p>
            <a:r>
              <a:rPr lang="en-US" altLang="en-US" dirty="0" smtClean="0"/>
              <a:t>Need to understand the chemistry of products</a:t>
            </a:r>
            <a:endParaRPr lang="en-US" altLang="en-US" dirty="0"/>
          </a:p>
          <a:p>
            <a:r>
              <a:rPr lang="en-US" altLang="en-US" dirty="0" smtClean="0"/>
              <a:t>Litigation concerns</a:t>
            </a:r>
            <a:endParaRPr lang="en-US" altLang="en-US" dirty="0"/>
          </a:p>
          <a:p>
            <a:r>
              <a:rPr lang="en-US" altLang="en-US" dirty="0" smtClean="0"/>
              <a:t>Confusing path(s) to compliance</a:t>
            </a:r>
          </a:p>
          <a:p>
            <a:r>
              <a:rPr lang="en-US" altLang="en-US" dirty="0" smtClean="0"/>
              <a:t>Requirements for ‘20 products from 5 manufacturers’ challenging to achieve</a:t>
            </a:r>
          </a:p>
          <a:p>
            <a:r>
              <a:rPr lang="en-US" altLang="en-US" dirty="0" smtClean="0"/>
              <a:t>Cost</a:t>
            </a:r>
            <a:endParaRPr lang="en-US" altLang="en-US" dirty="0"/>
          </a:p>
        </p:txBody>
      </p:sp>
    </p:spTree>
    <p:extLst>
      <p:ext uri="{BB962C8B-B14F-4D97-AF65-F5344CB8AC3E}">
        <p14:creationId xmlns:p14="http://schemas.microsoft.com/office/powerpoint/2010/main" val="36575054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Pushback</a:t>
            </a:r>
            <a:endParaRPr lang="en-US" sz="3600" b="1" dirty="0"/>
          </a:p>
        </p:txBody>
      </p:sp>
      <p:sp>
        <p:nvSpPr>
          <p:cNvPr id="3" name="Content Placeholder 2"/>
          <p:cNvSpPr>
            <a:spLocks noGrp="1"/>
          </p:cNvSpPr>
          <p:nvPr>
            <p:ph idx="1"/>
          </p:nvPr>
        </p:nvSpPr>
        <p:spPr>
          <a:xfrm>
            <a:off x="457200" y="2982191"/>
            <a:ext cx="8229600" cy="2912582"/>
          </a:xfrm>
        </p:spPr>
        <p:txBody>
          <a:bodyPr>
            <a:normAutofit/>
          </a:bodyPr>
          <a:lstStyle/>
          <a:p>
            <a:r>
              <a:rPr lang="en-US" altLang="en-US" dirty="0" smtClean="0"/>
              <a:t>Legislation in various states preventing state-funded projects from pursuing various LEED v4 Materials Credits and/or banning LEED altogether </a:t>
            </a:r>
          </a:p>
          <a:p>
            <a:r>
              <a:rPr lang="en-US" altLang="en-US" dirty="0" smtClean="0"/>
              <a:t>Allowance of Green Globes as alternate path for sustainable Federal buildings after initially rejecting LEED v4 based on cost</a:t>
            </a:r>
            <a:endParaRPr lang="en-US" altLang="en-US" dirty="0"/>
          </a:p>
          <a:p>
            <a:r>
              <a:rPr lang="en-US" altLang="en-US" dirty="0" smtClean="0"/>
              <a:t>Various industries appealing LEED HPD provisions</a:t>
            </a:r>
            <a:endParaRPr lang="en-US" altLang="en-US" dirty="0"/>
          </a:p>
        </p:txBody>
      </p:sp>
    </p:spTree>
    <p:extLst>
      <p:ext uri="{BB962C8B-B14F-4D97-AF65-F5344CB8AC3E}">
        <p14:creationId xmlns:p14="http://schemas.microsoft.com/office/powerpoint/2010/main" val="11180937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The Path Forward</a:t>
            </a:r>
            <a:endParaRPr lang="en-US" b="1" dirty="0"/>
          </a:p>
        </p:txBody>
      </p:sp>
      <p:sp>
        <p:nvSpPr>
          <p:cNvPr id="3" name="Content Placeholder 2"/>
          <p:cNvSpPr>
            <a:spLocks noGrp="1"/>
          </p:cNvSpPr>
          <p:nvPr>
            <p:ph idx="1"/>
          </p:nvPr>
        </p:nvSpPr>
        <p:spPr>
          <a:xfrm>
            <a:off x="457200" y="2078182"/>
            <a:ext cx="8229600" cy="3816591"/>
          </a:xfrm>
        </p:spPr>
        <p:txBody>
          <a:bodyPr>
            <a:normAutofit/>
          </a:bodyPr>
          <a:lstStyle/>
          <a:p>
            <a:r>
              <a:rPr lang="en-US" altLang="en-US" sz="4000" dirty="0" smtClean="0"/>
              <a:t>Compliance?</a:t>
            </a:r>
          </a:p>
          <a:p>
            <a:r>
              <a:rPr lang="en-US" altLang="en-US" sz="4000" dirty="0" smtClean="0"/>
              <a:t>Increased reliance on competitive systems?</a:t>
            </a:r>
          </a:p>
          <a:p>
            <a:r>
              <a:rPr lang="en-US" altLang="en-US" sz="4000" dirty="0" smtClean="0"/>
              <a:t>Market rejection?</a:t>
            </a:r>
          </a:p>
          <a:p>
            <a:r>
              <a:rPr lang="en-US" altLang="en-US" sz="4000" dirty="0" smtClean="0"/>
              <a:t>A compromise solution?</a:t>
            </a:r>
            <a:endParaRPr lang="en-US" altLang="en-US" sz="4000" dirty="0"/>
          </a:p>
        </p:txBody>
      </p:sp>
    </p:spTree>
    <p:extLst>
      <p:ext uri="{BB962C8B-B14F-4D97-AF65-F5344CB8AC3E}">
        <p14:creationId xmlns:p14="http://schemas.microsoft.com/office/powerpoint/2010/main" val="21981615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The Path Forward – Compliance</a:t>
            </a:r>
            <a:endParaRPr lang="en-US" b="1" dirty="0"/>
          </a:p>
        </p:txBody>
      </p:sp>
      <p:sp>
        <p:nvSpPr>
          <p:cNvPr id="3" name="Content Placeholder 2"/>
          <p:cNvSpPr>
            <a:spLocks noGrp="1"/>
          </p:cNvSpPr>
          <p:nvPr>
            <p:ph idx="1"/>
          </p:nvPr>
        </p:nvSpPr>
        <p:spPr>
          <a:xfrm>
            <a:off x="457200" y="2286000"/>
            <a:ext cx="8229600" cy="3608773"/>
          </a:xfrm>
        </p:spPr>
        <p:txBody>
          <a:bodyPr>
            <a:normAutofit lnSpcReduction="10000"/>
          </a:bodyPr>
          <a:lstStyle/>
          <a:p>
            <a:r>
              <a:rPr lang="en-US" altLang="en-US" sz="4000" dirty="0" smtClean="0"/>
              <a:t>Industry average EPD’s</a:t>
            </a:r>
          </a:p>
          <a:p>
            <a:r>
              <a:rPr lang="en-US" altLang="en-US" sz="4000" dirty="0" smtClean="0"/>
              <a:t>Manufacturers EPD’s, HPD’s, and Certified Supply Chains</a:t>
            </a:r>
          </a:p>
          <a:p>
            <a:r>
              <a:rPr lang="en-US" altLang="en-US" sz="4000" dirty="0" smtClean="0"/>
              <a:t>Increase reliance on consultants and outsourcing for environmental reporting and compliance</a:t>
            </a:r>
          </a:p>
        </p:txBody>
      </p:sp>
    </p:spTree>
    <p:extLst>
      <p:ext uri="{BB962C8B-B14F-4D97-AF65-F5344CB8AC3E}">
        <p14:creationId xmlns:p14="http://schemas.microsoft.com/office/powerpoint/2010/main" val="12420288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The Path Forward – Competitors</a:t>
            </a:r>
            <a:endParaRPr lang="en-US" b="1" dirty="0"/>
          </a:p>
        </p:txBody>
      </p:sp>
      <p:sp>
        <p:nvSpPr>
          <p:cNvPr id="3" name="Content Placeholder 2"/>
          <p:cNvSpPr>
            <a:spLocks noGrp="1"/>
          </p:cNvSpPr>
          <p:nvPr>
            <p:ph idx="1"/>
          </p:nvPr>
        </p:nvSpPr>
        <p:spPr>
          <a:xfrm>
            <a:off x="457200" y="2234045"/>
            <a:ext cx="8229600" cy="3660728"/>
          </a:xfrm>
        </p:spPr>
        <p:txBody>
          <a:bodyPr>
            <a:normAutofit fontScale="92500" lnSpcReduction="10000"/>
          </a:bodyPr>
          <a:lstStyle/>
          <a:p>
            <a:r>
              <a:rPr lang="en-US" altLang="en-US" sz="4000" dirty="0" smtClean="0"/>
              <a:t>Green Globes</a:t>
            </a:r>
          </a:p>
          <a:p>
            <a:r>
              <a:rPr lang="en-US" altLang="en-US" sz="4000" dirty="0" smtClean="0"/>
              <a:t>ASHRAE</a:t>
            </a:r>
          </a:p>
          <a:p>
            <a:r>
              <a:rPr lang="en-US" altLang="en-US" sz="4000" dirty="0" smtClean="0"/>
              <a:t>International Green Construction Code</a:t>
            </a:r>
          </a:p>
          <a:p>
            <a:r>
              <a:rPr lang="en-US" altLang="en-US" sz="4000" dirty="0" smtClean="0"/>
              <a:t>Local building codes</a:t>
            </a:r>
          </a:p>
          <a:p>
            <a:r>
              <a:rPr lang="en-US" altLang="en-US" sz="4000" dirty="0" err="1" smtClean="0"/>
              <a:t>CHiPs</a:t>
            </a:r>
            <a:r>
              <a:rPr lang="en-US" altLang="en-US" sz="4000" dirty="0" smtClean="0"/>
              <a:t>, state programs, NAHB Green Building (ICC 700), </a:t>
            </a:r>
            <a:r>
              <a:rPr lang="en-US" altLang="en-US" sz="4000" dirty="0" smtClean="0"/>
              <a:t>etc.</a:t>
            </a:r>
            <a:endParaRPr lang="en-US" altLang="en-US" sz="4000" dirty="0" smtClean="0"/>
          </a:p>
        </p:txBody>
      </p:sp>
    </p:spTree>
    <p:extLst>
      <p:ext uri="{BB962C8B-B14F-4D97-AF65-F5344CB8AC3E}">
        <p14:creationId xmlns:p14="http://schemas.microsoft.com/office/powerpoint/2010/main" val="27847603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The Path Forward – Market Forces</a:t>
            </a:r>
            <a:endParaRPr lang="en-US" b="1" dirty="0"/>
          </a:p>
        </p:txBody>
      </p:sp>
      <p:sp>
        <p:nvSpPr>
          <p:cNvPr id="3" name="Content Placeholder 2"/>
          <p:cNvSpPr>
            <a:spLocks noGrp="1"/>
          </p:cNvSpPr>
          <p:nvPr>
            <p:ph idx="1"/>
          </p:nvPr>
        </p:nvSpPr>
        <p:spPr>
          <a:xfrm>
            <a:off x="457200" y="2202873"/>
            <a:ext cx="8229600" cy="3691900"/>
          </a:xfrm>
        </p:spPr>
        <p:txBody>
          <a:bodyPr>
            <a:normAutofit fontScale="92500" lnSpcReduction="10000"/>
          </a:bodyPr>
          <a:lstStyle/>
          <a:p>
            <a:r>
              <a:rPr lang="en-US" altLang="en-US" sz="4000" dirty="0" smtClean="0"/>
              <a:t>Challenges through legislation</a:t>
            </a:r>
          </a:p>
          <a:p>
            <a:r>
              <a:rPr lang="en-US" altLang="en-US" sz="4000" dirty="0" smtClean="0"/>
              <a:t>Rejection by architects and designers</a:t>
            </a:r>
          </a:p>
          <a:p>
            <a:r>
              <a:rPr lang="en-US" altLang="en-US" sz="4000" dirty="0" smtClean="0"/>
              <a:t>Lack of available compliant materials</a:t>
            </a:r>
          </a:p>
          <a:p>
            <a:r>
              <a:rPr lang="en-US" altLang="en-US" sz="4000" dirty="0" smtClean="0"/>
              <a:t>Lawsuits</a:t>
            </a:r>
          </a:p>
          <a:p>
            <a:r>
              <a:rPr lang="en-US" altLang="en-US" sz="4000" dirty="0" smtClean="0"/>
              <a:t>Declining numbers of LEED certified buildings and projects</a:t>
            </a:r>
          </a:p>
        </p:txBody>
      </p:sp>
    </p:spTree>
    <p:extLst>
      <p:ext uri="{BB962C8B-B14F-4D97-AF65-F5344CB8AC3E}">
        <p14:creationId xmlns:p14="http://schemas.microsoft.com/office/powerpoint/2010/main" val="6278013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The Path Forward – Compromise</a:t>
            </a:r>
            <a:endParaRPr lang="en-US" b="1" dirty="0"/>
          </a:p>
        </p:txBody>
      </p:sp>
      <p:sp>
        <p:nvSpPr>
          <p:cNvPr id="3" name="Content Placeholder 2"/>
          <p:cNvSpPr>
            <a:spLocks noGrp="1"/>
          </p:cNvSpPr>
          <p:nvPr>
            <p:ph idx="1"/>
          </p:nvPr>
        </p:nvSpPr>
        <p:spPr>
          <a:xfrm>
            <a:off x="457200" y="2275609"/>
            <a:ext cx="8229600" cy="3619164"/>
          </a:xfrm>
        </p:spPr>
        <p:txBody>
          <a:bodyPr>
            <a:normAutofit lnSpcReduction="10000"/>
          </a:bodyPr>
          <a:lstStyle/>
          <a:p>
            <a:r>
              <a:rPr lang="en-US" altLang="en-US" sz="4000" dirty="0" smtClean="0"/>
              <a:t>LEED has the longest track record and most name recognition</a:t>
            </a:r>
          </a:p>
          <a:p>
            <a:r>
              <a:rPr lang="en-US" altLang="en-US" sz="4000" dirty="0" smtClean="0"/>
              <a:t>Thousands of industry professionals are dedicated to making it work</a:t>
            </a:r>
          </a:p>
          <a:p>
            <a:r>
              <a:rPr lang="en-US" altLang="en-US" sz="4000" dirty="0" smtClean="0"/>
              <a:t>Some tweaks are almost surely in the works, voluntarily or otherwise</a:t>
            </a:r>
          </a:p>
        </p:txBody>
      </p:sp>
    </p:spTree>
    <p:extLst>
      <p:ext uri="{BB962C8B-B14F-4D97-AF65-F5344CB8AC3E}">
        <p14:creationId xmlns:p14="http://schemas.microsoft.com/office/powerpoint/2010/main" val="17686802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23483" y="2550247"/>
            <a:ext cx="2162871" cy="2816034"/>
          </a:xfrm>
          <a:prstGeom prst="rect">
            <a:avLst/>
          </a:prstGeom>
          <a:noFill/>
          <a:ln w="9525">
            <a:noFill/>
            <a:miter lim="800000"/>
            <a:headEnd/>
            <a:tailEnd/>
          </a:ln>
          <a:effectLst>
            <a:outerShdw blurRad="50800" dist="127000" dir="2700000" algn="tl" rotWithShape="0">
              <a:prstClr val="black">
                <a:alpha val="40000"/>
              </a:prstClr>
            </a:outerShdw>
          </a:effectLst>
        </p:spPr>
      </p:pic>
      <p:sp>
        <p:nvSpPr>
          <p:cNvPr id="2" name="Title 1"/>
          <p:cNvSpPr>
            <a:spLocks noGrp="1"/>
          </p:cNvSpPr>
          <p:nvPr>
            <p:ph type="title"/>
          </p:nvPr>
        </p:nvSpPr>
        <p:spPr>
          <a:xfrm>
            <a:off x="457200" y="274638"/>
            <a:ext cx="8382000" cy="1143000"/>
          </a:xfrm>
        </p:spPr>
        <p:txBody>
          <a:bodyPr>
            <a:normAutofit fontScale="90000"/>
          </a:bodyPr>
          <a:lstStyle/>
          <a:p>
            <a:pPr algn="l"/>
            <a:r>
              <a:rPr lang="en-US" dirty="0" smtClean="0"/>
              <a:t>Tile industry meeting the demands: </a:t>
            </a:r>
            <a:r>
              <a:rPr lang="en-US" b="1" dirty="0" smtClean="0"/>
              <a:t>Green Squared®</a:t>
            </a:r>
            <a:endParaRPr lang="en-US" dirty="0"/>
          </a:p>
        </p:txBody>
      </p:sp>
      <p:sp>
        <p:nvSpPr>
          <p:cNvPr id="6" name="Content Placeholder 5"/>
          <p:cNvSpPr>
            <a:spLocks noGrp="1"/>
          </p:cNvSpPr>
          <p:nvPr>
            <p:ph idx="1"/>
          </p:nvPr>
        </p:nvSpPr>
        <p:spPr>
          <a:xfrm>
            <a:off x="457200" y="2109354"/>
            <a:ext cx="4987636" cy="3953117"/>
          </a:xfrm>
        </p:spPr>
        <p:txBody>
          <a:bodyPr>
            <a:normAutofit lnSpcReduction="10000"/>
          </a:bodyPr>
          <a:lstStyle/>
          <a:p>
            <a:r>
              <a:rPr lang="en-US" dirty="0" smtClean="0"/>
              <a:t>Released in </a:t>
            </a:r>
            <a:r>
              <a:rPr lang="en-US" dirty="0" smtClean="0"/>
              <a:t>2012</a:t>
            </a:r>
            <a:endParaRPr lang="en-US" dirty="0"/>
          </a:p>
          <a:p>
            <a:r>
              <a:rPr lang="en-US" dirty="0" smtClean="0"/>
              <a:t>Standard and certification program for sustainable </a:t>
            </a:r>
            <a:r>
              <a:rPr lang="en-US" dirty="0"/>
              <a:t>tile products</a:t>
            </a:r>
          </a:p>
          <a:p>
            <a:pPr lvl="1"/>
            <a:r>
              <a:rPr lang="en-US" dirty="0"/>
              <a:t>Multi-attribute, balanced approach</a:t>
            </a:r>
          </a:p>
          <a:p>
            <a:pPr lvl="1"/>
            <a:r>
              <a:rPr lang="en-US" dirty="0"/>
              <a:t>Includes setting materials</a:t>
            </a:r>
          </a:p>
          <a:p>
            <a:pPr lvl="1"/>
            <a:r>
              <a:rPr lang="en-US" dirty="0"/>
              <a:t>Based on </a:t>
            </a:r>
            <a:r>
              <a:rPr lang="en-US" dirty="0">
                <a:ea typeface="ＭＳ Ｐゴシック" pitchFamily="-65" charset="-128"/>
              </a:rPr>
              <a:t>North American norms/expectations  </a:t>
            </a:r>
            <a:endParaRPr lang="en-US" dirty="0" smtClean="0">
              <a:ea typeface="ＭＳ Ｐゴシック" pitchFamily="-65" charset="-128"/>
            </a:endParaRPr>
          </a:p>
          <a:p>
            <a:pPr lvl="1"/>
            <a:r>
              <a:rPr lang="en-US" dirty="0" smtClean="0"/>
              <a:t>Hundreds of certified product lines currently  in marketplace </a:t>
            </a:r>
          </a:p>
          <a:p>
            <a:endParaRPr lang="en-US" dirty="0" smtClean="0"/>
          </a:p>
          <a:p>
            <a:r>
              <a:rPr lang="en-US" b="1" dirty="0" smtClean="0"/>
              <a:t>Green Squared Certified® </a:t>
            </a:r>
            <a:r>
              <a:rPr lang="en-US" dirty="0" smtClean="0"/>
              <a:t>products fulfill a broad range of criteria specified throughout LEED v4</a:t>
            </a:r>
          </a:p>
          <a:p>
            <a:endParaRPr lang="en-US" dirty="0" smtClean="0"/>
          </a:p>
          <a:p>
            <a:pPr lvl="1"/>
            <a:endParaRPr lang="en-US" dirty="0">
              <a:ea typeface="ＭＳ Ｐゴシック" pitchFamily="-65" charset="-128"/>
            </a:endParaRPr>
          </a:p>
          <a:p>
            <a:pPr lvl="1"/>
            <a:endParaRPr lang="en-US" sz="1000" dirty="0"/>
          </a:p>
          <a:p>
            <a:pPr marL="0" indent="0">
              <a:buNone/>
            </a:pPr>
            <a:endParaRPr lang="en-US" dirty="0" smtClean="0"/>
          </a:p>
        </p:txBody>
      </p:sp>
    </p:spTree>
    <p:extLst>
      <p:ext uri="{BB962C8B-B14F-4D97-AF65-F5344CB8AC3E}">
        <p14:creationId xmlns:p14="http://schemas.microsoft.com/office/powerpoint/2010/main" val="2099830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00200" y="287338"/>
            <a:ext cx="7543800" cy="1449387"/>
          </a:xfrm>
        </p:spPr>
        <p:txBody>
          <a:bodyPr/>
          <a:lstStyle/>
          <a:p>
            <a:r>
              <a:rPr lang="en-US" dirty="0" smtClean="0"/>
              <a:t>What is LEED?</a:t>
            </a:r>
            <a:endParaRPr lang="en-US" dirty="0"/>
          </a:p>
        </p:txBody>
      </p:sp>
      <p:sp>
        <p:nvSpPr>
          <p:cNvPr id="3" name="Content Placeholder 2"/>
          <p:cNvSpPr>
            <a:spLocks noGrp="1"/>
          </p:cNvSpPr>
          <p:nvPr>
            <p:ph idx="4294967295"/>
          </p:nvPr>
        </p:nvSpPr>
        <p:spPr>
          <a:xfrm>
            <a:off x="301336" y="2691245"/>
            <a:ext cx="4435764" cy="3185680"/>
          </a:xfrm>
        </p:spPr>
        <p:txBody>
          <a:bodyPr>
            <a:normAutofit/>
          </a:bodyPr>
          <a:lstStyle/>
          <a:p>
            <a:r>
              <a:rPr lang="en-US" dirty="0" smtClean="0"/>
              <a:t>Leadership in Energy and Environmental Design</a:t>
            </a:r>
          </a:p>
          <a:p>
            <a:r>
              <a:rPr lang="en-US" dirty="0"/>
              <a:t>Developed by the United States Green Building Council (USGBC)</a:t>
            </a:r>
          </a:p>
          <a:p>
            <a:r>
              <a:rPr lang="en-US" dirty="0"/>
              <a:t>Points-Based Rating System for Green Buildings</a:t>
            </a:r>
          </a:p>
          <a:p>
            <a:endParaRPr lang="en-US" dirty="0"/>
          </a:p>
        </p:txBody>
      </p:sp>
      <p:pic>
        <p:nvPicPr>
          <p:cNvPr id="4" name="Picture 2" descr="http://towsonfamiliesunited.com/blog/wp-content/uploads/2008/11/leed_550x550.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54965" y="1417638"/>
            <a:ext cx="3605213" cy="3605213"/>
          </a:xfrm>
          <a:prstGeom prst="rect">
            <a:avLst/>
          </a:prstGeom>
          <a:noFill/>
          <a:ln w="12700">
            <a:noFill/>
            <a:miter lim="800000"/>
            <a:headEnd/>
            <a:tailEnd/>
          </a:ln>
        </p:spPr>
      </p:pic>
    </p:spTree>
    <p:extLst>
      <p:ext uri="{BB962C8B-B14F-4D97-AF65-F5344CB8AC3E}">
        <p14:creationId xmlns:p14="http://schemas.microsoft.com/office/powerpoint/2010/main" val="15546802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Green Squared® </a:t>
            </a:r>
            <a:r>
              <a:rPr lang="en-US" dirty="0" smtClean="0"/>
              <a:t>References</a:t>
            </a:r>
            <a:r>
              <a:rPr lang="en-US" b="1" dirty="0" smtClean="0"/>
              <a:t> </a:t>
            </a:r>
            <a:r>
              <a:rPr lang="en-US" dirty="0" smtClean="0"/>
              <a:t>in Green Building Standards/Rating Systems</a:t>
            </a:r>
            <a:endParaRPr lang="en-US" dirty="0"/>
          </a:p>
        </p:txBody>
      </p:sp>
      <p:sp>
        <p:nvSpPr>
          <p:cNvPr id="3" name="Content Placeholder 2"/>
          <p:cNvSpPr>
            <a:spLocks noGrp="1"/>
          </p:cNvSpPr>
          <p:nvPr>
            <p:ph idx="1"/>
          </p:nvPr>
        </p:nvSpPr>
        <p:spPr>
          <a:xfrm>
            <a:off x="470090" y="1953491"/>
            <a:ext cx="7896669" cy="4309050"/>
          </a:xfrm>
        </p:spPr>
        <p:txBody>
          <a:bodyPr>
            <a:normAutofit/>
          </a:bodyPr>
          <a:lstStyle/>
          <a:p>
            <a:r>
              <a:rPr lang="en-US" dirty="0" smtClean="0">
                <a:ea typeface="ＭＳ Ｐゴシック" pitchFamily="-65" charset="-128"/>
              </a:rPr>
              <a:t>Direct contribution to points/credits</a:t>
            </a:r>
            <a:endParaRPr lang="en-US" dirty="0">
              <a:ea typeface="ＭＳ Ｐゴシック" pitchFamily="-65" charset="-128"/>
            </a:endParaRPr>
          </a:p>
          <a:p>
            <a:pPr lvl="1"/>
            <a:r>
              <a:rPr lang="en-US" dirty="0">
                <a:ea typeface="ＭＳ Ｐゴシック" pitchFamily="-65" charset="-128"/>
              </a:rPr>
              <a:t>Green </a:t>
            </a:r>
            <a:r>
              <a:rPr lang="en-US" dirty="0" smtClean="0">
                <a:ea typeface="ＭＳ Ｐゴシック" pitchFamily="-65" charset="-128"/>
              </a:rPr>
              <a:t>Globes for New Construction</a:t>
            </a:r>
            <a:endParaRPr lang="en-US" dirty="0">
              <a:ea typeface="ＭＳ Ｐゴシック" pitchFamily="-65" charset="-128"/>
            </a:endParaRPr>
          </a:p>
          <a:p>
            <a:pPr lvl="1"/>
            <a:r>
              <a:rPr lang="en-US" dirty="0" smtClean="0">
                <a:ea typeface="ＭＳ Ｐゴシック" pitchFamily="-65" charset="-128"/>
              </a:rPr>
              <a:t>NAHB National Green Building Standard </a:t>
            </a:r>
          </a:p>
          <a:p>
            <a:pPr lvl="1"/>
            <a:r>
              <a:rPr lang="en-US" dirty="0" smtClean="0">
                <a:ea typeface="ＭＳ Ｐゴシック" pitchFamily="-65" charset="-128"/>
              </a:rPr>
              <a:t>ASHRAE 189.1</a:t>
            </a:r>
          </a:p>
          <a:p>
            <a:r>
              <a:rPr lang="en-US" dirty="0" smtClean="0"/>
              <a:t>Formal industry effort underway to reference Green Squared® </a:t>
            </a:r>
          </a:p>
          <a:p>
            <a:pPr lvl="1"/>
            <a:r>
              <a:rPr lang="en-US" dirty="0" smtClean="0"/>
              <a:t>International Green Construction Code (2014 Code Change Proposal Preliminarily Approved)</a:t>
            </a:r>
          </a:p>
          <a:p>
            <a:pPr lvl="1"/>
            <a:r>
              <a:rPr lang="en-US" dirty="0" smtClean="0"/>
              <a:t>LEED (Continued discussion of Pilot Credit 80)</a:t>
            </a:r>
          </a:p>
          <a:p>
            <a:r>
              <a:rPr lang="en-US" dirty="0" smtClean="0"/>
              <a:t>Government specifications for  Green Squared Certified products </a:t>
            </a:r>
          </a:p>
          <a:p>
            <a:pPr lvl="1"/>
            <a:r>
              <a:rPr lang="en-US" dirty="0" smtClean="0"/>
              <a:t>GSA Facilities Standards for the Public Buildings Service</a:t>
            </a:r>
          </a:p>
          <a:p>
            <a:pPr lvl="1"/>
            <a:r>
              <a:rPr lang="en-US" dirty="0" smtClean="0"/>
              <a:t>National Institute of Building Sciences (NIBS) Whole Building Design Guide (WBDG)</a:t>
            </a:r>
          </a:p>
          <a:p>
            <a:pPr lvl="1"/>
            <a:endParaRPr lang="en-US" dirty="0" smtClean="0"/>
          </a:p>
        </p:txBody>
      </p:sp>
    </p:spTree>
    <p:extLst>
      <p:ext uri="{BB962C8B-B14F-4D97-AF65-F5344CB8AC3E}">
        <p14:creationId xmlns:p14="http://schemas.microsoft.com/office/powerpoint/2010/main" val="37655170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Tile industry meeting the demands: </a:t>
            </a:r>
            <a:r>
              <a:rPr lang="en-US" dirty="0" smtClean="0"/>
              <a:t>Generic EPD for Tile </a:t>
            </a:r>
            <a:endParaRPr lang="en-US" dirty="0"/>
          </a:p>
        </p:txBody>
      </p:sp>
      <p:sp>
        <p:nvSpPr>
          <p:cNvPr id="3" name="Content Placeholder 2"/>
          <p:cNvSpPr>
            <a:spLocks noGrp="1"/>
          </p:cNvSpPr>
          <p:nvPr>
            <p:ph idx="1"/>
          </p:nvPr>
        </p:nvSpPr>
        <p:spPr>
          <a:xfrm>
            <a:off x="602672" y="1737361"/>
            <a:ext cx="7668491" cy="4343400"/>
          </a:xfrm>
        </p:spPr>
        <p:txBody>
          <a:bodyPr>
            <a:normAutofit/>
          </a:bodyPr>
          <a:lstStyle/>
          <a:p>
            <a:endParaRPr lang="en-US" dirty="0" smtClean="0"/>
          </a:p>
          <a:p>
            <a:r>
              <a:rPr lang="en-US" dirty="0" smtClean="0"/>
              <a:t>Recently Completed</a:t>
            </a:r>
          </a:p>
          <a:p>
            <a:r>
              <a:rPr lang="en-US" dirty="0" smtClean="0"/>
              <a:t>60-year </a:t>
            </a:r>
            <a:r>
              <a:rPr lang="en-US" dirty="0"/>
              <a:t>Lifecycle </a:t>
            </a:r>
            <a:r>
              <a:rPr lang="en-US" dirty="0" smtClean="0"/>
              <a:t>Assessment of Tile Produced in North America</a:t>
            </a:r>
          </a:p>
          <a:p>
            <a:pPr lvl="1"/>
            <a:r>
              <a:rPr lang="en-US" dirty="0" smtClean="0"/>
              <a:t>Resource </a:t>
            </a:r>
            <a:r>
              <a:rPr lang="en-US" dirty="0"/>
              <a:t>Depletion</a:t>
            </a:r>
          </a:p>
          <a:p>
            <a:pPr lvl="1"/>
            <a:r>
              <a:rPr lang="en-US" dirty="0"/>
              <a:t>Acidification Potential</a:t>
            </a:r>
          </a:p>
          <a:p>
            <a:pPr lvl="1"/>
            <a:r>
              <a:rPr lang="en-US" dirty="0"/>
              <a:t>Eutrophication Potential</a:t>
            </a:r>
          </a:p>
          <a:p>
            <a:pPr lvl="1"/>
            <a:r>
              <a:rPr lang="en-US" dirty="0"/>
              <a:t>Global Warming Potential</a:t>
            </a:r>
          </a:p>
          <a:p>
            <a:pPr lvl="1"/>
            <a:r>
              <a:rPr lang="en-US" dirty="0"/>
              <a:t>Ozone Depletion Potential</a:t>
            </a:r>
          </a:p>
          <a:p>
            <a:pPr lvl="1"/>
            <a:r>
              <a:rPr lang="en-US" dirty="0"/>
              <a:t>Smog Formation </a:t>
            </a:r>
            <a:r>
              <a:rPr lang="en-US" dirty="0" smtClean="0"/>
              <a:t>Potential</a:t>
            </a:r>
            <a:endParaRPr lang="en-US" dirty="0"/>
          </a:p>
          <a:p>
            <a:r>
              <a:rPr lang="en-US" dirty="0" smtClean="0"/>
              <a:t>Results show that tile outperforms </a:t>
            </a:r>
            <a:r>
              <a:rPr lang="en-US" dirty="0"/>
              <a:t>carpet and vinyl in all impact </a:t>
            </a:r>
            <a:r>
              <a:rPr lang="en-US" dirty="0" smtClean="0"/>
              <a:t>categories over a 60 year period</a:t>
            </a:r>
          </a:p>
        </p:txBody>
      </p:sp>
    </p:spTree>
    <p:extLst>
      <p:ext uri="{BB962C8B-B14F-4D97-AF65-F5344CB8AC3E}">
        <p14:creationId xmlns:p14="http://schemas.microsoft.com/office/powerpoint/2010/main" val="25516246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589" y="378010"/>
            <a:ext cx="8153400" cy="990600"/>
          </a:xfrm>
        </p:spPr>
        <p:txBody>
          <a:bodyPr>
            <a:normAutofit/>
          </a:bodyPr>
          <a:lstStyle/>
          <a:p>
            <a:r>
              <a:rPr lang="en-US" sz="3200" dirty="0"/>
              <a:t>Generic EPD for </a:t>
            </a:r>
            <a:r>
              <a:rPr lang="en-US" sz="3200" dirty="0" smtClean="0"/>
              <a:t>Tile: Relevance to LEED v4 and other Green Building Standards</a:t>
            </a:r>
            <a:endParaRPr lang="en-US" sz="3200" dirty="0"/>
          </a:p>
        </p:txBody>
      </p:sp>
      <p:sp>
        <p:nvSpPr>
          <p:cNvPr id="4" name="Content Placeholder 3"/>
          <p:cNvSpPr>
            <a:spLocks noGrp="1"/>
          </p:cNvSpPr>
          <p:nvPr>
            <p:ph idx="1"/>
          </p:nvPr>
        </p:nvSpPr>
        <p:spPr>
          <a:xfrm>
            <a:off x="192025" y="2119745"/>
            <a:ext cx="4587794" cy="3823856"/>
          </a:xfrm>
        </p:spPr>
        <p:txBody>
          <a:bodyPr>
            <a:normAutofit lnSpcReduction="10000"/>
          </a:bodyPr>
          <a:lstStyle/>
          <a:p>
            <a:r>
              <a:rPr lang="en-US" dirty="0" smtClean="0"/>
              <a:t>Points for participating manufacturers </a:t>
            </a:r>
          </a:p>
          <a:p>
            <a:endParaRPr lang="en-US" dirty="0" smtClean="0"/>
          </a:p>
          <a:p>
            <a:r>
              <a:rPr lang="en-US" dirty="0" smtClean="0"/>
              <a:t>Opportunity </a:t>
            </a:r>
            <a:r>
              <a:rPr lang="en-US" dirty="0"/>
              <a:t>for manufacturers to compare their products to industry average</a:t>
            </a:r>
          </a:p>
          <a:p>
            <a:pPr lvl="1"/>
            <a:r>
              <a:rPr lang="en-US" dirty="0" smtClean="0"/>
              <a:t>Baseline data and framework for future initiatives</a:t>
            </a:r>
            <a:endParaRPr lang="en-US" dirty="0"/>
          </a:p>
          <a:p>
            <a:pPr lvl="1"/>
            <a:r>
              <a:rPr lang="en-US" dirty="0" smtClean="0"/>
              <a:t>Potentially additional points for outperforming industry average</a:t>
            </a:r>
          </a:p>
          <a:p>
            <a:endParaRPr lang="en-US" dirty="0" smtClean="0"/>
          </a:p>
          <a:p>
            <a:r>
              <a:rPr lang="en-US" dirty="0" smtClean="0"/>
              <a:t>Generic comparison of tile to competitive surface coverings facilitates ecological product selection</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46415" y="2501488"/>
            <a:ext cx="3734574" cy="2485318"/>
          </a:xfrm>
          <a:prstGeom prst="rect">
            <a:avLst/>
          </a:prstGeom>
        </p:spPr>
      </p:pic>
    </p:spTree>
    <p:extLst>
      <p:ext uri="{BB962C8B-B14F-4D97-AF65-F5344CB8AC3E}">
        <p14:creationId xmlns:p14="http://schemas.microsoft.com/office/powerpoint/2010/main" val="7835613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LEED v4/Tile 11-Page Guide </a:t>
            </a:r>
            <a:r>
              <a:rPr lang="en-US" dirty="0"/>
              <a:t/>
            </a:r>
            <a:br>
              <a:rPr lang="en-US" dirty="0"/>
            </a:br>
            <a:r>
              <a:rPr lang="en-US" dirty="0" smtClean="0"/>
              <a:t>in 2014 TCNA Handbook</a:t>
            </a:r>
            <a:endParaRPr lang="en-US" dirty="0"/>
          </a:p>
        </p:txBody>
      </p:sp>
      <p:pic>
        <p:nvPicPr>
          <p:cNvPr id="4" name="Picture 3"/>
          <p:cNvPicPr>
            <a:picLocks noChangeAspect="1"/>
          </p:cNvPicPr>
          <p:nvPr/>
        </p:nvPicPr>
        <p:blipFill>
          <a:blip r:embed="rId2"/>
          <a:stretch>
            <a:fillRect/>
          </a:stretch>
        </p:blipFill>
        <p:spPr>
          <a:xfrm rot="333418">
            <a:off x="2977449" y="2263774"/>
            <a:ext cx="2898155" cy="4181255"/>
          </a:xfrm>
          <a:prstGeom prst="rect">
            <a:avLst/>
          </a:prstGeom>
          <a:effectLst>
            <a:outerShdw blurRad="50800" dist="266700" dir="8700000" algn="tr" rotWithShape="0">
              <a:prstClr val="black">
                <a:alpha val="40000"/>
              </a:prstClr>
            </a:outerShdw>
          </a:effectLst>
        </p:spPr>
      </p:pic>
    </p:spTree>
    <p:extLst>
      <p:ext uri="{BB962C8B-B14F-4D97-AF65-F5344CB8AC3E}">
        <p14:creationId xmlns:p14="http://schemas.microsoft.com/office/powerpoint/2010/main" val="6236524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661" y="608722"/>
            <a:ext cx="9026339" cy="1033041"/>
          </a:xfrm>
        </p:spPr>
        <p:txBody>
          <a:bodyPr>
            <a:normAutofit fontScale="90000"/>
          </a:bodyPr>
          <a:lstStyle/>
          <a:p>
            <a:r>
              <a:rPr lang="en-US" dirty="0"/>
              <a:t>Green Standards Reference Guide</a:t>
            </a:r>
            <a:br>
              <a:rPr lang="en-US" dirty="0"/>
            </a:br>
            <a:r>
              <a:rPr lang="en-US" dirty="0"/>
              <a:t>Chart Outlining Tile-Relevant Credits</a:t>
            </a:r>
          </a:p>
        </p:txBody>
      </p:sp>
      <p:sp>
        <p:nvSpPr>
          <p:cNvPr id="3" name="Content Placeholder 2"/>
          <p:cNvSpPr>
            <a:spLocks noGrp="1"/>
          </p:cNvSpPr>
          <p:nvPr>
            <p:ph idx="1"/>
          </p:nvPr>
        </p:nvSpPr>
        <p:spPr>
          <a:xfrm>
            <a:off x="-1" y="1787235"/>
            <a:ext cx="10203874" cy="623655"/>
          </a:xfrm>
        </p:spPr>
        <p:txBody>
          <a:bodyPr>
            <a:normAutofit fontScale="77500" lnSpcReduction="20000"/>
          </a:bodyPr>
          <a:lstStyle/>
          <a:p>
            <a:r>
              <a:rPr lang="en-US" dirty="0" smtClean="0"/>
              <a:t>Chart outlining various tile-relevant credits in various green building standards and rating systems</a:t>
            </a:r>
          </a:p>
          <a:p>
            <a:r>
              <a:rPr lang="en-US" dirty="0" smtClean="0"/>
              <a:t>Part of Tile the Natural Choice in 2014 TCNA Handbook</a:t>
            </a:r>
            <a:endParaRPr lang="en-US" dirty="0"/>
          </a:p>
        </p:txBody>
      </p:sp>
      <p:pic>
        <p:nvPicPr>
          <p:cNvPr id="4" name="Picture 3"/>
          <p:cNvPicPr>
            <a:picLocks noChangeAspect="1"/>
          </p:cNvPicPr>
          <p:nvPr/>
        </p:nvPicPr>
        <p:blipFill>
          <a:blip r:embed="rId2"/>
          <a:stretch>
            <a:fillRect/>
          </a:stretch>
        </p:blipFill>
        <p:spPr>
          <a:xfrm>
            <a:off x="4248578" y="2410891"/>
            <a:ext cx="3718089" cy="3896391"/>
          </a:xfrm>
          <a:prstGeom prst="rect">
            <a:avLst/>
          </a:prstGeom>
        </p:spPr>
      </p:pic>
      <p:pic>
        <p:nvPicPr>
          <p:cNvPr id="5" name="Picture 4"/>
          <p:cNvPicPr>
            <a:picLocks noChangeAspect="1"/>
          </p:cNvPicPr>
          <p:nvPr/>
        </p:nvPicPr>
        <p:blipFill rotWithShape="1">
          <a:blip r:embed="rId3"/>
          <a:srcRect t="200"/>
          <a:stretch/>
        </p:blipFill>
        <p:spPr>
          <a:xfrm>
            <a:off x="529936" y="2410891"/>
            <a:ext cx="3718643" cy="3896391"/>
          </a:xfrm>
          <a:prstGeom prst="rect">
            <a:avLst/>
          </a:prstGeom>
        </p:spPr>
      </p:pic>
    </p:spTree>
    <p:extLst>
      <p:ext uri="{BB962C8B-B14F-4D97-AF65-F5344CB8AC3E}">
        <p14:creationId xmlns:p14="http://schemas.microsoft.com/office/powerpoint/2010/main" val="25815263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005" y="274638"/>
            <a:ext cx="8750795" cy="1143000"/>
          </a:xfrm>
        </p:spPr>
        <p:txBody>
          <a:bodyPr>
            <a:normAutofit fontScale="90000"/>
          </a:bodyPr>
          <a:lstStyle/>
          <a:p>
            <a:r>
              <a:rPr lang="en-US" b="1" dirty="0"/>
              <a:t>M</a:t>
            </a:r>
            <a:r>
              <a:rPr lang="en-US" b="1" dirty="0" smtClean="0"/>
              <a:t>ore on EPDs, Green Squared Certified Products, Direction of Green Building</a:t>
            </a:r>
            <a:endParaRPr lang="en-US" b="1" dirty="0"/>
          </a:p>
        </p:txBody>
      </p:sp>
      <p:sp>
        <p:nvSpPr>
          <p:cNvPr id="3" name="Content Placeholder 2"/>
          <p:cNvSpPr>
            <a:spLocks noGrp="1"/>
          </p:cNvSpPr>
          <p:nvPr>
            <p:ph idx="1"/>
          </p:nvPr>
        </p:nvSpPr>
        <p:spPr>
          <a:xfrm>
            <a:off x="457200" y="2057401"/>
            <a:ext cx="8483600" cy="4270664"/>
          </a:xfrm>
        </p:spPr>
        <p:txBody>
          <a:bodyPr>
            <a:normAutofit fontScale="85000" lnSpcReduction="20000"/>
          </a:bodyPr>
          <a:lstStyle/>
          <a:p>
            <a:r>
              <a:rPr lang="en-US" altLang="en-US" sz="3600" dirty="0" smtClean="0"/>
              <a:t>Tile Council of North America (TCNA)</a:t>
            </a:r>
          </a:p>
          <a:p>
            <a:r>
              <a:rPr lang="en-US" altLang="en-US" sz="3600" dirty="0" smtClean="0"/>
              <a:t>UL </a:t>
            </a:r>
            <a:r>
              <a:rPr lang="en-US" altLang="en-US" sz="3600" dirty="0"/>
              <a:t>Environment http://industries.ul.com/environment</a:t>
            </a:r>
            <a:endParaRPr lang="en-US" altLang="en-US" sz="3600" dirty="0" smtClean="0"/>
          </a:p>
          <a:p>
            <a:r>
              <a:rPr lang="en-US" altLang="en-US" sz="3600" dirty="0" smtClean="0"/>
              <a:t>SCS </a:t>
            </a:r>
            <a:r>
              <a:rPr lang="en-US" altLang="en-US" sz="3600" dirty="0"/>
              <a:t>Global Services http://www.scsglobalservices.com/</a:t>
            </a:r>
            <a:endParaRPr lang="en-US" altLang="en-US" sz="3600" dirty="0" smtClean="0"/>
          </a:p>
          <a:p>
            <a:r>
              <a:rPr lang="en-US" altLang="en-US" sz="3600" dirty="0"/>
              <a:t>NSF International http://www.nsf.org/services/by-industry/sustainability-environment </a:t>
            </a:r>
            <a:endParaRPr lang="en-US" altLang="en-US" sz="3600" dirty="0" smtClean="0"/>
          </a:p>
          <a:p>
            <a:r>
              <a:rPr lang="en-US" altLang="en-US" sz="3600" dirty="0"/>
              <a:t>PE </a:t>
            </a:r>
            <a:r>
              <a:rPr lang="en-US" altLang="en-US" sz="3600" dirty="0" smtClean="0"/>
              <a:t>International</a:t>
            </a:r>
          </a:p>
          <a:p>
            <a:r>
              <a:rPr lang="en-US" altLang="en-US" sz="3600" dirty="0" smtClean="0"/>
              <a:t>http</a:t>
            </a:r>
            <a:r>
              <a:rPr lang="en-US" altLang="en-US" sz="3600" dirty="0"/>
              <a:t>://</a:t>
            </a:r>
            <a:r>
              <a:rPr lang="en-US" altLang="en-US" sz="3600" dirty="0" smtClean="0"/>
              <a:t>www.pe-international.com/america</a:t>
            </a:r>
          </a:p>
          <a:p>
            <a:endParaRPr lang="en-US" altLang="en-US" sz="3600" dirty="0" smtClean="0"/>
          </a:p>
        </p:txBody>
      </p:sp>
    </p:spTree>
    <p:extLst>
      <p:ext uri="{BB962C8B-B14F-4D97-AF65-F5344CB8AC3E}">
        <p14:creationId xmlns:p14="http://schemas.microsoft.com/office/powerpoint/2010/main" val="41196428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does LEED work?</a:t>
            </a:r>
            <a:endParaRPr lang="en-US" dirty="0"/>
          </a:p>
        </p:txBody>
      </p:sp>
      <p:sp>
        <p:nvSpPr>
          <p:cNvPr id="3" name="Content Placeholder 2"/>
          <p:cNvSpPr>
            <a:spLocks noGrp="1"/>
          </p:cNvSpPr>
          <p:nvPr>
            <p:ph idx="1"/>
          </p:nvPr>
        </p:nvSpPr>
        <p:spPr>
          <a:xfrm>
            <a:off x="103910" y="2140527"/>
            <a:ext cx="5203382" cy="3985636"/>
          </a:xfrm>
        </p:spPr>
        <p:txBody>
          <a:bodyPr>
            <a:normAutofit/>
          </a:bodyPr>
          <a:lstStyle/>
          <a:p>
            <a:r>
              <a:rPr lang="en-US" sz="1800" dirty="0" smtClean="0"/>
              <a:t>Buildings designed, constructed, and operated in accordance with LEED criteria</a:t>
            </a:r>
          </a:p>
          <a:p>
            <a:pPr lvl="1"/>
            <a:r>
              <a:rPr lang="en-US" dirty="0" smtClean="0"/>
              <a:t>The more criteria met, the more “points” earned</a:t>
            </a:r>
          </a:p>
          <a:p>
            <a:pPr lvl="1"/>
            <a:r>
              <a:rPr lang="en-US" dirty="0" smtClean="0"/>
              <a:t>Deferent levels of certification awarded based on total number of points</a:t>
            </a:r>
          </a:p>
          <a:p>
            <a:pPr lvl="2"/>
            <a:r>
              <a:rPr lang="en-US" sz="1800" dirty="0" smtClean="0"/>
              <a:t>Certified, Silver, Gold, Platinum</a:t>
            </a:r>
          </a:p>
          <a:p>
            <a:r>
              <a:rPr lang="en-US" sz="1800" dirty="0" smtClean="0"/>
              <a:t>Certification of </a:t>
            </a:r>
            <a:r>
              <a:rPr lang="en-US" sz="1800" u="sng" dirty="0" smtClean="0"/>
              <a:t>buildings</a:t>
            </a:r>
            <a:r>
              <a:rPr lang="en-US" sz="1800" dirty="0" smtClean="0"/>
              <a:t>, not </a:t>
            </a:r>
            <a:r>
              <a:rPr lang="en-US" sz="1800" dirty="0" smtClean="0"/>
              <a:t>products, although </a:t>
            </a:r>
            <a:r>
              <a:rPr lang="en-US" sz="1800" dirty="0" smtClean="0"/>
              <a:t>. . . </a:t>
            </a:r>
          </a:p>
          <a:p>
            <a:pPr lvl="1"/>
            <a:r>
              <a:rPr lang="en-US" dirty="0" smtClean="0"/>
              <a:t>Products are integral to overall design and performance</a:t>
            </a:r>
          </a:p>
          <a:p>
            <a:pPr lvl="1"/>
            <a:r>
              <a:rPr lang="en-US" dirty="0" smtClean="0"/>
              <a:t>Products directly and indirectly influence a building’s points toward certification</a:t>
            </a:r>
          </a:p>
          <a:p>
            <a:pPr lvl="1"/>
            <a:r>
              <a:rPr lang="en-US" dirty="0" smtClean="0"/>
              <a:t>LEED has strongly impacted the building product marketplace </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15269" y="2838218"/>
            <a:ext cx="3635211" cy="2423474"/>
          </a:xfrm>
          <a:prstGeom prst="rect">
            <a:avLst/>
          </a:prstGeom>
        </p:spPr>
      </p:pic>
    </p:spTree>
    <p:extLst>
      <p:ext uri="{BB962C8B-B14F-4D97-AF65-F5344CB8AC3E}">
        <p14:creationId xmlns:p14="http://schemas.microsoft.com/office/powerpoint/2010/main" val="9164165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Impact of LEED</a:t>
            </a:r>
            <a:endParaRPr lang="en-US" dirty="0"/>
          </a:p>
        </p:txBody>
      </p:sp>
      <p:sp>
        <p:nvSpPr>
          <p:cNvPr id="3" name="Content Placeholder 2"/>
          <p:cNvSpPr>
            <a:spLocks noGrp="1"/>
          </p:cNvSpPr>
          <p:nvPr>
            <p:ph idx="1"/>
          </p:nvPr>
        </p:nvSpPr>
        <p:spPr/>
        <p:txBody>
          <a:bodyPr>
            <a:normAutofit/>
          </a:bodyPr>
          <a:lstStyle/>
          <a:p>
            <a:r>
              <a:rPr lang="en-US" dirty="0" smtClean="0"/>
              <a:t>In the US, approximately 50,000 registered or certified projects totaling over 600 million square meters</a:t>
            </a:r>
          </a:p>
          <a:p>
            <a:r>
              <a:rPr lang="en-US" dirty="0" smtClean="0"/>
              <a:t>Outside of the US, LEED certification in over 100 countries</a:t>
            </a:r>
          </a:p>
          <a:p>
            <a:pPr lvl="1"/>
            <a:r>
              <a:rPr lang="en-US" dirty="0" smtClean="0"/>
              <a:t>Many national Green Building Councils (GBCs) worldwide</a:t>
            </a:r>
          </a:p>
          <a:p>
            <a:pPr lvl="1"/>
            <a:r>
              <a:rPr lang="en-US" dirty="0" smtClean="0"/>
              <a:t>Common perceptions for modern-day green building practices</a:t>
            </a:r>
          </a:p>
          <a:p>
            <a:r>
              <a:rPr lang="en-US" dirty="0" smtClean="0"/>
              <a:t>Substantial impact on today’s building product marketplace</a:t>
            </a:r>
            <a:endParaRPr lang="en-US" dirty="0"/>
          </a:p>
        </p:txBody>
      </p:sp>
    </p:spTree>
    <p:extLst>
      <p:ext uri="{BB962C8B-B14F-4D97-AF65-F5344CB8AC3E}">
        <p14:creationId xmlns:p14="http://schemas.microsoft.com/office/powerpoint/2010/main" val="39714747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big of an impact?</a:t>
            </a:r>
            <a:endParaRPr lang="en-US" dirty="0"/>
          </a:p>
        </p:txBody>
      </p:sp>
      <p:sp>
        <p:nvSpPr>
          <p:cNvPr id="3" name="Content Placeholder 2"/>
          <p:cNvSpPr>
            <a:spLocks noGrp="1"/>
          </p:cNvSpPr>
          <p:nvPr>
            <p:ph idx="1"/>
          </p:nvPr>
        </p:nvSpPr>
        <p:spPr/>
        <p:txBody>
          <a:bodyPr>
            <a:normAutofit/>
          </a:bodyPr>
          <a:lstStyle/>
          <a:p>
            <a:r>
              <a:rPr lang="en-US" dirty="0" smtClean="0"/>
              <a:t>In 2010, $38.7 billion spent on green building materials due to LEED and similar programs*</a:t>
            </a:r>
          </a:p>
          <a:p>
            <a:endParaRPr lang="en-US" dirty="0" smtClean="0"/>
          </a:p>
          <a:p>
            <a:r>
              <a:rPr lang="en-US" dirty="0" smtClean="0"/>
              <a:t>By 2015, over $70 billion will be spent*</a:t>
            </a:r>
          </a:p>
          <a:p>
            <a:endParaRPr lang="en-US" dirty="0" smtClean="0"/>
          </a:p>
          <a:p>
            <a:r>
              <a:rPr lang="en-US" dirty="0" smtClean="0"/>
              <a:t>Estimated, 13% annual expansion*</a:t>
            </a:r>
          </a:p>
          <a:p>
            <a:endParaRPr lang="en-US" dirty="0"/>
          </a:p>
          <a:p>
            <a:pPr>
              <a:buNone/>
            </a:pPr>
            <a:r>
              <a:rPr lang="en-US" sz="2000" dirty="0" smtClean="0"/>
              <a:t>		*According to report on US green building market demand 		released by </a:t>
            </a:r>
            <a:r>
              <a:rPr lang="en-US" sz="2000" dirty="0" err="1" smtClean="0"/>
              <a:t>Freedonia</a:t>
            </a:r>
            <a:r>
              <a:rPr lang="en-US" sz="2000" dirty="0" smtClean="0"/>
              <a:t> Group in 2011 </a:t>
            </a:r>
            <a:endParaRPr lang="en-US" sz="2000" dirty="0"/>
          </a:p>
        </p:txBody>
      </p:sp>
    </p:spTree>
    <p:extLst>
      <p:ext uri="{BB962C8B-B14F-4D97-AF65-F5344CB8AC3E}">
        <p14:creationId xmlns:p14="http://schemas.microsoft.com/office/powerpoint/2010/main" val="30801945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3999" cy="826708"/>
          </a:xfrm>
        </p:spPr>
        <p:txBody>
          <a:bodyPr>
            <a:normAutofit fontScale="90000"/>
          </a:bodyPr>
          <a:lstStyle/>
          <a:p>
            <a:pPr algn="ctr"/>
            <a:r>
              <a:rPr lang="en-US" dirty="0" smtClean="0"/>
              <a:t>Growth of LEED</a:t>
            </a:r>
            <a:r>
              <a:rPr lang="en-US" dirty="0"/>
              <a:t> </a:t>
            </a:r>
            <a:r>
              <a:rPr lang="en-US" dirty="0" smtClean="0"/>
              <a:t>&amp; Where We Are </a:t>
            </a:r>
            <a:r>
              <a:rPr lang="en-US" dirty="0"/>
              <a:t>T</a:t>
            </a:r>
            <a:r>
              <a:rPr lang="en-US" dirty="0" smtClean="0"/>
              <a:t>oday</a:t>
            </a:r>
            <a:endParaRPr lang="en-US"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2899" y="1169989"/>
            <a:ext cx="5038725" cy="3727477"/>
          </a:xfrm>
          <a:prstGeom prst="rect">
            <a:avLst/>
          </a:prstGeom>
        </p:spPr>
      </p:pic>
      <p:cxnSp>
        <p:nvCxnSpPr>
          <p:cNvPr id="7" name="Straight Connector 6"/>
          <p:cNvCxnSpPr/>
          <p:nvPr/>
        </p:nvCxnSpPr>
        <p:spPr>
          <a:xfrm>
            <a:off x="1028700" y="4847843"/>
            <a:ext cx="0" cy="705614"/>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1028700" y="5210175"/>
            <a:ext cx="210502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3133725" y="5210175"/>
            <a:ext cx="399097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466851" y="5338219"/>
            <a:ext cx="1419225" cy="646331"/>
          </a:xfrm>
          <a:prstGeom prst="rect">
            <a:avLst/>
          </a:prstGeom>
          <a:noFill/>
        </p:spPr>
        <p:txBody>
          <a:bodyPr wrap="square" rtlCol="0">
            <a:spAutoFit/>
          </a:bodyPr>
          <a:lstStyle/>
          <a:p>
            <a:r>
              <a:rPr lang="en-US" dirty="0" smtClean="0"/>
              <a:t>LEED v2.2</a:t>
            </a:r>
          </a:p>
          <a:p>
            <a:r>
              <a:rPr lang="en-US" dirty="0" smtClean="0"/>
              <a:t>(2005-2008)</a:t>
            </a:r>
            <a:endParaRPr lang="en-US" dirty="0"/>
          </a:p>
        </p:txBody>
      </p:sp>
      <p:sp>
        <p:nvSpPr>
          <p:cNvPr id="21" name="TextBox 20"/>
          <p:cNvSpPr txBox="1"/>
          <p:nvPr/>
        </p:nvSpPr>
        <p:spPr>
          <a:xfrm>
            <a:off x="4757738" y="5317093"/>
            <a:ext cx="1419225" cy="646331"/>
          </a:xfrm>
          <a:prstGeom prst="rect">
            <a:avLst/>
          </a:prstGeom>
          <a:noFill/>
        </p:spPr>
        <p:txBody>
          <a:bodyPr wrap="square" rtlCol="0">
            <a:spAutoFit/>
          </a:bodyPr>
          <a:lstStyle/>
          <a:p>
            <a:r>
              <a:rPr lang="en-US" dirty="0" smtClean="0"/>
              <a:t>LEED v3</a:t>
            </a:r>
          </a:p>
          <a:p>
            <a:r>
              <a:rPr lang="en-US" dirty="0" smtClean="0"/>
              <a:t>(2009-2013)</a:t>
            </a:r>
            <a:endParaRPr lang="en-US" dirty="0"/>
          </a:p>
        </p:txBody>
      </p:sp>
      <p:cxnSp>
        <p:nvCxnSpPr>
          <p:cNvPr id="30" name="Straight Arrow Connector 29"/>
          <p:cNvCxnSpPr/>
          <p:nvPr/>
        </p:nvCxnSpPr>
        <p:spPr>
          <a:xfrm>
            <a:off x="7124700" y="5200650"/>
            <a:ext cx="160972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7219949" y="5363259"/>
            <a:ext cx="1419225" cy="646331"/>
          </a:xfrm>
          <a:prstGeom prst="rect">
            <a:avLst/>
          </a:prstGeom>
          <a:noFill/>
        </p:spPr>
        <p:txBody>
          <a:bodyPr wrap="square" rtlCol="0">
            <a:spAutoFit/>
          </a:bodyPr>
          <a:lstStyle/>
          <a:p>
            <a:r>
              <a:rPr lang="en-US" dirty="0" smtClean="0"/>
              <a:t>LEED v4</a:t>
            </a:r>
          </a:p>
          <a:p>
            <a:r>
              <a:rPr lang="en-US" dirty="0" smtClean="0"/>
              <a:t>(2014-     )</a:t>
            </a:r>
            <a:endParaRPr lang="en-US" dirty="0"/>
          </a:p>
        </p:txBody>
      </p:sp>
      <p:cxnSp>
        <p:nvCxnSpPr>
          <p:cNvPr id="33" name="Straight Connector 32"/>
          <p:cNvCxnSpPr/>
          <p:nvPr/>
        </p:nvCxnSpPr>
        <p:spPr>
          <a:xfrm>
            <a:off x="4972050" y="1539989"/>
            <a:ext cx="0" cy="30318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3133725" y="4847843"/>
            <a:ext cx="0" cy="705614"/>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7124700" y="4828793"/>
            <a:ext cx="0" cy="705614"/>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4972050" y="1691581"/>
            <a:ext cx="215265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5291136" y="1798499"/>
            <a:ext cx="3214689" cy="2554545"/>
          </a:xfrm>
          <a:prstGeom prst="rect">
            <a:avLst/>
          </a:prstGeom>
          <a:noFill/>
        </p:spPr>
        <p:txBody>
          <a:bodyPr wrap="square" rtlCol="0">
            <a:spAutoFit/>
          </a:bodyPr>
          <a:lstStyle/>
          <a:p>
            <a:r>
              <a:rPr lang="en-US" sz="1600" dirty="0" smtClean="0">
                <a:solidFill>
                  <a:srgbClr val="FF0000"/>
                </a:solidFill>
              </a:rPr>
              <a:t>In 2011, USGBC identified need for LEED v4 </a:t>
            </a:r>
          </a:p>
          <a:p>
            <a:pPr marL="285750" indent="-285750">
              <a:buFont typeface="Arial" panose="020B0604020202020204" pitchFamily="34" charset="0"/>
              <a:buChar char="•"/>
            </a:pPr>
            <a:r>
              <a:rPr lang="en-US" sz="1600" dirty="0" smtClean="0">
                <a:solidFill>
                  <a:srgbClr val="FF0000"/>
                </a:solidFill>
              </a:rPr>
              <a:t>Too much separation between certification levels</a:t>
            </a:r>
          </a:p>
          <a:p>
            <a:pPr marL="285750" indent="-285750">
              <a:buFont typeface="Arial" panose="020B0604020202020204" pitchFamily="34" charset="0"/>
              <a:buChar char="•"/>
            </a:pPr>
            <a:r>
              <a:rPr lang="en-US" sz="1600" dirty="0" smtClean="0">
                <a:solidFill>
                  <a:srgbClr val="FF0000"/>
                </a:solidFill>
              </a:rPr>
              <a:t>Plateau/slight reduction in growth rate</a:t>
            </a:r>
          </a:p>
          <a:p>
            <a:pPr marL="742950" lvl="1" indent="-285750">
              <a:buFont typeface="Arial" panose="020B0604020202020204" pitchFamily="34" charset="0"/>
              <a:buChar char="•"/>
            </a:pPr>
            <a:r>
              <a:rPr lang="en-US" sz="1600" dirty="0" smtClean="0">
                <a:solidFill>
                  <a:srgbClr val="FF0000"/>
                </a:solidFill>
              </a:rPr>
              <a:t>Adopt new philosophies to generate more interest</a:t>
            </a:r>
          </a:p>
          <a:p>
            <a:pPr marL="742950" lvl="1" indent="-285750">
              <a:buFont typeface="Arial" panose="020B0604020202020204" pitchFamily="34" charset="0"/>
              <a:buChar char="•"/>
            </a:pPr>
            <a:r>
              <a:rPr lang="en-US" sz="1600" dirty="0" smtClean="0">
                <a:solidFill>
                  <a:srgbClr val="FF0000"/>
                </a:solidFill>
              </a:rPr>
              <a:t>Less prescription, more design flexibility</a:t>
            </a:r>
          </a:p>
        </p:txBody>
      </p:sp>
    </p:spTree>
    <p:extLst>
      <p:ext uri="{BB962C8B-B14F-4D97-AF65-F5344CB8AC3E}">
        <p14:creationId xmlns:p14="http://schemas.microsoft.com/office/powerpoint/2010/main" val="21706156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Version 4.0</a:t>
            </a:r>
            <a:endParaRPr lang="en-US" dirty="0"/>
          </a:p>
        </p:txBody>
      </p:sp>
      <p:sp>
        <p:nvSpPr>
          <p:cNvPr id="3" name="Content Placeholder 2"/>
          <p:cNvSpPr>
            <a:spLocks noGrp="1"/>
          </p:cNvSpPr>
          <p:nvPr>
            <p:ph idx="1"/>
          </p:nvPr>
        </p:nvSpPr>
        <p:spPr>
          <a:xfrm>
            <a:off x="457200" y="2213264"/>
            <a:ext cx="4395355" cy="3912899"/>
          </a:xfrm>
        </p:spPr>
        <p:txBody>
          <a:bodyPr>
            <a:normAutofit/>
          </a:bodyPr>
          <a:lstStyle/>
          <a:p>
            <a:r>
              <a:rPr lang="en-US" dirty="0" smtClean="0"/>
              <a:t>Released toward the close of 2013</a:t>
            </a:r>
          </a:p>
          <a:p>
            <a:pPr lvl="1"/>
            <a:r>
              <a:rPr lang="en-US" dirty="0" smtClean="0"/>
              <a:t>Big story at  GREENBUILD in November</a:t>
            </a:r>
          </a:p>
          <a:p>
            <a:pPr lvl="1"/>
            <a:r>
              <a:rPr lang="en-US" dirty="0" smtClean="0"/>
              <a:t>Throughout 2014, transition to v4 and phase-out </a:t>
            </a:r>
            <a:r>
              <a:rPr lang="en-US" dirty="0"/>
              <a:t>of </a:t>
            </a:r>
            <a:r>
              <a:rPr lang="en-US" dirty="0" smtClean="0"/>
              <a:t>v3 </a:t>
            </a:r>
          </a:p>
          <a:p>
            <a:r>
              <a:rPr lang="en-US" dirty="0" smtClean="0"/>
              <a:t>Main objectives</a:t>
            </a:r>
          </a:p>
          <a:p>
            <a:pPr lvl="1"/>
            <a:r>
              <a:rPr lang="en-US" dirty="0" smtClean="0"/>
              <a:t>Increased rigorousness from previous versions</a:t>
            </a:r>
          </a:p>
          <a:p>
            <a:pPr lvl="1"/>
            <a:r>
              <a:rPr lang="en-US" dirty="0" smtClean="0"/>
              <a:t>More design flexibility </a:t>
            </a:r>
          </a:p>
          <a:p>
            <a:pPr lvl="2"/>
            <a:r>
              <a:rPr lang="en-US" dirty="0" smtClean="0"/>
              <a:t>Emphasis on design team collaboration</a:t>
            </a:r>
          </a:p>
          <a:p>
            <a:pPr lvl="2"/>
            <a:r>
              <a:rPr lang="en-US" dirty="0" smtClean="0"/>
              <a:t>Less design prescription</a:t>
            </a:r>
          </a:p>
          <a:p>
            <a:pPr lvl="2"/>
            <a:r>
              <a:rPr lang="en-US" dirty="0" smtClean="0"/>
              <a:t>Requirements for more information about products</a:t>
            </a:r>
          </a:p>
          <a:p>
            <a:endParaRPr lang="en-US" dirty="0" smtClean="0"/>
          </a:p>
          <a:p>
            <a:endParaRPr lang="en-US" dirty="0" smtClean="0"/>
          </a:p>
          <a:p>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52555" y="2078182"/>
            <a:ext cx="4038600" cy="3028950"/>
          </a:xfrm>
          <a:prstGeom prst="rect">
            <a:avLst/>
          </a:prstGeom>
        </p:spPr>
      </p:pic>
    </p:spTree>
    <p:extLst>
      <p:ext uri="{BB962C8B-B14F-4D97-AF65-F5344CB8AC3E}">
        <p14:creationId xmlns:p14="http://schemas.microsoft.com/office/powerpoint/2010/main" val="1935473624"/>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2136</TotalTime>
  <Words>2384</Words>
  <Application>Microsoft Office PowerPoint</Application>
  <PresentationFormat>On-screen Show (4:3)</PresentationFormat>
  <Paragraphs>358</Paragraphs>
  <Slides>45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ＭＳ Ｐゴシック</vt:lpstr>
      <vt:lpstr>Arial</vt:lpstr>
      <vt:lpstr>Calibri</vt:lpstr>
      <vt:lpstr>Calibri Light</vt:lpstr>
      <vt:lpstr>Retrospect</vt:lpstr>
      <vt:lpstr>LEED v4 and Its Relevance to Tile</vt:lpstr>
      <vt:lpstr>PowerPoint Presentation</vt:lpstr>
      <vt:lpstr>US Green Building Council (USGBC) and the Genesis of  Today’s Green Building Industry</vt:lpstr>
      <vt:lpstr>What is LEED?</vt:lpstr>
      <vt:lpstr>How does LEED work?</vt:lpstr>
      <vt:lpstr>The Impact of LEED</vt:lpstr>
      <vt:lpstr>How big of an impact?</vt:lpstr>
      <vt:lpstr>Growth of LEED &amp; Where We Are Today</vt:lpstr>
      <vt:lpstr>Version 4.0</vt:lpstr>
      <vt:lpstr>LEED v4 Rating Systems</vt:lpstr>
      <vt:lpstr>LEED v4 Rating Systems</vt:lpstr>
      <vt:lpstr>LEED v4 B+C: New Construction</vt:lpstr>
      <vt:lpstr>LEED v4 B+C: New Construction Integrating Tile into Your Design</vt:lpstr>
      <vt:lpstr>Integrative Process </vt:lpstr>
      <vt:lpstr>Sustainable Sites</vt:lpstr>
      <vt:lpstr>Sustainable Sites</vt:lpstr>
      <vt:lpstr>Energy &amp; Atmosphere</vt:lpstr>
      <vt:lpstr>Materials and Resources</vt:lpstr>
      <vt:lpstr>Materials and Resources</vt:lpstr>
      <vt:lpstr>Materials and Resources</vt:lpstr>
      <vt:lpstr>Materials and Resources</vt:lpstr>
      <vt:lpstr>Materials and Resources</vt:lpstr>
      <vt:lpstr>Indoor Environmental Quality</vt:lpstr>
      <vt:lpstr>Indoor Environmental Quality</vt:lpstr>
      <vt:lpstr>Indoor Environmental Quality</vt:lpstr>
      <vt:lpstr>Indoor Environmental Quality</vt:lpstr>
      <vt:lpstr>Indoor Environmental Quality</vt:lpstr>
      <vt:lpstr>Indoor Environmental Quality</vt:lpstr>
      <vt:lpstr>Regional Priority</vt:lpstr>
      <vt:lpstr>Innovation</vt:lpstr>
      <vt:lpstr>Challenges for Manufacturers</vt:lpstr>
      <vt:lpstr>Challenges for Architects and Designers</vt:lpstr>
      <vt:lpstr>Pushback</vt:lpstr>
      <vt:lpstr>The Path Forward</vt:lpstr>
      <vt:lpstr>The Path Forward – Compliance</vt:lpstr>
      <vt:lpstr>The Path Forward – Competitors</vt:lpstr>
      <vt:lpstr>The Path Forward – Market Forces</vt:lpstr>
      <vt:lpstr>The Path Forward – Compromise</vt:lpstr>
      <vt:lpstr>Tile industry meeting the demands: Green Squared®</vt:lpstr>
      <vt:lpstr>Green Squared® References in Green Building Standards/Rating Systems</vt:lpstr>
      <vt:lpstr>Tile industry meeting the demands: Generic EPD for Tile </vt:lpstr>
      <vt:lpstr>Generic EPD for Tile: Relevance to LEED v4 and other Green Building Standards</vt:lpstr>
      <vt:lpstr>LEED v4/Tile 11-Page Guide  in 2014 TCNA Handbook</vt:lpstr>
      <vt:lpstr>Green Standards Reference Guide Chart Outlining Tile-Relevant Credits</vt:lpstr>
      <vt:lpstr>More on EPDs, Green Squared Certified Products, Direction of Green Building</vt:lpstr>
    </vt:vector>
  </TitlesOfParts>
  <Company>CSG Creative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Morrison</dc:creator>
  <cp:lastModifiedBy>Lynn Zott</cp:lastModifiedBy>
  <cp:revision>90</cp:revision>
  <dcterms:created xsi:type="dcterms:W3CDTF">2014-01-17T16:29:38Z</dcterms:created>
  <dcterms:modified xsi:type="dcterms:W3CDTF">2014-06-19T18:06:24Z</dcterms:modified>
</cp:coreProperties>
</file>