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1"/>
  </p:sldMasterIdLst>
  <p:notesMasterIdLst>
    <p:notesMasterId r:id="rId175"/>
  </p:notesMasterIdLst>
  <p:sldIdLst>
    <p:sldId id="516" r:id="rId2"/>
    <p:sldId id="519" r:id="rId3"/>
    <p:sldId id="692" r:id="rId4"/>
    <p:sldId id="701" r:id="rId5"/>
    <p:sldId id="520" r:id="rId6"/>
    <p:sldId id="536" r:id="rId7"/>
    <p:sldId id="540" r:id="rId8"/>
    <p:sldId id="538" r:id="rId9"/>
    <p:sldId id="537" r:id="rId10"/>
    <p:sldId id="703" r:id="rId11"/>
    <p:sldId id="541" r:id="rId12"/>
    <p:sldId id="542" r:id="rId13"/>
    <p:sldId id="700" r:id="rId14"/>
    <p:sldId id="543" r:id="rId15"/>
    <p:sldId id="699" r:id="rId16"/>
    <p:sldId id="549" r:id="rId17"/>
    <p:sldId id="704" r:id="rId18"/>
    <p:sldId id="551" r:id="rId19"/>
    <p:sldId id="706" r:id="rId20"/>
    <p:sldId id="546" r:id="rId21"/>
    <p:sldId id="547" r:id="rId22"/>
    <p:sldId id="548" r:id="rId23"/>
    <p:sldId id="553" r:id="rId24"/>
    <p:sldId id="554" r:id="rId25"/>
    <p:sldId id="555" r:id="rId26"/>
    <p:sldId id="610" r:id="rId27"/>
    <p:sldId id="611" r:id="rId28"/>
    <p:sldId id="556" r:id="rId29"/>
    <p:sldId id="557" r:id="rId30"/>
    <p:sldId id="558" r:id="rId31"/>
    <p:sldId id="707" r:id="rId32"/>
    <p:sldId id="586" r:id="rId33"/>
    <p:sldId id="563" r:id="rId34"/>
    <p:sldId id="588" r:id="rId35"/>
    <p:sldId id="589" r:id="rId36"/>
    <p:sldId id="590" r:id="rId37"/>
    <p:sldId id="591" r:id="rId38"/>
    <p:sldId id="592" r:id="rId39"/>
    <p:sldId id="613" r:id="rId40"/>
    <p:sldId id="604" r:id="rId41"/>
    <p:sldId id="595" r:id="rId42"/>
    <p:sldId id="596" r:id="rId43"/>
    <p:sldId id="594" r:id="rId44"/>
    <p:sldId id="597" r:id="rId45"/>
    <p:sldId id="606" r:id="rId46"/>
    <p:sldId id="697" r:id="rId47"/>
    <p:sldId id="579" r:id="rId48"/>
    <p:sldId id="580" r:id="rId49"/>
    <p:sldId id="581" r:id="rId50"/>
    <p:sldId id="607" r:id="rId51"/>
    <p:sldId id="615" r:id="rId52"/>
    <p:sldId id="616" r:id="rId53"/>
    <p:sldId id="617" r:id="rId54"/>
    <p:sldId id="618" r:id="rId55"/>
    <p:sldId id="633" r:id="rId56"/>
    <p:sldId id="621" r:id="rId57"/>
    <p:sldId id="622" r:id="rId58"/>
    <p:sldId id="693" r:id="rId59"/>
    <p:sldId id="623" r:id="rId60"/>
    <p:sldId id="624" r:id="rId61"/>
    <p:sldId id="625" r:id="rId62"/>
    <p:sldId id="626" r:id="rId63"/>
    <p:sldId id="694" r:id="rId64"/>
    <p:sldId id="628" r:id="rId65"/>
    <p:sldId id="629" r:id="rId66"/>
    <p:sldId id="630" r:id="rId67"/>
    <p:sldId id="631" r:id="rId68"/>
    <p:sldId id="695" r:id="rId69"/>
    <p:sldId id="619" r:id="rId70"/>
    <p:sldId id="517" r:id="rId71"/>
    <p:sldId id="433" r:id="rId72"/>
    <p:sldId id="425" r:id="rId73"/>
    <p:sldId id="426" r:id="rId74"/>
    <p:sldId id="434" r:id="rId75"/>
    <p:sldId id="435" r:id="rId76"/>
    <p:sldId id="436" r:id="rId77"/>
    <p:sldId id="438" r:id="rId78"/>
    <p:sldId id="439" r:id="rId79"/>
    <p:sldId id="641" r:id="rId80"/>
    <p:sldId id="642" r:id="rId81"/>
    <p:sldId id="696" r:id="rId82"/>
    <p:sldId id="643" r:id="rId83"/>
    <p:sldId id="644" r:id="rId84"/>
    <p:sldId id="645" r:id="rId85"/>
    <p:sldId id="646" r:id="rId86"/>
    <p:sldId id="647" r:id="rId87"/>
    <p:sldId id="648" r:id="rId88"/>
    <p:sldId id="649" r:id="rId89"/>
    <p:sldId id="444" r:id="rId90"/>
    <p:sldId id="461" r:id="rId91"/>
    <p:sldId id="462" r:id="rId92"/>
    <p:sldId id="463" r:id="rId93"/>
    <p:sldId id="464" r:id="rId94"/>
    <p:sldId id="465" r:id="rId95"/>
    <p:sldId id="466" r:id="rId96"/>
    <p:sldId id="467" r:id="rId97"/>
    <p:sldId id="468" r:id="rId98"/>
    <p:sldId id="469" r:id="rId99"/>
    <p:sldId id="470" r:id="rId100"/>
    <p:sldId id="471" r:id="rId101"/>
    <p:sldId id="472" r:id="rId102"/>
    <p:sldId id="473" r:id="rId103"/>
    <p:sldId id="474" r:id="rId104"/>
    <p:sldId id="475" r:id="rId105"/>
    <p:sldId id="476" r:id="rId106"/>
    <p:sldId id="477" r:id="rId107"/>
    <p:sldId id="478" r:id="rId108"/>
    <p:sldId id="479" r:id="rId109"/>
    <p:sldId id="480" r:id="rId110"/>
    <p:sldId id="481" r:id="rId111"/>
    <p:sldId id="482" r:id="rId112"/>
    <p:sldId id="667" r:id="rId113"/>
    <p:sldId id="691" r:id="rId114"/>
    <p:sldId id="484" r:id="rId115"/>
    <p:sldId id="485" r:id="rId116"/>
    <p:sldId id="486" r:id="rId117"/>
    <p:sldId id="487" r:id="rId118"/>
    <p:sldId id="708" r:id="rId119"/>
    <p:sldId id="709" r:id="rId120"/>
    <p:sldId id="710" r:id="rId121"/>
    <p:sldId id="488" r:id="rId122"/>
    <p:sldId id="489" r:id="rId123"/>
    <p:sldId id="490" r:id="rId124"/>
    <p:sldId id="732" r:id="rId125"/>
    <p:sldId id="733" r:id="rId126"/>
    <p:sldId id="734" r:id="rId127"/>
    <p:sldId id="735" r:id="rId128"/>
    <p:sldId id="736" r:id="rId129"/>
    <p:sldId id="737" r:id="rId130"/>
    <p:sldId id="738" r:id="rId131"/>
    <p:sldId id="739" r:id="rId132"/>
    <p:sldId id="740" r:id="rId133"/>
    <p:sldId id="741" r:id="rId134"/>
    <p:sldId id="742" r:id="rId135"/>
    <p:sldId id="503" r:id="rId136"/>
    <p:sldId id="504" r:id="rId137"/>
    <p:sldId id="505" r:id="rId138"/>
    <p:sldId id="506" r:id="rId139"/>
    <p:sldId id="507" r:id="rId140"/>
    <p:sldId id="511" r:id="rId141"/>
    <p:sldId id="512" r:id="rId142"/>
    <p:sldId id="508" r:id="rId143"/>
    <p:sldId id="509" r:id="rId144"/>
    <p:sldId id="510" r:id="rId145"/>
    <p:sldId id="355" r:id="rId146"/>
    <p:sldId id="356" r:id="rId147"/>
    <p:sldId id="357" r:id="rId148"/>
    <p:sldId id="358" r:id="rId149"/>
    <p:sldId id="359" r:id="rId150"/>
    <p:sldId id="360" r:id="rId151"/>
    <p:sldId id="361" r:id="rId152"/>
    <p:sldId id="362" r:id="rId153"/>
    <p:sldId id="363" r:id="rId154"/>
    <p:sldId id="364" r:id="rId155"/>
    <p:sldId id="365" r:id="rId156"/>
    <p:sldId id="370" r:id="rId157"/>
    <p:sldId id="371" r:id="rId158"/>
    <p:sldId id="372" r:id="rId159"/>
    <p:sldId id="373" r:id="rId160"/>
    <p:sldId id="374" r:id="rId161"/>
    <p:sldId id="375" r:id="rId162"/>
    <p:sldId id="376" r:id="rId163"/>
    <p:sldId id="377" r:id="rId164"/>
    <p:sldId id="378" r:id="rId165"/>
    <p:sldId id="379" r:id="rId166"/>
    <p:sldId id="380" r:id="rId167"/>
    <p:sldId id="381" r:id="rId168"/>
    <p:sldId id="382" r:id="rId169"/>
    <p:sldId id="383" r:id="rId170"/>
    <p:sldId id="384" r:id="rId171"/>
    <p:sldId id="385" r:id="rId172"/>
    <p:sldId id="386" r:id="rId173"/>
    <p:sldId id="387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1829" autoAdjust="0"/>
  </p:normalViewPr>
  <p:slideViewPr>
    <p:cSldViewPr>
      <p:cViewPr varScale="1">
        <p:scale>
          <a:sx n="94" d="100"/>
          <a:sy n="94" d="100"/>
        </p:scale>
        <p:origin x="5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38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A857E-E20D-4EDA-9127-71F55B4ED83A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05F48-594C-4D7C-9144-64617B37C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6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935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93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11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68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1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0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5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8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8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356CD-10AD-4687-A65F-A25DE5B11FA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9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736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9895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5216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578DA-9741-41FB-A3A5-A17CC56A6443}" type="slidenum">
              <a:rPr lang="en-US" smtClean="0">
                <a:solidFill>
                  <a:srgbClr val="000000"/>
                </a:solidFill>
              </a:rPr>
              <a:pPr/>
              <a:t>100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5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0313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1595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8947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1768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0931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009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870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1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1283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0451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327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5464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746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8844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3038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1917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66081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7901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1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902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06611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3878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200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398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730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642871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055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6343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4399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79776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237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40668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39448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EC1C6-84D5-4128-ADFF-E7FEECC12BC6}" type="slidenum">
              <a:rPr lang="en-GB" smtClean="0"/>
              <a:pPr>
                <a:defRPr/>
              </a:pPr>
              <a:t>147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4856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EB48E7-176A-4F9B-A64B-2FA7F17122FA}" type="slidenum">
              <a:rPr lang="en-GB">
                <a:solidFill>
                  <a:prstClr val="black"/>
                </a:solidFill>
              </a:rPr>
              <a:pPr>
                <a:defRPr/>
              </a:pPr>
              <a:t>148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34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81DF1-B9DB-4505-BE9E-1CAF9CBE6887}" type="slidenum">
              <a:rPr lang="en-GB" smtClean="0"/>
              <a:pPr>
                <a:defRPr/>
              </a:pPr>
              <a:t>149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309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71738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12750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93162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FD7C070-198F-4539-8608-FA2A779677A2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153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965553" y="8424713"/>
            <a:ext cx="1606550" cy="2309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39" tIns="45219" rIns="90439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 dirty="0">
                <a:solidFill>
                  <a:prstClr val="black"/>
                </a:solidFill>
                <a:latin typeface="Calibri" pitchFamily="34" charset="0"/>
              </a:rPr>
              <a:t>CLICK TO NEXT SLIDE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976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AC2B1A9-B753-4980-A9CC-37D95593963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154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965553" y="8424713"/>
            <a:ext cx="1606550" cy="2309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39" tIns="45219" rIns="90439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 dirty="0">
                <a:solidFill>
                  <a:prstClr val="black"/>
                </a:solidFill>
                <a:latin typeface="Calibri" pitchFamily="34" charset="0"/>
              </a:rPr>
              <a:t>CLICK TO NEXT SLIDE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9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012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D9009B-EEFA-4B27-A699-8416B627844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155</a:t>
            </a:fld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965553" y="8424713"/>
            <a:ext cx="1606550" cy="2309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39" tIns="45219" rIns="90439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 dirty="0">
                <a:solidFill>
                  <a:prstClr val="black"/>
                </a:solidFill>
                <a:latin typeface="Calibri" pitchFamily="34" charset="0"/>
              </a:rPr>
              <a:t>CLICK TO NEXT SLIDE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78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9087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79721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2741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23463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924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58023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99913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30697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88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29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5282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32931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7198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490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7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9EFD-EDF6-4BB2-B4E9-FE64FA91BBE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2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48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3E6C9-3EFC-4F30-AB36-E2874B35A4F0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4D7A-0B01-4C52-8144-2903E5F8E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1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7219F-8E84-4AE2-AFB5-535A66FCFCA9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5CC3C-CFFF-4941-9E00-CA51C8708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14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D9D4E-6369-4DBF-9146-D91EAC926A66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FFD07-FF1D-4172-99A4-8D63D13A4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62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B5B5E-CE25-4759-8B5F-F85F271DF372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5FD3-D1EE-4FFB-A20A-783B99FD6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E3BB5-F691-4EBD-80DE-9BDF7D0182FB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B5D2D-CB13-4DAF-AC27-737BA709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6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95B32-0123-440D-96BC-210D3623CD94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41C4-80EE-406E-9459-6B21C8AE1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4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D842B-2920-4E17-96C2-11306E654849}" type="datetimeFigureOut">
              <a:rPr lang="en-US"/>
              <a:pPr>
                <a:defRPr/>
              </a:pPr>
              <a:t>8/4/2014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D7F1-C82D-4760-B424-FDABA1EDD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08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3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6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6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3734B6-641A-451B-BF34-7EAFF8701A7F}" type="datetimeFigureOut">
              <a:rPr lang="en-US" smtClean="0"/>
              <a:t>8/4/2014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DF8D78-C456-4E0C-AAA1-D2F74AA8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5" r:id="rId16"/>
    <p:sldLayoutId id="2147484096" r:id="rId17"/>
    <p:sldLayoutId id="214748409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533400" y="762000"/>
            <a:ext cx="8077200" cy="245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4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2863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 Narrow" pitchFamily="34" charset="0"/>
              </a:rPr>
              <a:t>Hot Issues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86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latin typeface="Arial Black" panose="020B0A04020102020204" pitchFamily="34" charset="0"/>
              </a:rPr>
              <a:t>In</a:t>
            </a:r>
          </a:p>
          <a:p>
            <a:pPr algn="ctr"/>
            <a:r>
              <a:rPr lang="en-US" sz="4000" b="1" cap="all" dirty="0" smtClean="0">
                <a:latin typeface="Arial Black" panose="020B0A04020102020204" pitchFamily="34" charset="0"/>
              </a:rPr>
              <a:t>Tile standards</a:t>
            </a:r>
          </a:p>
          <a:p>
            <a:pPr algn="ctr"/>
            <a:r>
              <a:rPr lang="en-US" sz="4000" b="1" cap="all" dirty="0" smtClean="0">
                <a:latin typeface="Arial Black" panose="020B0A04020102020204" pitchFamily="34" charset="0"/>
              </a:rPr>
              <a:t>And</a:t>
            </a:r>
          </a:p>
          <a:p>
            <a:pPr algn="ctr"/>
            <a:r>
              <a:rPr lang="en-US" sz="4000" b="1" cap="all" dirty="0" smtClean="0">
                <a:latin typeface="Arial Black" panose="020B0A04020102020204" pitchFamily="34" charset="0"/>
              </a:rPr>
              <a:t>design</a:t>
            </a:r>
            <a:endParaRPr lang="en-US" sz="4000" b="1" cap="all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"/>
            <a:ext cx="7406640" cy="1356360"/>
          </a:xfrm>
        </p:spPr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57600" cy="1905000"/>
          </a:xfrm>
        </p:spPr>
        <p:txBody>
          <a:bodyPr/>
          <a:lstStyle/>
          <a:p>
            <a:r>
              <a:rPr lang="en-US" dirty="0" smtClean="0"/>
              <a:t>This does not constitute legal advice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00600" y="274268"/>
            <a:ext cx="3429000" cy="5649577"/>
            <a:chOff x="4448175" y="1447800"/>
            <a:chExt cx="4609110" cy="6140702"/>
          </a:xfrm>
        </p:grpSpPr>
        <p:pic>
          <p:nvPicPr>
            <p:cNvPr id="4" name="Picture 2" descr="Lawyer kid.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73" b="-2273"/>
            <a:stretch/>
          </p:blipFill>
          <p:spPr bwMode="auto">
            <a:xfrm>
              <a:off x="4550600" y="2330702"/>
              <a:ext cx="4506685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448175" y="1447800"/>
              <a:ext cx="4506685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30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313" y="1905000"/>
            <a:ext cx="3519487" cy="472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4419600" cy="3535362"/>
          </a:xfrm>
        </p:spPr>
        <p:txBody>
          <a:bodyPr>
            <a:normAutofit/>
          </a:bodyPr>
          <a:lstStyle/>
          <a:p>
            <a:r>
              <a:rPr lang="en-US" sz="2800" smtClean="0"/>
              <a:t>Use of leveling system?</a:t>
            </a:r>
          </a:p>
          <a:p>
            <a:endParaRPr lang="en-US" sz="1400" smtClean="0"/>
          </a:p>
          <a:p>
            <a:r>
              <a:rPr lang="en-US" sz="2800" smtClean="0"/>
              <a:t>Lippage tolerances being discussed: 1/64” to 1/16”</a:t>
            </a:r>
          </a:p>
          <a:p>
            <a:pPr lvl="1"/>
            <a:endParaRPr lang="en-US" sz="1400" smtClean="0"/>
          </a:p>
          <a:p>
            <a:pPr lvl="1"/>
            <a:r>
              <a:rPr lang="en-US" sz="2400" smtClean="0"/>
              <a:t>With a 3 mm tile, 1 mm is 1/3 the tile’s thickness</a:t>
            </a:r>
          </a:p>
          <a:p>
            <a:pPr lvl="1"/>
            <a:endParaRPr lang="en-US" sz="1400" smtClean="0"/>
          </a:p>
          <a:p>
            <a:pPr lvl="1"/>
            <a:r>
              <a:rPr lang="en-US" sz="2400" smtClean="0"/>
              <a:t>Is edge fracture more likely?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Easy?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888747"/>
            <a:ext cx="6096000" cy="458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59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2641" name="Content Placeholder 2"/>
          <p:cNvSpPr>
            <a:spLocks noGrp="1"/>
          </p:cNvSpPr>
          <p:nvPr>
            <p:ph idx="1"/>
          </p:nvPr>
        </p:nvSpPr>
        <p:spPr>
          <a:xfrm>
            <a:off x="762000" y="2255838"/>
            <a:ext cx="7315200" cy="3535362"/>
          </a:xfrm>
        </p:spPr>
        <p:txBody>
          <a:bodyPr/>
          <a:lstStyle/>
          <a:p>
            <a:r>
              <a:rPr lang="en-US" dirty="0" smtClean="0"/>
              <a:t>Finished installation flatness?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dirty="0" smtClean="0"/>
              <a:t>Is ¼” in 10’ reasonable or are “waves” created during installation?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3666" name="Content Placeholder 6"/>
          <p:cNvSpPr>
            <a:spLocks noGrp="1"/>
          </p:cNvSpPr>
          <p:nvPr>
            <p:ph idx="1"/>
          </p:nvPr>
        </p:nvSpPr>
        <p:spPr>
          <a:xfrm>
            <a:off x="457200" y="2179638"/>
            <a:ext cx="8382000" cy="3763962"/>
          </a:xfrm>
        </p:spPr>
        <p:txBody>
          <a:bodyPr>
            <a:normAutofit/>
          </a:bodyPr>
          <a:lstStyle/>
          <a:p>
            <a:r>
              <a:rPr lang="en-US" sz="2800" smtClean="0"/>
              <a:t>Do existing standards for grout joint width apply? </a:t>
            </a:r>
          </a:p>
          <a:p>
            <a:endParaRPr lang="en-US" sz="2800" smtClean="0"/>
          </a:p>
          <a:p>
            <a:r>
              <a:rPr lang="en-US" sz="2800" smtClean="0"/>
              <a:t>Existing standards aim at wider grout joints to accommodate facial dimensions and warpage</a:t>
            </a:r>
          </a:p>
          <a:p>
            <a:endParaRPr lang="en-US" sz="2800" smtClean="0"/>
          </a:p>
          <a:p>
            <a:r>
              <a:rPr lang="en-US" sz="2800" smtClean="0"/>
              <a:t>But ... Some feel edges are more susceptible to impact with wider joints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4690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r>
              <a:rPr lang="en-US" sz="2800" dirty="0" smtClean="0"/>
              <a:t>Will facial dimensions and </a:t>
            </a:r>
            <a:r>
              <a:rPr lang="en-US" sz="2800" dirty="0" err="1" smtClean="0"/>
              <a:t>warpage</a:t>
            </a:r>
            <a:r>
              <a:rPr lang="en-US" sz="2800" dirty="0" smtClean="0"/>
              <a:t> be tight enough for the desired “credit card” joints?</a:t>
            </a:r>
          </a:p>
          <a:p>
            <a:pPr>
              <a:buFontTx/>
              <a:buNone/>
            </a:pPr>
            <a:r>
              <a:rPr lang="en-US" sz="2800" dirty="0" smtClean="0"/>
              <a:t>					OR</a:t>
            </a:r>
          </a:p>
          <a:p>
            <a:endParaRPr lang="en-US" sz="2800" dirty="0" smtClean="0"/>
          </a:p>
          <a:p>
            <a:r>
              <a:rPr lang="en-US" sz="2800" dirty="0" smtClean="0"/>
              <a:t>Will dimensions and </a:t>
            </a:r>
            <a:r>
              <a:rPr lang="en-US" sz="2800" dirty="0" err="1" smtClean="0"/>
              <a:t>warpage</a:t>
            </a:r>
            <a:r>
              <a:rPr lang="en-US" sz="2800" dirty="0" smtClean="0"/>
              <a:t> HAVE TO be tight enough for “credit card” joints needed to minimize impact?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5714" name="Content Placeholder 6"/>
          <p:cNvSpPr>
            <a:spLocks noGrp="1"/>
          </p:cNvSpPr>
          <p:nvPr>
            <p:ph idx="1"/>
          </p:nvPr>
        </p:nvSpPr>
        <p:spPr>
          <a:xfrm>
            <a:off x="533400" y="2286000"/>
            <a:ext cx="8382000" cy="4525963"/>
          </a:xfrm>
        </p:spPr>
        <p:txBody>
          <a:bodyPr/>
          <a:lstStyle/>
          <a:p>
            <a:r>
              <a:rPr lang="en-US" sz="2800" dirty="0" smtClean="0"/>
              <a:t>Either way…full grout joints are imperative to minimize impact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Content Placeholder 2"/>
          <p:cNvSpPr>
            <a:spLocks noGrp="1"/>
          </p:cNvSpPr>
          <p:nvPr>
            <p:ph idx="1"/>
          </p:nvPr>
        </p:nvSpPr>
        <p:spPr>
          <a:xfrm>
            <a:off x="533400" y="2560638"/>
            <a:ext cx="8229600" cy="4068762"/>
          </a:xfrm>
        </p:spPr>
        <p:txBody>
          <a:bodyPr>
            <a:normAutofit/>
          </a:bodyPr>
          <a:lstStyle/>
          <a:p>
            <a:r>
              <a:rPr lang="en-US" sz="2800" smtClean="0"/>
              <a:t>By existing standards, if large sizes are used, almost every joint would need to be a movement joint, especially for wet and sun exposed areas</a:t>
            </a:r>
          </a:p>
          <a:p>
            <a:endParaRPr lang="en-US" sz="2800" smtClean="0"/>
          </a:p>
          <a:p>
            <a:r>
              <a:rPr lang="en-US" sz="2800" smtClean="0"/>
              <a:t>Tile edge performance with soft filler unknown</a:t>
            </a:r>
          </a:p>
          <a:p>
            <a:endParaRPr lang="en-US" sz="2800" smtClean="0"/>
          </a:p>
          <a:p>
            <a:r>
              <a:rPr lang="en-US" sz="2800" smtClean="0"/>
              <a:t>Can control joints in concrete be relocated to nearest joint? </a:t>
            </a:r>
          </a:p>
        </p:txBody>
      </p:sp>
      <p:sp>
        <p:nvSpPr>
          <p:cNvPr id="116738" name="Title 3"/>
          <p:cNvSpPr txBox="1">
            <a:spLocks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solidFill>
                  <a:srgbClr val="000000"/>
                </a:solidFill>
              </a:rPr>
              <a:t>	Likely </a:t>
            </a:r>
            <a:r>
              <a:rPr lang="en-US" sz="4000" dirty="0">
                <a:solidFill>
                  <a:srgbClr val="000000"/>
                </a:solidFill>
              </a:rPr>
              <a:t>to Be Included in A108.19: </a:t>
            </a:r>
            <a:r>
              <a:rPr lang="en-US" sz="4000" dirty="0" smtClean="0">
                <a:solidFill>
                  <a:srgbClr val="000000"/>
                </a:solidFill>
              </a:rPr>
              <a:t>	Movement </a:t>
            </a:r>
            <a:r>
              <a:rPr lang="en-US" sz="4000" dirty="0">
                <a:solidFill>
                  <a:srgbClr val="000000"/>
                </a:solidFill>
              </a:rPr>
              <a:t>Joints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17761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4114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Coverage</a:t>
            </a:r>
          </a:p>
          <a:p>
            <a:pPr lvl="1"/>
            <a:r>
              <a:rPr lang="en-US" sz="2800" dirty="0" smtClean="0"/>
              <a:t>How much is enough?</a:t>
            </a:r>
          </a:p>
          <a:p>
            <a:pPr lvl="1"/>
            <a:r>
              <a:rPr lang="en-US" sz="2800" dirty="0" smtClean="0"/>
              <a:t>How to get coverage on edges without trapping air? </a:t>
            </a:r>
          </a:p>
          <a:p>
            <a:pPr lvl="1"/>
            <a:r>
              <a:rPr lang="en-US" sz="2800" dirty="0" smtClean="0"/>
              <a:t>How to check, especially for large, thin sizes?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14763" cy="510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</a:t>
            </a:r>
          </a:p>
        </p:txBody>
      </p:sp>
      <p:sp>
        <p:nvSpPr>
          <p:cNvPr id="65537" name="Content Placeholder 2"/>
          <p:cNvSpPr>
            <a:spLocks noGrp="1"/>
          </p:cNvSpPr>
          <p:nvPr>
            <p:ph idx="1"/>
          </p:nvPr>
        </p:nvSpPr>
        <p:spPr>
          <a:xfrm>
            <a:off x="381000" y="2514601"/>
            <a:ext cx="3581400" cy="3733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Embedding the Tile</a:t>
            </a:r>
          </a:p>
          <a:p>
            <a:pPr lvl="1"/>
            <a:r>
              <a:rPr lang="en-US" sz="2800" dirty="0" smtClean="0"/>
              <a:t>Walk on it? </a:t>
            </a:r>
          </a:p>
          <a:p>
            <a:pPr lvl="1"/>
            <a:r>
              <a:rPr lang="en-US" sz="2800" dirty="0" smtClean="0"/>
              <a:t>Vibrate? </a:t>
            </a:r>
          </a:p>
          <a:p>
            <a:pPr lvl="1"/>
            <a:r>
              <a:rPr lang="en-US" sz="2800" dirty="0" smtClean="0"/>
              <a:t>Thinner thin-set?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247174" cy="44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88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66561" name="Content Placeholder 2"/>
          <p:cNvSpPr>
            <a:spLocks noGrp="1"/>
          </p:cNvSpPr>
          <p:nvPr>
            <p:ph idx="1"/>
          </p:nvPr>
        </p:nvSpPr>
        <p:spPr>
          <a:xfrm>
            <a:off x="381000" y="1874837"/>
            <a:ext cx="8153400" cy="1858963"/>
          </a:xfrm>
        </p:spPr>
        <p:txBody>
          <a:bodyPr/>
          <a:lstStyle/>
          <a:p>
            <a:r>
              <a:rPr lang="en-US" dirty="0" smtClean="0"/>
              <a:t>Varying Opinions on Application Thickness</a:t>
            </a:r>
          </a:p>
          <a:p>
            <a:pPr lvl="1"/>
            <a:endParaRPr lang="en-US" sz="1400" dirty="0" smtClean="0"/>
          </a:p>
          <a:p>
            <a:pPr lvl="1"/>
            <a:r>
              <a:rPr lang="en-US" dirty="0" smtClean="0"/>
              <a:t>3/8” needed for workability?</a:t>
            </a:r>
          </a:p>
          <a:p>
            <a:pPr lvl="1"/>
            <a:endParaRPr lang="en-US" sz="1400" dirty="0" smtClean="0"/>
          </a:p>
          <a:p>
            <a:pPr lvl="1"/>
            <a:r>
              <a:rPr lang="en-US" dirty="0" smtClean="0"/>
              <a:t>Susceptibility to thin-set shrinkage?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94" b="-1382"/>
          <a:stretch/>
        </p:blipFill>
        <p:spPr bwMode="auto">
          <a:xfrm rot="16200000">
            <a:off x="3017520" y="2865120"/>
            <a:ext cx="310896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76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1"/>
            <a:ext cx="69342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Recap: TCNA’s role in ANSI</a:t>
            </a:r>
          </a:p>
          <a:p>
            <a:pPr lvl="1"/>
            <a:r>
              <a:rPr lang="en-US" dirty="0" smtClean="0"/>
              <a:t>Secretariat to A108 Committee on product and installation standards for tile and related materials</a:t>
            </a:r>
          </a:p>
          <a:p>
            <a:pPr lvl="1"/>
            <a:r>
              <a:rPr lang="en-US" dirty="0" smtClean="0"/>
              <a:t>Committee represents diverse group of interests</a:t>
            </a:r>
          </a:p>
          <a:p>
            <a:pPr lvl="2"/>
            <a:r>
              <a:rPr lang="en-US" dirty="0" smtClean="0"/>
              <a:t>Manufacturers</a:t>
            </a:r>
          </a:p>
          <a:p>
            <a:pPr lvl="2"/>
            <a:r>
              <a:rPr lang="en-US" dirty="0" smtClean="0"/>
              <a:t>Installers</a:t>
            </a:r>
          </a:p>
          <a:p>
            <a:pPr lvl="2"/>
            <a:r>
              <a:rPr lang="en-US" dirty="0" smtClean="0"/>
              <a:t>Consultants</a:t>
            </a:r>
          </a:p>
          <a:p>
            <a:pPr lvl="2"/>
            <a:r>
              <a:rPr lang="en-US" dirty="0" smtClean="0"/>
              <a:t>Distributors</a:t>
            </a:r>
          </a:p>
          <a:p>
            <a:pPr lvl="2"/>
            <a:r>
              <a:rPr lang="en-US" dirty="0" smtClean="0"/>
              <a:t>Environmentalists</a:t>
            </a:r>
          </a:p>
          <a:p>
            <a:pPr lvl="2"/>
            <a:r>
              <a:rPr lang="en-US" dirty="0" smtClean="0"/>
              <a:t>Many more . . . 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/>
              <a:t>	What’s Going on in ANSI?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34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67585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543800" cy="4525963"/>
          </a:xfrm>
        </p:spPr>
        <p:txBody>
          <a:bodyPr/>
          <a:lstStyle/>
          <a:p>
            <a:r>
              <a:rPr lang="en-US" smtClean="0"/>
              <a:t>Mortar Cure Time</a:t>
            </a:r>
          </a:p>
          <a:p>
            <a:pPr lvl="1"/>
            <a:r>
              <a:rPr lang="en-US" smtClean="0"/>
              <a:t>Are rapid sets needed? Realistic? </a:t>
            </a:r>
          </a:p>
        </p:txBody>
      </p:sp>
      <p:pic>
        <p:nvPicPr>
          <p:cNvPr id="1026" name="Picture 2" descr="C:\Users\eastrachan\AppData\Local\Microsoft\Windows\Temporary Internet Files\Content.Outlook\2BORR1IU\No-Time-to-Wait-27187541-300x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0" y="3429000"/>
            <a:ext cx="3873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21857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525963"/>
          </a:xfrm>
        </p:spPr>
        <p:txBody>
          <a:bodyPr/>
          <a:lstStyle/>
          <a:p>
            <a:r>
              <a:rPr lang="en-US" smtClean="0"/>
              <a:t>With all of these challenges and questions, it seems likely that contractor and installer qualifications and certifications will be required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dirty="0" smtClean="0"/>
              <a:t>	Contractor Viewpoint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60637"/>
            <a:ext cx="5562600" cy="4525963"/>
          </a:xfrm>
        </p:spPr>
        <p:txBody>
          <a:bodyPr/>
          <a:lstStyle/>
          <a:p>
            <a:r>
              <a:rPr lang="en-US" dirty="0" smtClean="0"/>
              <a:t>Until more is known about performance, contractors are worried</a:t>
            </a:r>
          </a:p>
          <a:p>
            <a:endParaRPr lang="en-US" dirty="0"/>
          </a:p>
        </p:txBody>
      </p:sp>
      <p:pic>
        <p:nvPicPr>
          <p:cNvPr id="465922" name="Picture 2" descr="http://www.globalwealthprotection.com/wp-content/uploads/2014/03/an-american-warning-2.gif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933" y="2971800"/>
            <a:ext cx="3095625" cy="2733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/>
          <a:lstStyle/>
          <a:p>
            <a:pPr algn="l"/>
            <a:r>
              <a:rPr lang="en-US" dirty="0" smtClean="0"/>
              <a:t>	Thin Tile Opportunities/Warning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55837"/>
            <a:ext cx="8229600" cy="4525963"/>
          </a:xfrm>
        </p:spPr>
        <p:txBody>
          <a:bodyPr/>
          <a:lstStyle/>
          <a:p>
            <a:r>
              <a:rPr lang="en-US" dirty="0" smtClean="0"/>
              <a:t>The following slides present and explain many thin tile opportunities</a:t>
            </a:r>
          </a:p>
          <a:p>
            <a:endParaRPr lang="en-US" dirty="0"/>
          </a:p>
          <a:p>
            <a:r>
              <a:rPr lang="en-US" dirty="0" smtClean="0"/>
              <a:t>In the absence of established consensus standards, seek guidance from manufacturers and qualified installation professionals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/>
          <a:lstStyle/>
          <a:p>
            <a:pPr algn="l"/>
            <a:r>
              <a:rPr lang="en-US" sz="4000" dirty="0" smtClean="0"/>
              <a:t>	Why Is Thin Tile Exciting?</a:t>
            </a:r>
          </a:p>
        </p:txBody>
      </p:sp>
      <p:sp>
        <p:nvSpPr>
          <p:cNvPr id="12493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51037"/>
            <a:ext cx="4038600" cy="46021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Thin Tile Over Tile: Renovations Are Cleaner, Faster, and More Time- and Cost-Efficient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Lower Environmental Impact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Versatile Design Profile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Flexibility</a:t>
            </a:r>
          </a:p>
        </p:txBody>
      </p:sp>
      <p:pic>
        <p:nvPicPr>
          <p:cNvPr id="124931" name="Picture 6" descr="liftinglaminam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71600"/>
            <a:ext cx="4267200" cy="4343400"/>
          </a:xfrm>
          <a:ln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81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What’s So Great About </a:t>
            </a:r>
            <a:br>
              <a:rPr lang="en-US" sz="4000" dirty="0" smtClean="0"/>
            </a:br>
            <a:r>
              <a:rPr lang="en-US" sz="4000" dirty="0" smtClean="0"/>
              <a:t>	Thin Tile Over Tile?</a:t>
            </a:r>
            <a:br>
              <a:rPr lang="en-US" sz="4000" dirty="0" smtClean="0"/>
            </a:br>
            <a:r>
              <a:rPr lang="en-US" sz="4000" dirty="0" smtClean="0"/>
              <a:t>	One Word: RENOVATION</a:t>
            </a:r>
          </a:p>
        </p:txBody>
      </p:sp>
      <p:sp>
        <p:nvSpPr>
          <p:cNvPr id="1269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3124200" cy="4343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/>
              <a:t>According to Architecture 2030: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Every year, approximately 5 billion square feet.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By the year 2035, approximately three-quarters (75%) of the built environment will be either new or renovated.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126979" name="Picture 4" descr="2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484" y="2362200"/>
            <a:ext cx="5219700" cy="364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Hotels Must Renovate Frequently:</a:t>
            </a:r>
            <a:br>
              <a:rPr lang="en-US" sz="4000" dirty="0" smtClean="0"/>
            </a:br>
            <a:r>
              <a:rPr lang="en-US" sz="4000" dirty="0" smtClean="0"/>
              <a:t>	Thin Tile Over Tile Can Help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2133600"/>
            <a:ext cx="35814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 the Age of Expedia, Hotels.com, Priceline, Trip Advisor, etc. Word of Bad Experiences Travels Quickly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Guests’ Expectations Are High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Sluggish Economy = More Competition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Typical Renovation Cycles Are Between 6-12 years, but Some Hotels Renovate as Often as Every 3-5 Years</a:t>
            </a:r>
          </a:p>
        </p:txBody>
      </p:sp>
      <p:pic>
        <p:nvPicPr>
          <p:cNvPr id="129027" name="Picture 5" descr="DAC-lobby-overview_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20912"/>
            <a:ext cx="48768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Thin Tile Over Tile:</a:t>
            </a:r>
            <a:br>
              <a:rPr lang="en-US" sz="4000" dirty="0" smtClean="0"/>
            </a:br>
            <a:r>
              <a:rPr lang="en-US" sz="4000" dirty="0" smtClean="0"/>
              <a:t>	Time &amp; Cost Savings</a:t>
            </a:r>
            <a:endParaRPr lang="en-US" dirty="0" smtClean="0"/>
          </a:p>
        </p:txBody>
      </p:sp>
      <p:pic>
        <p:nvPicPr>
          <p:cNvPr id="131074" name="Picture 7" descr="Posa Simulata ravvicinata Ask LS-3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564" y="1752600"/>
            <a:ext cx="3451225" cy="4064000"/>
          </a:xfrm>
          <a:ln>
            <a:solidFill>
              <a:schemeClr val="tx1"/>
            </a:solidFill>
          </a:ln>
        </p:spPr>
      </p:pic>
      <p:sp>
        <p:nvSpPr>
          <p:cNvPr id="13107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1524000"/>
            <a:ext cx="4419600" cy="452596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Hotel Renovation Project: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Update Guest Bathrooms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400" dirty="0" smtClean="0"/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Number of Rooms: 540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Number of Floors: 22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95%+ Occupancy Rate Year-Round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1/8” Thin Tile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3’ x 10’ Panels Cut to Size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Thin Tile-Over-Tile Installation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Total Installation Time: </a:t>
            </a:r>
            <a:r>
              <a:rPr lang="en-US" sz="2000" b="1" dirty="0" smtClean="0"/>
              <a:t>30 Days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Typical Installation Time with Traditional Demolition and Installation? </a:t>
            </a:r>
            <a:r>
              <a:rPr lang="en-US" sz="2000" b="1" dirty="0" smtClean="0"/>
              <a:t>TWO YEARS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114800" y="205740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0" hangingPunct="0"/>
            <a:endParaRPr lang="en-US" sz="2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A 06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2400"/>
            <a:ext cx="4839750" cy="64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25269"/>
            <a:ext cx="3263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Sayonara 1990s!</a:t>
            </a:r>
            <a:endParaRPr lang="en-US" sz="3600" dirty="0"/>
          </a:p>
        </p:txBody>
      </p:sp>
      <p:pic>
        <p:nvPicPr>
          <p:cNvPr id="5" name="Picture 4" descr="POTA 2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3733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A 1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667000"/>
            <a:ext cx="5283200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05825"/>
            <a:ext cx="2316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new look…</a:t>
            </a:r>
            <a:endParaRPr lang="en-US" sz="3200" dirty="0"/>
          </a:p>
        </p:txBody>
      </p:sp>
      <p:pic>
        <p:nvPicPr>
          <p:cNvPr id="5" name="Picture 4" descr="POTA 1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685800"/>
            <a:ext cx="2457450" cy="3276600"/>
          </a:xfrm>
          <a:prstGeom prst="rect">
            <a:avLst/>
          </a:prstGeom>
        </p:spPr>
      </p:pic>
      <p:pic>
        <p:nvPicPr>
          <p:cNvPr id="6" name="Picture 5" descr="from Barr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24000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Mortar standards</a:t>
            </a:r>
          </a:p>
          <a:p>
            <a:endParaRPr lang="en-US" sz="1300" dirty="0" smtClean="0"/>
          </a:p>
          <a:p>
            <a:r>
              <a:rPr lang="en-US" dirty="0" smtClean="0"/>
              <a:t>Saw-tooth joints</a:t>
            </a:r>
          </a:p>
          <a:p>
            <a:endParaRPr lang="en-US" sz="1300" dirty="0" smtClean="0"/>
          </a:p>
          <a:p>
            <a:r>
              <a:rPr lang="en-US" dirty="0" smtClean="0"/>
              <a:t>Floor flatness for large tiles</a:t>
            </a:r>
          </a:p>
          <a:p>
            <a:endParaRPr lang="en-US" sz="1300" dirty="0" smtClean="0"/>
          </a:p>
          <a:p>
            <a:r>
              <a:rPr lang="en-US" dirty="0" smtClean="0"/>
              <a:t>Glass tile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4038600" cy="4525963"/>
          </a:xfrm>
        </p:spPr>
        <p:txBody>
          <a:bodyPr/>
          <a:lstStyle/>
          <a:p>
            <a:r>
              <a:rPr lang="en-US" dirty="0" smtClean="0"/>
              <a:t>Additional tile offset pattern specifications</a:t>
            </a:r>
          </a:p>
          <a:p>
            <a:endParaRPr lang="en-US" sz="1200" dirty="0" smtClean="0"/>
          </a:p>
          <a:p>
            <a:r>
              <a:rPr lang="en-US" dirty="0" smtClean="0"/>
              <a:t>Percent coverage calculation</a:t>
            </a:r>
          </a:p>
          <a:p>
            <a:endParaRPr lang="en-US" sz="1200" dirty="0" smtClean="0"/>
          </a:p>
          <a:p>
            <a:r>
              <a:rPr lang="en-US" dirty="0" smtClean="0"/>
              <a:t>Thin tile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/>
              <a:t>	ANSI A108 Committee 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96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TA 0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227221"/>
            <a:ext cx="394335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0337" y="558225"/>
            <a:ext cx="4539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…without the downtime…</a:t>
            </a:r>
            <a:endParaRPr lang="en-US" sz="3200" dirty="0"/>
          </a:p>
        </p:txBody>
      </p:sp>
      <p:pic>
        <p:nvPicPr>
          <p:cNvPr id="4" name="Picture 3" descr="POTA 0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37" y="498308"/>
            <a:ext cx="3505200" cy="3962400"/>
          </a:xfrm>
          <a:prstGeom prst="rect">
            <a:avLst/>
          </a:prstGeom>
        </p:spPr>
      </p:pic>
      <p:pic>
        <p:nvPicPr>
          <p:cNvPr id="6" name="Picture 5" descr="POTA 2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Thin Tile over Tile:</a:t>
            </a:r>
            <a:br>
              <a:rPr lang="en-US" sz="4000" dirty="0" smtClean="0"/>
            </a:br>
            <a:r>
              <a:rPr lang="en-US" sz="4000" dirty="0" smtClean="0"/>
              <a:t>	Client Satisfaction Is Key</a:t>
            </a:r>
          </a:p>
        </p:txBody>
      </p:sp>
      <p:sp>
        <p:nvSpPr>
          <p:cNvPr id="13312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4038600" cy="3810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 smtClean="0"/>
              <a:t>In the Hospitality, Medical &amp; Dental, &amp; Apartment Rental Sectors:</a:t>
            </a:r>
          </a:p>
          <a:p>
            <a:r>
              <a:rPr lang="en-US" sz="2400" dirty="0" smtClean="0"/>
              <a:t>Noise is a Liability</a:t>
            </a:r>
          </a:p>
          <a:p>
            <a:r>
              <a:rPr lang="en-US" sz="2400" dirty="0" smtClean="0"/>
              <a:t>Dust is Verboten</a:t>
            </a:r>
          </a:p>
          <a:p>
            <a:r>
              <a:rPr lang="en-US" sz="2400" dirty="0" smtClean="0"/>
              <a:t>Time is Money in Terms of Project $ Spent as Well as Revenue Lost on Unoccupied Units</a:t>
            </a:r>
          </a:p>
        </p:txBody>
      </p:sp>
      <p:pic>
        <p:nvPicPr>
          <p:cNvPr id="133123" name="Picture 5" descr="no_du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4462" y="2434431"/>
            <a:ext cx="2886075" cy="2857500"/>
          </a:xfrm>
          <a:ln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Environmental Impact:</a:t>
            </a:r>
            <a:br>
              <a:rPr lang="en-US" sz="4000" dirty="0" smtClean="0"/>
            </a:br>
            <a:r>
              <a:rPr lang="en-US" sz="4000" dirty="0" smtClean="0"/>
              <a:t>	Thin Tile vs. Traditional Tile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7200" y="1600200"/>
            <a:ext cx="3505200" cy="2667000"/>
            <a:chOff x="288" y="912"/>
            <a:chExt cx="2208" cy="1680"/>
          </a:xfrm>
        </p:grpSpPr>
        <p:sp>
          <p:nvSpPr>
            <p:cNvPr id="135180" name="AutoShape 11"/>
            <p:cNvSpPr>
              <a:spLocks noChangeArrowheads="1"/>
            </p:cNvSpPr>
            <p:nvPr/>
          </p:nvSpPr>
          <p:spPr bwMode="auto">
            <a:xfrm>
              <a:off x="288" y="912"/>
              <a:ext cx="2208" cy="168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5181" name="Text Box 12"/>
            <p:cNvSpPr txBox="1">
              <a:spLocks noChangeArrowheads="1"/>
            </p:cNvSpPr>
            <p:nvPr/>
          </p:nvSpPr>
          <p:spPr bwMode="auto">
            <a:xfrm>
              <a:off x="960" y="1296"/>
              <a:ext cx="864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LESS</a:t>
              </a:r>
            </a:p>
            <a:p>
              <a:pPr algn="ctr">
                <a:spcBef>
                  <a:spcPct val="50000"/>
                </a:spcBef>
              </a:pPr>
              <a:r>
                <a:rPr lang="en-US" b="1"/>
                <a:t>RAW</a:t>
              </a:r>
            </a:p>
            <a:p>
              <a:pPr algn="ctr">
                <a:spcBef>
                  <a:spcPct val="50000"/>
                </a:spcBef>
              </a:pPr>
              <a:r>
                <a:rPr lang="en-US" b="1"/>
                <a:t>MATERIAL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09600" y="4495800"/>
            <a:ext cx="3124200" cy="1371600"/>
            <a:chOff x="384" y="2736"/>
            <a:chExt cx="1968" cy="864"/>
          </a:xfrm>
        </p:grpSpPr>
        <p:sp>
          <p:nvSpPr>
            <p:cNvPr id="135178" name="Rectangle 14"/>
            <p:cNvSpPr>
              <a:spLocks noChangeArrowheads="1"/>
            </p:cNvSpPr>
            <p:nvPr/>
          </p:nvSpPr>
          <p:spPr bwMode="auto">
            <a:xfrm>
              <a:off x="384" y="2736"/>
              <a:ext cx="1968" cy="86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5179" name="Text Box 15"/>
            <p:cNvSpPr txBox="1">
              <a:spLocks noChangeArrowheads="1"/>
            </p:cNvSpPr>
            <p:nvPr/>
          </p:nvSpPr>
          <p:spPr bwMode="auto">
            <a:xfrm>
              <a:off x="624" y="2880"/>
              <a:ext cx="139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LESS ENERGY USED TO PRODUCE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724400" y="1600200"/>
            <a:ext cx="3505200" cy="2667000"/>
            <a:chOff x="2976" y="864"/>
            <a:chExt cx="2208" cy="1680"/>
          </a:xfrm>
        </p:grpSpPr>
        <p:sp>
          <p:nvSpPr>
            <p:cNvPr id="135176" name="AutoShape 16"/>
            <p:cNvSpPr>
              <a:spLocks noChangeArrowheads="1"/>
            </p:cNvSpPr>
            <p:nvPr/>
          </p:nvSpPr>
          <p:spPr bwMode="auto">
            <a:xfrm>
              <a:off x="2976" y="864"/>
              <a:ext cx="2208" cy="168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5177" name="Text Box 17"/>
            <p:cNvSpPr txBox="1">
              <a:spLocks noChangeArrowheads="1"/>
            </p:cNvSpPr>
            <p:nvPr/>
          </p:nvSpPr>
          <p:spPr bwMode="auto">
            <a:xfrm>
              <a:off x="3696" y="1056"/>
              <a:ext cx="864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50%</a:t>
              </a:r>
            </a:p>
            <a:p>
              <a:pPr algn="ctr">
                <a:spcBef>
                  <a:spcPct val="50000"/>
                </a:spcBef>
              </a:pPr>
              <a:r>
                <a:rPr lang="en-US" b="1"/>
                <a:t>LOWER</a:t>
              </a:r>
            </a:p>
            <a:p>
              <a:pPr algn="ctr">
                <a:spcBef>
                  <a:spcPct val="50000"/>
                </a:spcBef>
              </a:pPr>
              <a:r>
                <a:rPr lang="en-US" b="1"/>
                <a:t>SHIPPING</a:t>
              </a:r>
            </a:p>
            <a:p>
              <a:pPr algn="ctr">
                <a:spcBef>
                  <a:spcPct val="50000"/>
                </a:spcBef>
              </a:pPr>
              <a:r>
                <a:rPr lang="en-US" b="1"/>
                <a:t>WEIGHT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876800" y="4495800"/>
            <a:ext cx="3124200" cy="1371600"/>
            <a:chOff x="3120" y="2736"/>
            <a:chExt cx="1968" cy="864"/>
          </a:xfrm>
        </p:grpSpPr>
        <p:sp>
          <p:nvSpPr>
            <p:cNvPr id="135174" name="Rectangle 18"/>
            <p:cNvSpPr>
              <a:spLocks noChangeArrowheads="1"/>
            </p:cNvSpPr>
            <p:nvPr/>
          </p:nvSpPr>
          <p:spPr bwMode="auto">
            <a:xfrm>
              <a:off x="3120" y="2736"/>
              <a:ext cx="1968" cy="86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5175" name="Text Box 21"/>
            <p:cNvSpPr txBox="1">
              <a:spLocks noChangeArrowheads="1"/>
            </p:cNvSpPr>
            <p:nvPr/>
          </p:nvSpPr>
          <p:spPr bwMode="auto">
            <a:xfrm>
              <a:off x="3408" y="2880"/>
              <a:ext cx="139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LESS ENERGY USED TO TRANSPORT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noFill/>
        </p:spPr>
        <p:txBody>
          <a:bodyPr/>
          <a:lstStyle/>
          <a:p>
            <a:pPr algn="l"/>
            <a:r>
              <a:rPr lang="en-US" sz="4000" dirty="0" smtClean="0"/>
              <a:t>	Lower Environmental Impact</a:t>
            </a:r>
            <a:endParaRPr lang="en-US" sz="2800" b="1" dirty="0" smtClean="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1447800"/>
            <a:ext cx="2895600" cy="2057400"/>
            <a:chOff x="288" y="912"/>
            <a:chExt cx="2208" cy="1680"/>
          </a:xfrm>
        </p:grpSpPr>
        <p:sp>
          <p:nvSpPr>
            <p:cNvPr id="137232" name="AutoShape 3"/>
            <p:cNvSpPr>
              <a:spLocks noChangeArrowheads="1"/>
            </p:cNvSpPr>
            <p:nvPr/>
          </p:nvSpPr>
          <p:spPr bwMode="auto">
            <a:xfrm>
              <a:off x="288" y="912"/>
              <a:ext cx="2208" cy="168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7233" name="Text Box 6"/>
            <p:cNvSpPr txBox="1">
              <a:spLocks noChangeArrowheads="1"/>
            </p:cNvSpPr>
            <p:nvPr/>
          </p:nvSpPr>
          <p:spPr bwMode="auto">
            <a:xfrm>
              <a:off x="911" y="1200"/>
              <a:ext cx="962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 b="1"/>
                <a:t>LESS ENERGY USED TO PRODUCE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76600" y="1447800"/>
            <a:ext cx="2743200" cy="2057400"/>
            <a:chOff x="2976" y="864"/>
            <a:chExt cx="2208" cy="1680"/>
          </a:xfrm>
        </p:grpSpPr>
        <p:sp>
          <p:nvSpPr>
            <p:cNvPr id="137230" name="AutoShape 7"/>
            <p:cNvSpPr>
              <a:spLocks noChangeArrowheads="1"/>
            </p:cNvSpPr>
            <p:nvPr/>
          </p:nvSpPr>
          <p:spPr bwMode="auto">
            <a:xfrm>
              <a:off x="2976" y="864"/>
              <a:ext cx="2208" cy="168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7231" name="Text Box 18"/>
            <p:cNvSpPr txBox="1">
              <a:spLocks noChangeArrowheads="1"/>
            </p:cNvSpPr>
            <p:nvPr/>
          </p:nvSpPr>
          <p:spPr bwMode="auto">
            <a:xfrm>
              <a:off x="3552" y="1152"/>
              <a:ext cx="1104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 b="1"/>
                <a:t>LESS ENERGY USED TO TRANSPORT</a:t>
              </a:r>
            </a:p>
          </p:txBody>
        </p:sp>
      </p:grpSp>
      <p:sp>
        <p:nvSpPr>
          <p:cNvPr id="137220" name="AutoShape 25"/>
          <p:cNvSpPr>
            <a:spLocks noChangeArrowheads="1"/>
          </p:cNvSpPr>
          <p:nvPr/>
        </p:nvSpPr>
        <p:spPr bwMode="auto">
          <a:xfrm>
            <a:off x="2819400" y="1828800"/>
            <a:ext cx="609600" cy="609600"/>
          </a:xfrm>
          <a:prstGeom prst="plus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867400" y="1905000"/>
            <a:ext cx="609600" cy="533400"/>
            <a:chOff x="3744" y="1488"/>
            <a:chExt cx="384" cy="288"/>
          </a:xfrm>
        </p:grpSpPr>
        <p:sp>
          <p:nvSpPr>
            <p:cNvPr id="137228" name="Rectangle 26"/>
            <p:cNvSpPr>
              <a:spLocks noChangeArrowheads="1"/>
            </p:cNvSpPr>
            <p:nvPr/>
          </p:nvSpPr>
          <p:spPr bwMode="auto">
            <a:xfrm>
              <a:off x="3744" y="1488"/>
              <a:ext cx="384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7229" name="Rectangle 27"/>
            <p:cNvSpPr>
              <a:spLocks noChangeArrowheads="1"/>
            </p:cNvSpPr>
            <p:nvPr/>
          </p:nvSpPr>
          <p:spPr bwMode="auto">
            <a:xfrm>
              <a:off x="3744" y="1680"/>
              <a:ext cx="384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248400" y="1447800"/>
            <a:ext cx="2743200" cy="2057400"/>
            <a:chOff x="2976" y="864"/>
            <a:chExt cx="2208" cy="1680"/>
          </a:xfrm>
        </p:grpSpPr>
        <p:sp>
          <p:nvSpPr>
            <p:cNvPr id="137226" name="AutoShape 35"/>
            <p:cNvSpPr>
              <a:spLocks noChangeArrowheads="1"/>
            </p:cNvSpPr>
            <p:nvPr/>
          </p:nvSpPr>
          <p:spPr bwMode="auto">
            <a:xfrm>
              <a:off x="2976" y="864"/>
              <a:ext cx="2208" cy="168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7227" name="Text Box 36"/>
            <p:cNvSpPr txBox="1">
              <a:spLocks noChangeArrowheads="1"/>
            </p:cNvSpPr>
            <p:nvPr/>
          </p:nvSpPr>
          <p:spPr bwMode="auto">
            <a:xfrm>
              <a:off x="3552" y="1152"/>
              <a:ext cx="1104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 b="1"/>
                <a:t>REDUCED CARBON EMISSIONS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762000" y="3886200"/>
            <a:ext cx="7696200" cy="2514600"/>
            <a:chOff x="480" y="2448"/>
            <a:chExt cx="4848" cy="1584"/>
          </a:xfrm>
        </p:grpSpPr>
        <p:sp>
          <p:nvSpPr>
            <p:cNvPr id="137224" name="AutoShape 38"/>
            <p:cNvSpPr>
              <a:spLocks noChangeArrowheads="1"/>
            </p:cNvSpPr>
            <p:nvPr/>
          </p:nvSpPr>
          <p:spPr bwMode="auto">
            <a:xfrm>
              <a:off x="480" y="2448"/>
              <a:ext cx="4848" cy="1584"/>
            </a:xfrm>
            <a:prstGeom prst="upArrow">
              <a:avLst>
                <a:gd name="adj1" fmla="val 48056"/>
                <a:gd name="adj2" fmla="val 57829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7225" name="Text Box 39"/>
            <p:cNvSpPr txBox="1">
              <a:spLocks noChangeArrowheads="1"/>
            </p:cNvSpPr>
            <p:nvPr/>
          </p:nvSpPr>
          <p:spPr bwMode="auto">
            <a:xfrm>
              <a:off x="2064" y="2976"/>
              <a:ext cx="168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/>
                <a:t>GREATER SUSTAINABILITY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4000" smtClean="0"/>
              <a:t>Versatile Design Profile</a:t>
            </a:r>
          </a:p>
        </p:txBody>
      </p:sp>
      <p:sp>
        <p:nvSpPr>
          <p:cNvPr id="13926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2438400"/>
            <a:ext cx="4038600" cy="2895600"/>
          </a:xfrm>
        </p:spPr>
        <p:txBody>
          <a:bodyPr/>
          <a:lstStyle/>
          <a:p>
            <a:r>
              <a:rPr lang="en-US" sz="2400" smtClean="0"/>
              <a:t>Large Panels Are Still Lightweight</a:t>
            </a:r>
          </a:p>
          <a:p>
            <a:r>
              <a:rPr lang="en-US" sz="2400" smtClean="0"/>
              <a:t>Easier to Install at High Elevations than Other Large-Format Wall Cladding</a:t>
            </a:r>
          </a:p>
        </p:txBody>
      </p:sp>
      <p:pic>
        <p:nvPicPr>
          <p:cNvPr id="139267" name="Picture 6" descr="hotel modena italy lamina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20687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9268" name="Rectangle 5"/>
          <p:cNvSpPr>
            <a:spLocks noChangeArrowheads="1"/>
          </p:cNvSpPr>
          <p:nvPr/>
        </p:nvSpPr>
        <p:spPr bwMode="auto">
          <a:xfrm>
            <a:off x="6858000" y="5943600"/>
            <a:ext cx="1981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00">
                <a:solidFill>
                  <a:schemeClr val="accent1"/>
                </a:solidFill>
              </a:rPr>
              <a:t>Hotel: Modena, Italy</a:t>
            </a:r>
          </a:p>
          <a:p>
            <a:pPr algn="r"/>
            <a:r>
              <a:rPr lang="en-US" sz="1300">
                <a:solidFill>
                  <a:schemeClr val="accent1"/>
                </a:solidFill>
              </a:rPr>
              <a:t>Panel size: 1 m x 3 m</a:t>
            </a:r>
          </a:p>
          <a:p>
            <a:pPr algn="r"/>
            <a:r>
              <a:rPr lang="en-US" sz="1300">
                <a:solidFill>
                  <a:schemeClr val="accent1"/>
                </a:solidFill>
              </a:rPr>
              <a:t>Thickness: 3 mm</a:t>
            </a:r>
          </a:p>
        </p:txBody>
      </p:sp>
    </p:spTree>
    <p:extLst>
      <p:ext uri="{BB962C8B-B14F-4D97-AF65-F5344CB8AC3E}">
        <p14:creationId xmlns:p14="http://schemas.microsoft.com/office/powerpoint/2010/main" val="1163877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5" descr="SPA_CALACATTA-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70000"/>
            <a:ext cx="5334000" cy="497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Versatile Design Profile</a:t>
            </a:r>
          </a:p>
        </p:txBody>
      </p:sp>
      <p:sp>
        <p:nvSpPr>
          <p:cNvPr id="141315" name="Rectangle 5"/>
          <p:cNvSpPr>
            <a:spLocks noChangeArrowheads="1"/>
          </p:cNvSpPr>
          <p:nvPr/>
        </p:nvSpPr>
        <p:spPr bwMode="auto">
          <a:xfrm>
            <a:off x="6975475" y="5649913"/>
            <a:ext cx="18113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300"/>
              <a:t>Panel size: 5 ft. x10 ft.</a:t>
            </a:r>
          </a:p>
          <a:p>
            <a:pPr algn="r"/>
            <a:r>
              <a:rPr lang="en-US" sz="1300"/>
              <a:t>Thickness: 6 mm</a:t>
            </a:r>
          </a:p>
        </p:txBody>
      </p:sp>
      <p:sp>
        <p:nvSpPr>
          <p:cNvPr id="14131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3352800" cy="46021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	Faux Finishes on Large Thin Tile Panels: The Look of Genuine Marble or Stone Tile without the Weight or Cost</a:t>
            </a:r>
          </a:p>
          <a:p>
            <a:pPr>
              <a:buFontTx/>
              <a:buNone/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2022199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6" descr="A_541574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7391400" cy="5010150"/>
          </a:xfrm>
          <a:ln>
            <a:solidFill>
              <a:schemeClr val="tx1"/>
            </a:solidFill>
          </a:ln>
        </p:spPr>
      </p:pic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381000" y="0"/>
            <a:ext cx="8229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Versatile Design Profile:</a:t>
            </a:r>
            <a:br>
              <a:rPr lang="en-US" sz="4000">
                <a:solidFill>
                  <a:schemeClr val="tx2"/>
                </a:solidFill>
              </a:rPr>
            </a:br>
            <a:r>
              <a:rPr lang="en-US" sz="4000">
                <a:solidFill>
                  <a:schemeClr val="tx2"/>
                </a:solidFill>
              </a:rPr>
              <a:t>Uniform, Sleek Appearance</a:t>
            </a:r>
          </a:p>
        </p:txBody>
      </p:sp>
      <p:sp>
        <p:nvSpPr>
          <p:cNvPr id="143363" name="Rectangle 4"/>
          <p:cNvSpPr>
            <a:spLocks noChangeArrowheads="1"/>
          </p:cNvSpPr>
          <p:nvPr/>
        </p:nvSpPr>
        <p:spPr bwMode="auto">
          <a:xfrm>
            <a:off x="762000" y="5802313"/>
            <a:ext cx="17922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300">
                <a:solidFill>
                  <a:schemeClr val="accent1"/>
                </a:solidFill>
              </a:rPr>
              <a:t>Luxury Hotel, Rome</a:t>
            </a:r>
          </a:p>
          <a:p>
            <a:pPr eaLnBrk="0" hangingPunct="0"/>
            <a:r>
              <a:rPr lang="en-US" sz="1300">
                <a:solidFill>
                  <a:schemeClr val="accent1"/>
                </a:solidFill>
              </a:rPr>
              <a:t>Panel Size: 1 m x 3 m</a:t>
            </a:r>
          </a:p>
          <a:p>
            <a:pPr eaLnBrk="0" hangingPunct="0"/>
            <a:r>
              <a:rPr lang="en-US" sz="1300">
                <a:solidFill>
                  <a:schemeClr val="accent1"/>
                </a:solidFill>
              </a:rPr>
              <a:t>Thickness: 3.5 mm</a:t>
            </a:r>
          </a:p>
        </p:txBody>
      </p:sp>
    </p:spTree>
    <p:extLst>
      <p:ext uri="{BB962C8B-B14F-4D97-AF65-F5344CB8AC3E}">
        <p14:creationId xmlns:p14="http://schemas.microsoft.com/office/powerpoint/2010/main" val="3376149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5" descr="Amb LEX3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6553200" cy="4914900"/>
          </a:xfrm>
          <a:ln>
            <a:solidFill>
              <a:schemeClr val="tx1"/>
            </a:solidFill>
          </a:ln>
        </p:spPr>
      </p:pic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381000" y="0"/>
            <a:ext cx="8229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Versatile Design Profile:</a:t>
            </a:r>
            <a:br>
              <a:rPr lang="en-US" sz="4000">
                <a:solidFill>
                  <a:schemeClr val="tx2"/>
                </a:solidFill>
              </a:rPr>
            </a:br>
            <a:r>
              <a:rPr lang="en-US" sz="4000">
                <a:solidFill>
                  <a:schemeClr val="tx2"/>
                </a:solidFill>
              </a:rPr>
              <a:t>Dramatic Elements</a:t>
            </a:r>
          </a:p>
        </p:txBody>
      </p:sp>
      <p:sp>
        <p:nvSpPr>
          <p:cNvPr id="145411" name="Rectangle 4"/>
          <p:cNvSpPr>
            <a:spLocks noChangeArrowheads="1"/>
          </p:cNvSpPr>
          <p:nvPr/>
        </p:nvSpPr>
        <p:spPr bwMode="auto">
          <a:xfrm>
            <a:off x="5927725" y="5878513"/>
            <a:ext cx="17653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300"/>
              <a:t>Panel size: 1 m x 3 m</a:t>
            </a:r>
          </a:p>
          <a:p>
            <a:pPr algn="r"/>
            <a:r>
              <a:rPr lang="en-US" sz="1300"/>
              <a:t>Thickness: 3 mm</a:t>
            </a:r>
          </a:p>
        </p:txBody>
      </p:sp>
    </p:spTree>
    <p:extLst>
      <p:ext uri="{BB962C8B-B14F-4D97-AF65-F5344CB8AC3E}">
        <p14:creationId xmlns:p14="http://schemas.microsoft.com/office/powerpoint/2010/main" val="1143478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9"/>
          <p:cNvGrpSpPr>
            <a:grpSpLocks/>
          </p:cNvGrpSpPr>
          <p:nvPr/>
        </p:nvGrpSpPr>
        <p:grpSpPr bwMode="auto">
          <a:xfrm>
            <a:off x="228600" y="1828800"/>
            <a:ext cx="3124200" cy="3048000"/>
            <a:chOff x="288" y="1008"/>
            <a:chExt cx="2400" cy="1920"/>
          </a:xfrm>
        </p:grpSpPr>
        <p:sp>
          <p:nvSpPr>
            <p:cNvPr id="147461" name="Rectangle 5"/>
            <p:cNvSpPr>
              <a:spLocks noChangeArrowheads="1"/>
            </p:cNvSpPr>
            <p:nvPr/>
          </p:nvSpPr>
          <p:spPr bwMode="auto">
            <a:xfrm>
              <a:off x="288" y="1008"/>
              <a:ext cx="2400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New options for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800"/>
                <a:t>                       surfaces</a:t>
              </a:r>
            </a:p>
            <a:p>
              <a:pPr marL="342900" indent="-342900"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More flexible than traditional tile</a:t>
              </a:r>
            </a:p>
            <a:p>
              <a:pPr marL="342900" indent="-342900" eaLnBrk="0" hangingPunct="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Reinforcement increases flexibility</a:t>
              </a:r>
            </a:p>
          </p:txBody>
        </p:sp>
        <p:sp>
          <p:nvSpPr>
            <p:cNvPr id="147462" name="WordArt 9"/>
            <p:cNvSpPr>
              <a:spLocks noChangeArrowheads="1" noChangeShapeType="1" noTextEdit="1"/>
            </p:cNvSpPr>
            <p:nvPr/>
          </p:nvSpPr>
          <p:spPr bwMode="auto">
            <a:xfrm>
              <a:off x="628" y="1440"/>
              <a:ext cx="860" cy="2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/>
                </a:rPr>
                <a:t>CURVED</a:t>
              </a:r>
            </a:p>
          </p:txBody>
        </p:sp>
      </p:grpSp>
      <p:pic>
        <p:nvPicPr>
          <p:cNvPr id="147458" name="Picture 6" descr="Curves Firenze Sl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24000"/>
            <a:ext cx="5715000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7459" name="Rectangle 7"/>
          <p:cNvSpPr>
            <a:spLocks noChangeArrowheads="1"/>
          </p:cNvSpPr>
          <p:nvPr/>
        </p:nvSpPr>
        <p:spPr bwMode="auto">
          <a:xfrm>
            <a:off x="7162800" y="5638800"/>
            <a:ext cx="1828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00">
                <a:solidFill>
                  <a:schemeClr val="accent1"/>
                </a:solidFill>
              </a:rPr>
              <a:t>Panel Size: 1 m x 3 m</a:t>
            </a:r>
          </a:p>
          <a:p>
            <a:pPr algn="r"/>
            <a:r>
              <a:rPr lang="en-US" sz="1300">
                <a:solidFill>
                  <a:schemeClr val="accent1"/>
                </a:solidFill>
              </a:rPr>
              <a:t>Thickness: 3 mm</a:t>
            </a:r>
          </a:p>
        </p:txBody>
      </p:sp>
      <p:pic>
        <p:nvPicPr>
          <p:cNvPr id="2" name="Rectangle 1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354013"/>
            <a:ext cx="53752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0898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smtClean="0"/>
              <a:t>Thin Tile: It Bends!</a:t>
            </a:r>
          </a:p>
        </p:txBody>
      </p:sp>
      <p:pic>
        <p:nvPicPr>
          <p:cNvPr id="149506" name="Picture 7" descr="Etunnel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9513" y="1600200"/>
            <a:ext cx="6783387" cy="4525963"/>
          </a:xfrm>
          <a:ln>
            <a:solidFill>
              <a:schemeClr val="tx1"/>
            </a:solidFill>
          </a:ln>
        </p:spPr>
      </p:pic>
      <p:sp>
        <p:nvSpPr>
          <p:cNvPr id="149507" name="Rectangle 4"/>
          <p:cNvSpPr>
            <a:spLocks noChangeArrowheads="1"/>
          </p:cNvSpPr>
          <p:nvPr/>
        </p:nvSpPr>
        <p:spPr bwMode="auto">
          <a:xfrm>
            <a:off x="5029200" y="5791200"/>
            <a:ext cx="2971800" cy="290513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spcBef>
                <a:spcPct val="30000"/>
              </a:spcBef>
            </a:pPr>
            <a:r>
              <a:rPr lang="en-US" sz="1300"/>
              <a:t>Tunnel Autostradale, Bologna-Firenze</a:t>
            </a:r>
          </a:p>
        </p:txBody>
      </p:sp>
    </p:spTree>
    <p:extLst>
      <p:ext uri="{BB962C8B-B14F-4D97-AF65-F5344CB8AC3E}">
        <p14:creationId xmlns:p14="http://schemas.microsoft.com/office/powerpoint/2010/main" val="543139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81200"/>
            <a:ext cx="8839205" cy="441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/>
              <a:t>	ANSI A108 Committee 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057400"/>
            <a:ext cx="4038600" cy="3581400"/>
          </a:xfrm>
        </p:spPr>
        <p:txBody>
          <a:bodyPr/>
          <a:lstStyle/>
          <a:p>
            <a:r>
              <a:rPr lang="en-US" sz="2800" smtClean="0"/>
              <a:t>Walls</a:t>
            </a:r>
          </a:p>
          <a:p>
            <a:r>
              <a:rPr lang="en-US" sz="2800" smtClean="0"/>
              <a:t>Floors</a:t>
            </a:r>
          </a:p>
          <a:p>
            <a:r>
              <a:rPr lang="en-US" sz="2800" smtClean="0"/>
              <a:t>Countertops</a:t>
            </a:r>
          </a:p>
          <a:p>
            <a:r>
              <a:rPr lang="en-US" sz="2800" smtClean="0"/>
              <a:t>Furniture</a:t>
            </a:r>
          </a:p>
          <a:p>
            <a:r>
              <a:rPr lang="en-US" sz="2800" smtClean="0"/>
              <a:t>Photovoltaic Panels</a:t>
            </a:r>
          </a:p>
          <a:p>
            <a:r>
              <a:rPr lang="en-US" sz="2800" smtClean="0"/>
              <a:t>Pleasure Boats</a:t>
            </a:r>
          </a:p>
        </p:txBody>
      </p:sp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Thin Tile Applications:</a:t>
            </a:r>
          </a:p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Familiar and New Markets</a:t>
            </a:r>
          </a:p>
        </p:txBody>
      </p:sp>
      <p:pic>
        <p:nvPicPr>
          <p:cNvPr id="151555" name="Picture 8" descr="laminamstrip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1676400"/>
            <a:ext cx="3352800" cy="4525963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28650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9" descr="ufficio 0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620000" cy="500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Familiar Thin Tile Applications:</a:t>
            </a:r>
          </a:p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Walls</a:t>
            </a:r>
          </a:p>
        </p:txBody>
      </p:sp>
      <p:sp>
        <p:nvSpPr>
          <p:cNvPr id="153603" name="Rectangle 5"/>
          <p:cNvSpPr>
            <a:spLocks noChangeArrowheads="1"/>
          </p:cNvSpPr>
          <p:nvPr/>
        </p:nvSpPr>
        <p:spPr bwMode="auto">
          <a:xfrm>
            <a:off x="1143000" y="6096000"/>
            <a:ext cx="2057400" cy="517525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Panel size: 1 m x 3 m</a:t>
            </a:r>
          </a:p>
          <a:p>
            <a:r>
              <a:rPr lang="en-US" sz="1400"/>
              <a:t>Thickness: 3 mm</a:t>
            </a:r>
          </a:p>
        </p:txBody>
      </p:sp>
    </p:spTree>
    <p:extLst>
      <p:ext uri="{BB962C8B-B14F-4D97-AF65-F5344CB8AC3E}">
        <p14:creationId xmlns:p14="http://schemas.microsoft.com/office/powerpoint/2010/main" val="2529119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8" descr="IMG_000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4868863"/>
          </a:xfrm>
          <a:ln>
            <a:solidFill>
              <a:schemeClr val="tx1"/>
            </a:solidFill>
          </a:ln>
        </p:spPr>
      </p:pic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Familiar Thin Tile Applications:</a:t>
            </a:r>
          </a:p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Floors</a:t>
            </a:r>
          </a:p>
        </p:txBody>
      </p:sp>
      <p:sp>
        <p:nvSpPr>
          <p:cNvPr id="157699" name="Text Box 5"/>
          <p:cNvSpPr txBox="1">
            <a:spLocks noChangeArrowheads="1"/>
          </p:cNvSpPr>
          <p:nvPr/>
        </p:nvSpPr>
        <p:spPr bwMode="auto">
          <a:xfrm>
            <a:off x="6477000" y="5791200"/>
            <a:ext cx="213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chemeClr val="accent1"/>
                </a:solidFill>
              </a:rPr>
              <a:t>Airport installation</a:t>
            </a:r>
          </a:p>
          <a:p>
            <a:pPr algn="r"/>
            <a:r>
              <a:rPr lang="en-US" sz="1400">
                <a:solidFill>
                  <a:schemeClr val="accent1"/>
                </a:solidFill>
              </a:rPr>
              <a:t>Thickness: 3 mm</a:t>
            </a:r>
          </a:p>
        </p:txBody>
      </p:sp>
    </p:spTree>
    <p:extLst>
      <p:ext uri="{BB962C8B-B14F-4D97-AF65-F5344CB8AC3E}">
        <p14:creationId xmlns:p14="http://schemas.microsoft.com/office/powerpoint/2010/main" val="1409434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Particolare Pavimento ASK LS-30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ln>
            <a:solidFill>
              <a:schemeClr val="tx1"/>
            </a:solidFill>
          </a:ln>
        </p:spPr>
      </p:pic>
      <p:sp>
        <p:nvSpPr>
          <p:cNvPr id="159746" name="Rectangle 3"/>
          <p:cNvSpPr>
            <a:spLocks noChangeArrowheads="1"/>
          </p:cNvSpPr>
          <p:nvPr/>
        </p:nvSpPr>
        <p:spPr bwMode="auto">
          <a:xfrm>
            <a:off x="4572000" y="6340475"/>
            <a:ext cx="4572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/>
              <a:t>Panel size: 1 m  x 1 m</a:t>
            </a:r>
          </a:p>
          <a:p>
            <a:pPr algn="r"/>
            <a:r>
              <a:rPr lang="en-US" sz="1400"/>
              <a:t>Thickness: 3.5 mm</a:t>
            </a:r>
          </a:p>
        </p:txBody>
      </p:sp>
    </p:spTree>
    <p:extLst>
      <p:ext uri="{BB962C8B-B14F-4D97-AF65-F5344CB8AC3E}">
        <p14:creationId xmlns:p14="http://schemas.microsoft.com/office/powerpoint/2010/main" val="4076233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8" descr="COTTON+TITANIUM cucina LS-30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162800"/>
          </a:xfrm>
          <a:ln>
            <a:solidFill>
              <a:schemeClr val="tx1"/>
            </a:solidFill>
          </a:ln>
        </p:spPr>
      </p:pic>
      <p:sp>
        <p:nvSpPr>
          <p:cNvPr id="161794" name="Rectangle 3"/>
          <p:cNvSpPr>
            <a:spLocks noChangeArrowheads="1"/>
          </p:cNvSpPr>
          <p:nvPr/>
        </p:nvSpPr>
        <p:spPr bwMode="auto">
          <a:xfrm>
            <a:off x="0" y="5486400"/>
            <a:ext cx="4572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Panel size: 1 m x 3 m </a:t>
            </a:r>
          </a:p>
          <a:p>
            <a:r>
              <a:rPr lang="en-US" sz="1400"/>
              <a:t>Thickness: 3 mm</a:t>
            </a:r>
          </a:p>
        </p:txBody>
      </p:sp>
      <p:sp>
        <p:nvSpPr>
          <p:cNvPr id="161795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New Thin Tile Applications:</a:t>
            </a:r>
          </a:p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Countertops</a:t>
            </a:r>
          </a:p>
        </p:txBody>
      </p:sp>
    </p:spTree>
    <p:extLst>
      <p:ext uri="{BB962C8B-B14F-4D97-AF65-F5344CB8AC3E}">
        <p14:creationId xmlns:p14="http://schemas.microsoft.com/office/powerpoint/2010/main" val="2332601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5" descr="Levantina Gorri Techla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66800"/>
            <a:ext cx="9144000" cy="4648200"/>
          </a:xfrm>
          <a:ln>
            <a:solidFill>
              <a:schemeClr val="tx1"/>
            </a:solidFill>
          </a:ln>
        </p:spPr>
      </p:pic>
      <p:sp>
        <p:nvSpPr>
          <p:cNvPr id="163842" name="Rectangle 3"/>
          <p:cNvSpPr>
            <a:spLocks noChangeArrowheads="1"/>
          </p:cNvSpPr>
          <p:nvPr/>
        </p:nvSpPr>
        <p:spPr bwMode="auto">
          <a:xfrm>
            <a:off x="7135813" y="5791200"/>
            <a:ext cx="20081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/>
              <a:t>Panel Size: 3 ft. x 10 ft.</a:t>
            </a:r>
          </a:p>
          <a:p>
            <a:pPr algn="r"/>
            <a:r>
              <a:rPr lang="en-US" sz="1400"/>
              <a:t>Thickness: 3 mm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8" descr="stone-peak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4572000" y="5638800"/>
            <a:ext cx="4572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/>
              <a:t>Panel size: 5 ft. x 10 ft. </a:t>
            </a:r>
          </a:p>
          <a:p>
            <a:pPr algn="r"/>
            <a:r>
              <a:rPr lang="en-US" sz="1400"/>
              <a:t>Thickness: 6 mm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9" descr="newfur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6248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7938" name="Picture 9" descr="Reference_Gennaio_2013_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630396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7939" name="Rectangle 2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solidFill>
                  <a:schemeClr val="tx2"/>
                </a:solidFill>
              </a:rPr>
              <a:t>	New </a:t>
            </a:r>
            <a:r>
              <a:rPr lang="en-US" sz="4000" dirty="0">
                <a:solidFill>
                  <a:schemeClr val="tx2"/>
                </a:solidFill>
              </a:rPr>
              <a:t>Thin Tile Applications:</a:t>
            </a:r>
          </a:p>
          <a:p>
            <a:pPr eaLnBrk="0" hangingPunct="0"/>
            <a:r>
              <a:rPr lang="en-US" sz="4000" dirty="0" smtClean="0">
                <a:solidFill>
                  <a:schemeClr val="tx2"/>
                </a:solidFill>
              </a:rPr>
              <a:t>	Furniture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67940" name="Rectangle 6"/>
          <p:cNvSpPr>
            <a:spLocks noChangeArrowheads="1"/>
          </p:cNvSpPr>
          <p:nvPr/>
        </p:nvSpPr>
        <p:spPr bwMode="auto">
          <a:xfrm>
            <a:off x="6705600" y="1879600"/>
            <a:ext cx="1909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Panel Size: 1 m x 3 m</a:t>
            </a:r>
          </a:p>
          <a:p>
            <a:r>
              <a:rPr lang="en-US" sz="1400"/>
              <a:t>Thickness: 3 mm</a:t>
            </a:r>
          </a:p>
        </p:txBody>
      </p:sp>
      <p:sp>
        <p:nvSpPr>
          <p:cNvPr id="167941" name="Rectangle 7"/>
          <p:cNvSpPr>
            <a:spLocks noChangeArrowheads="1"/>
          </p:cNvSpPr>
          <p:nvPr/>
        </p:nvSpPr>
        <p:spPr bwMode="auto">
          <a:xfrm>
            <a:off x="762000" y="6019800"/>
            <a:ext cx="1909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Panel Size: 1 m x 3 m</a:t>
            </a:r>
          </a:p>
          <a:p>
            <a:r>
              <a:rPr lang="en-US" sz="1400"/>
              <a:t>Thickness: 3.5 mm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4" descr="Inalco_table_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53250"/>
          </a:xfrm>
          <a:ln>
            <a:solidFill>
              <a:schemeClr val="tx1"/>
            </a:solidFill>
          </a:ln>
        </p:spPr>
      </p:pic>
      <p:sp>
        <p:nvSpPr>
          <p:cNvPr id="169986" name="Rectangle 3"/>
          <p:cNvSpPr>
            <a:spLocks noChangeArrowheads="1"/>
          </p:cNvSpPr>
          <p:nvPr/>
        </p:nvSpPr>
        <p:spPr bwMode="auto">
          <a:xfrm>
            <a:off x="6705600" y="6340475"/>
            <a:ext cx="2209800" cy="517525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Panel Size: 1 m x 3 m</a:t>
            </a:r>
          </a:p>
          <a:p>
            <a:r>
              <a:rPr lang="en-US" sz="1400"/>
              <a:t>Thickness: 5.7 mm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5" descr="laminam photenix by moroso 2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</p:pic>
      <p:sp>
        <p:nvSpPr>
          <p:cNvPr id="172034" name="Rectangle 3"/>
          <p:cNvSpPr>
            <a:spLocks noChangeArrowheads="1"/>
          </p:cNvSpPr>
          <p:nvPr/>
        </p:nvSpPr>
        <p:spPr bwMode="auto">
          <a:xfrm>
            <a:off x="7239000" y="6172200"/>
            <a:ext cx="1703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Panel Size: custom</a:t>
            </a:r>
          </a:p>
          <a:p>
            <a:r>
              <a:rPr lang="en-US" sz="1400"/>
              <a:t>Thickness: 3 mm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3825"/>
            <a:ext cx="5562600" cy="503237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Use of the marketing term “medium bed” has brought confusion over its function as an adhesive for thin-bed installation, not a thinner version of a mortar bed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2057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+mn-lt"/>
              </a:rPr>
              <a:t>	Medium Bed Mortar</a:t>
            </a:r>
            <a:br>
              <a:rPr lang="en-US" sz="44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	(</a:t>
            </a:r>
            <a:r>
              <a:rPr lang="en-US" sz="4000" dirty="0" smtClean="0"/>
              <a:t>Long-time debate)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78358" y="1298643"/>
            <a:ext cx="4495799" cy="29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9600" y="3276600"/>
            <a:ext cx="8105775" cy="2895600"/>
            <a:chOff x="336" y="1920"/>
            <a:chExt cx="5106" cy="1824"/>
          </a:xfrm>
        </p:grpSpPr>
        <p:sp>
          <p:nvSpPr>
            <p:cNvPr id="180229" name="Text Box 8"/>
            <p:cNvSpPr txBox="1">
              <a:spLocks noChangeArrowheads="1"/>
            </p:cNvSpPr>
            <p:nvPr/>
          </p:nvSpPr>
          <p:spPr bwMode="auto">
            <a:xfrm>
              <a:off x="336" y="2688"/>
              <a:ext cx="2352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400">
                  <a:latin typeface="Calibri" pitchFamily="34" charset="0"/>
                </a:rPr>
                <a:t>Thin Tile Panels Are Lightweight Enough to Cover Surfaces in a Pleasure Boat!</a:t>
              </a:r>
            </a:p>
          </p:txBody>
        </p:sp>
        <p:pic>
          <p:nvPicPr>
            <p:cNvPr id="180230" name="Picture 7" descr="Laminam ship wall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920"/>
              <a:ext cx="2658" cy="18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80227" name="Rectangle 2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solidFill>
                  <a:schemeClr val="tx2"/>
                </a:solidFill>
              </a:rPr>
              <a:t>	New </a:t>
            </a:r>
            <a:r>
              <a:rPr lang="en-US" sz="4000" dirty="0">
                <a:solidFill>
                  <a:schemeClr val="tx2"/>
                </a:solidFill>
              </a:rPr>
              <a:t>Thin Tile Applications: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	</a:t>
            </a:r>
            <a:r>
              <a:rPr lang="en-US" sz="3600" dirty="0" smtClean="0">
                <a:solidFill>
                  <a:schemeClr val="tx2"/>
                </a:solidFill>
              </a:rPr>
              <a:t>Pleasure </a:t>
            </a:r>
            <a:r>
              <a:rPr lang="en-US" sz="3600" dirty="0">
                <a:solidFill>
                  <a:schemeClr val="tx2"/>
                </a:solidFill>
              </a:rPr>
              <a:t>Boat Interiors</a:t>
            </a:r>
          </a:p>
        </p:txBody>
      </p:sp>
      <p:sp>
        <p:nvSpPr>
          <p:cNvPr id="180228" name="Rectangle 8"/>
          <p:cNvSpPr>
            <a:spLocks noChangeArrowheads="1"/>
          </p:cNvSpPr>
          <p:nvPr/>
        </p:nvSpPr>
        <p:spPr bwMode="auto">
          <a:xfrm>
            <a:off x="6248400" y="6172200"/>
            <a:ext cx="2514600" cy="517525"/>
          </a:xfrm>
          <a:prstGeom prst="rect">
            <a:avLst/>
          </a:prstGeom>
          <a:solidFill>
            <a:schemeClr val="accent1">
              <a:alpha val="4588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/>
              <a:t>Panel Size: 1 m x 3 m</a:t>
            </a:r>
          </a:p>
          <a:p>
            <a:pPr algn="r"/>
            <a:r>
              <a:rPr lang="en-US" sz="1400"/>
              <a:t>Thickness: 3.5 mm</a:t>
            </a:r>
          </a:p>
        </p:txBody>
      </p:sp>
      <p:pic>
        <p:nvPicPr>
          <p:cNvPr id="180225" name="Picture 9" descr="banner_campiapplicativi_navale_02_e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4114800" cy="2882900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5" descr="Screen Shot 2013-10-15 at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23088"/>
          </a:xfrm>
          <a:ln>
            <a:solidFill>
              <a:schemeClr val="tx1"/>
            </a:solidFill>
          </a:ln>
        </p:spPr>
      </p:pic>
      <p:sp>
        <p:nvSpPr>
          <p:cNvPr id="182274" name="Text Box 3"/>
          <p:cNvSpPr txBox="1">
            <a:spLocks noChangeArrowheads="1"/>
          </p:cNvSpPr>
          <p:nvPr/>
        </p:nvSpPr>
        <p:spPr bwMode="auto">
          <a:xfrm>
            <a:off x="4648200" y="6127750"/>
            <a:ext cx="4495800" cy="730250"/>
          </a:xfrm>
          <a:prstGeom prst="rect">
            <a:avLst/>
          </a:prstGeom>
          <a:solidFill>
            <a:schemeClr val="accent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/>
              <a:t>3 mm thin tile on all surfaces* </a:t>
            </a:r>
          </a:p>
          <a:p>
            <a:pPr algn="r"/>
            <a:r>
              <a:rPr lang="en-US" sz="1400"/>
              <a:t>*except window, upholstery, pillows, food, telephone, or appliances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8288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New Thin Tile Applications:</a:t>
            </a:r>
            <a:br>
              <a:rPr lang="en-US" sz="4000" dirty="0" smtClean="0"/>
            </a:br>
            <a:r>
              <a:rPr lang="en-US" sz="4000" dirty="0" smtClean="0"/>
              <a:t>	Photovoltaic Panels</a:t>
            </a:r>
          </a:p>
        </p:txBody>
      </p:sp>
      <p:sp>
        <p:nvSpPr>
          <p:cNvPr id="17408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981200"/>
            <a:ext cx="3429000" cy="42973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Smooth Integration with External Cladding and Ventilated Façades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Façades Can Conserve &amp; Generate Energy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Attractive Way to House Solar Power Sources</a:t>
            </a:r>
          </a:p>
        </p:txBody>
      </p:sp>
      <p:pic>
        <p:nvPicPr>
          <p:cNvPr id="174083" name="Picture 6" descr="Ephotovoltaic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2286000"/>
            <a:ext cx="4038600" cy="3027363"/>
          </a:xfrm>
          <a:ln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5" descr="LAMINAM_built_magg_18_11_420x27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762000" y="1676399"/>
            <a:ext cx="7315200" cy="4702629"/>
          </a:xfrm>
          <a:ln cap="flat">
            <a:solidFill>
              <a:schemeClr val="tx1"/>
            </a:solidFill>
          </a:ln>
        </p:spPr>
      </p:pic>
      <p:sp>
        <p:nvSpPr>
          <p:cNvPr id="17612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74638"/>
            <a:ext cx="76962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Building Retrofitted with Ventilated Façade and Integrated Photovoltaic Thin Tile Panels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Aadorf</a:t>
            </a:r>
            <a:r>
              <a:rPr lang="en-US" sz="2400" dirty="0" smtClean="0"/>
              <a:t>, Switzerland)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1" descr="Laminam photovoltaic instal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73756"/>
            <a:ext cx="5623560" cy="624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8178" name="Rectangle 4"/>
          <p:cNvSpPr>
            <a:spLocks noChangeArrowheads="1"/>
          </p:cNvSpPr>
          <p:nvPr/>
        </p:nvSpPr>
        <p:spPr bwMode="auto">
          <a:xfrm>
            <a:off x="457200" y="1416756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dirty="0">
                <a:solidFill>
                  <a:schemeClr val="tx2"/>
                </a:solidFill>
              </a:rPr>
              <a:t>Photovoltaic Thin Tile Panels Integrated Seamlessly into </a:t>
            </a:r>
            <a:r>
              <a:rPr lang="en-US" sz="2800" dirty="0" smtClean="0">
                <a:solidFill>
                  <a:schemeClr val="tx2"/>
                </a:solidFill>
              </a:rPr>
              <a:t>Cladding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More Exciting Exterior 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	Ventilated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	Ceramic Façades</a:t>
            </a:r>
          </a:p>
        </p:txBody>
      </p:sp>
      <p:pic>
        <p:nvPicPr>
          <p:cNvPr id="289795" name="Picture 7" descr="3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218267"/>
            <a:ext cx="2687912" cy="4038600"/>
          </a:xfrm>
          <a:ln>
            <a:solidFill>
              <a:schemeClr val="tx1"/>
            </a:solidFill>
          </a:ln>
        </p:spPr>
      </p:pic>
      <p:sp>
        <p:nvSpPr>
          <p:cNvPr id="2897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2560638"/>
            <a:ext cx="3124200" cy="3992562"/>
          </a:xfrm>
        </p:spPr>
        <p:txBody>
          <a:bodyPr/>
          <a:lstStyle/>
          <a:p>
            <a:r>
              <a:rPr lang="en-US" sz="2800" dirty="0" smtClean="0"/>
              <a:t>Another Use for Thin Tile</a:t>
            </a:r>
          </a:p>
          <a:p>
            <a:endParaRPr lang="en-US" sz="2800" dirty="0" smtClean="0"/>
          </a:p>
          <a:p>
            <a:r>
              <a:rPr lang="en-US" sz="2800" dirty="0" smtClean="0"/>
              <a:t>Popular in Europe</a:t>
            </a:r>
          </a:p>
          <a:p>
            <a:endParaRPr lang="en-US" sz="2800" dirty="0" smtClean="0"/>
          </a:p>
          <a:p>
            <a:r>
              <a:rPr lang="en-US" sz="2800" dirty="0" smtClean="0"/>
              <a:t>Gaining Popularity in the US</a:t>
            </a:r>
          </a:p>
        </p:txBody>
      </p:sp>
      <p:sp>
        <p:nvSpPr>
          <p:cNvPr id="289796" name="Rectangle 5"/>
          <p:cNvSpPr>
            <a:spLocks noChangeArrowheads="1"/>
          </p:cNvSpPr>
          <p:nvPr/>
        </p:nvSpPr>
        <p:spPr bwMode="auto">
          <a:xfrm>
            <a:off x="4876800" y="6400800"/>
            <a:ext cx="4116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Apartment Building, </a:t>
            </a:r>
            <a:r>
              <a:rPr lang="en-US" sz="1400" dirty="0" err="1"/>
              <a:t>Pasubio</a:t>
            </a:r>
            <a:r>
              <a:rPr lang="en-US" sz="1400" dirty="0"/>
              <a:t> Quarter, Parma, Italy</a:t>
            </a:r>
          </a:p>
        </p:txBody>
      </p:sp>
    </p:spTree>
    <p:extLst>
      <p:ext uri="{BB962C8B-B14F-4D97-AF65-F5344CB8AC3E}">
        <p14:creationId xmlns:p14="http://schemas.microsoft.com/office/powerpoint/2010/main" val="2079591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GB" dirty="0" smtClean="0"/>
              <a:t>	Moisture, Thermal, &amp; </a:t>
            </a:r>
            <a:br>
              <a:rPr lang="en-GB" dirty="0" smtClean="0"/>
            </a:br>
            <a:r>
              <a:rPr lang="en-GB" dirty="0"/>
              <a:t>	</a:t>
            </a:r>
            <a:r>
              <a:rPr lang="en-GB" dirty="0" smtClean="0"/>
              <a:t>Acoustic Management</a:t>
            </a:r>
            <a:endParaRPr lang="en-GB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945105"/>
            <a:ext cx="5830982" cy="427434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en-GB" sz="2200" dirty="0" smtClean="0"/>
              <a:t>Open cavity and cladding protect back-up (primary) wall</a:t>
            </a:r>
          </a:p>
          <a:p>
            <a:pPr eaLnBrk="1" hangingPunct="1">
              <a:lnSpc>
                <a:spcPct val="150000"/>
              </a:lnSpc>
            </a:pPr>
            <a:r>
              <a:rPr lang="en-GB" sz="2200" dirty="0" smtClean="0"/>
              <a:t>Open joints/ventilated </a:t>
            </a:r>
            <a:r>
              <a:rPr lang="en-GB" sz="2200" dirty="0"/>
              <a:t>cavity allow </a:t>
            </a:r>
            <a:r>
              <a:rPr lang="en-GB" sz="2200" dirty="0" smtClean="0"/>
              <a:t>evaporation, eliminate thermal bridges</a:t>
            </a:r>
          </a:p>
          <a:p>
            <a:pPr>
              <a:lnSpc>
                <a:spcPct val="150000"/>
              </a:lnSpc>
              <a:defRPr/>
            </a:pPr>
            <a:r>
              <a:rPr lang="en-GB" sz="2200" dirty="0" smtClean="0"/>
              <a:t>Rigid insulation (up to 4”) maintains temperature, reduces sound transmissions, and eliminates dew point condensation within primary wall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581" y="533400"/>
            <a:ext cx="280941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362200" cy="248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0" y="274320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Sheds 95% of rain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377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GB" dirty="0" smtClean="0"/>
              <a:t>	Structural</a:t>
            </a:r>
            <a:br>
              <a:rPr lang="en-GB" dirty="0" smtClean="0"/>
            </a:br>
            <a:r>
              <a:rPr lang="en-GB" dirty="0" smtClean="0"/>
              <a:t>	Efficiency</a:t>
            </a:r>
            <a:endParaRPr lang="en-GB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5562600" cy="3962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sz="2800" dirty="0"/>
              <a:t>Maximum strength to weight efficiency similar to glass curtain wall; better than conventional solid </a:t>
            </a:r>
            <a:r>
              <a:rPr lang="en-GB" sz="2800" dirty="0" smtClean="0"/>
              <a:t>wall cladding</a:t>
            </a:r>
            <a:endParaRPr lang="en-GB" sz="2800" dirty="0"/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2800" dirty="0" smtClean="0"/>
              <a:t>Flexible </a:t>
            </a:r>
            <a:r>
              <a:rPr lang="en-GB" sz="2800" dirty="0"/>
              <a:t>design to suit project-specific structural requirements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2800" dirty="0" smtClean="0"/>
              <a:t>Movement </a:t>
            </a:r>
            <a:r>
              <a:rPr lang="en-GB" sz="2800" dirty="0"/>
              <a:t>between building and </a:t>
            </a:r>
            <a:r>
              <a:rPr lang="en-GB" sz="2800" dirty="0" smtClean="0"/>
              <a:t>cladding </a:t>
            </a:r>
            <a:r>
              <a:rPr lang="en-GB" sz="2800" dirty="0"/>
              <a:t>is </a:t>
            </a:r>
            <a:r>
              <a:rPr lang="en-GB" sz="2800" dirty="0" smtClean="0"/>
              <a:t>isolated</a:t>
            </a:r>
            <a:endParaRPr lang="en-GB" sz="2800" b="1" dirty="0" smtClean="0"/>
          </a:p>
        </p:txBody>
      </p:sp>
      <p:pic>
        <p:nvPicPr>
          <p:cNvPr id="15364" name="Picture 4" descr="Paragon plain eleva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2819400" cy="376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2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GB" dirty="0" smtClean="0"/>
              <a:t>	Architectural </a:t>
            </a:r>
            <a:r>
              <a:rPr lang="en-GB" dirty="0"/>
              <a:t>&amp; Engineering Evaluation</a:t>
            </a:r>
            <a:br>
              <a:rPr lang="en-GB" dirty="0"/>
            </a:br>
            <a:r>
              <a:rPr lang="en-GB" dirty="0" smtClean="0"/>
              <a:t>	</a:t>
            </a:r>
            <a:r>
              <a:rPr lang="en-GB" sz="3200" dirty="0" smtClean="0"/>
              <a:t>U.S</a:t>
            </a:r>
            <a:r>
              <a:rPr lang="en-GB" sz="3200" dirty="0"/>
              <a:t>. Market – Structural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69" y="2286000"/>
            <a:ext cx="3776012" cy="44656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Evaluated for structural safety ASCE 7-05 per 2006 IBC Code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Wind loading is the governing structural issue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GB" sz="3600" dirty="0"/>
              <a:t>	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162357" cy="385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9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5225"/>
            <a:ext cx="8001000" cy="350837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Current thinking . . .</a:t>
            </a:r>
          </a:p>
          <a:p>
            <a:pPr lvl="1"/>
            <a:r>
              <a:rPr lang="en-US" dirty="0" smtClean="0"/>
              <a:t>Medium bed mortars are OK up to ?” </a:t>
            </a:r>
          </a:p>
          <a:p>
            <a:pPr lvl="1"/>
            <a:r>
              <a:rPr lang="en-US" dirty="0" smtClean="0"/>
              <a:t>Ongoing discussion on lower end of range, i.e. where does thin-set end and medium bed begin? 3/16”? </a:t>
            </a:r>
          </a:p>
          <a:p>
            <a:pPr lvl="1"/>
            <a:r>
              <a:rPr lang="en-US" dirty="0" smtClean="0"/>
              <a:t>Debate on terminology, test methods</a:t>
            </a:r>
            <a:endParaRPr lang="en-US" dirty="0"/>
          </a:p>
          <a:p>
            <a:pPr lvl="1"/>
            <a:r>
              <a:rPr lang="en-US" dirty="0" smtClean="0"/>
              <a:t>What size tiles “require” medium bed? </a:t>
            </a:r>
            <a:endParaRPr lang="en-US" dirty="0"/>
          </a:p>
          <a:p>
            <a:pPr lvl="1">
              <a:buNone/>
            </a:pPr>
            <a:endParaRPr lang="en-US" sz="1500" dirty="0" smtClean="0"/>
          </a:p>
          <a:p>
            <a:pPr lvl="0"/>
            <a:r>
              <a:rPr lang="en-US" dirty="0" smtClean="0"/>
              <a:t>Proposal for new standards discussed yesterday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981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+mn-lt"/>
              </a:rPr>
              <a:t>	Medium Bed Mortar</a:t>
            </a:r>
            <a:br>
              <a:rPr lang="en-US" sz="44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	(</a:t>
            </a:r>
            <a:r>
              <a:rPr lang="en-US" sz="4000" dirty="0" smtClean="0"/>
              <a:t>Long-time debate)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43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5" descr="private home vent faca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1842" name="Text Box 6"/>
          <p:cNvSpPr txBox="1">
            <a:spLocks noChangeArrowheads="1"/>
          </p:cNvSpPr>
          <p:nvPr/>
        </p:nvSpPr>
        <p:spPr bwMode="auto">
          <a:xfrm>
            <a:off x="0" y="6400800"/>
            <a:ext cx="4038600" cy="304800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Private Home in Modena, Sassuolo, Italy</a:t>
            </a:r>
          </a:p>
        </p:txBody>
      </p:sp>
    </p:spTree>
    <p:extLst>
      <p:ext uri="{BB962C8B-B14F-4D97-AF65-F5344CB8AC3E}">
        <p14:creationId xmlns:p14="http://schemas.microsoft.com/office/powerpoint/2010/main" val="3841685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4" descr="Marazzi VCF Red progetto_architettonic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533400"/>
            <a:ext cx="7865711" cy="5562600"/>
          </a:xfrm>
          <a:ln>
            <a:solidFill>
              <a:schemeClr val="tx1"/>
            </a:solidFill>
          </a:ln>
        </p:spPr>
      </p:pic>
      <p:sp>
        <p:nvSpPr>
          <p:cNvPr id="293890" name="Text Box 4"/>
          <p:cNvSpPr txBox="1">
            <a:spLocks noChangeArrowheads="1"/>
          </p:cNvSpPr>
          <p:nvPr/>
        </p:nvSpPr>
        <p:spPr bwMode="auto">
          <a:xfrm>
            <a:off x="5791200" y="6248400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Villanesi Spa, Torino, Italy</a:t>
            </a:r>
          </a:p>
        </p:txBody>
      </p:sp>
    </p:spTree>
    <p:extLst>
      <p:ext uri="{BB962C8B-B14F-4D97-AF65-F5344CB8AC3E}">
        <p14:creationId xmlns:p14="http://schemas.microsoft.com/office/powerpoint/2010/main" val="2037089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Picture 5" descr="Central-Saint-GIde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ln>
            <a:solidFill>
              <a:schemeClr val="tx1"/>
            </a:solidFill>
          </a:ln>
        </p:spPr>
      </p:pic>
      <p:sp>
        <p:nvSpPr>
          <p:cNvPr id="295938" name="Rectangle 4"/>
          <p:cNvSpPr>
            <a:spLocks noChangeArrowheads="1"/>
          </p:cNvSpPr>
          <p:nvPr/>
        </p:nvSpPr>
        <p:spPr bwMode="auto">
          <a:xfrm>
            <a:off x="7239000" y="6369050"/>
            <a:ext cx="1905000" cy="523220"/>
          </a:xfrm>
          <a:prstGeom prst="rect">
            <a:avLst/>
          </a:prstGeom>
          <a:solidFill>
            <a:schemeClr val="accent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dirty="0"/>
              <a:t>Central Saint </a:t>
            </a:r>
            <a:r>
              <a:rPr lang="en-US" sz="1400" b="1" dirty="0" smtClean="0"/>
              <a:t>Giles</a:t>
            </a:r>
            <a:endParaRPr lang="en-US" sz="1400" b="1" dirty="0"/>
          </a:p>
          <a:p>
            <a:pPr algn="r"/>
            <a:r>
              <a:rPr lang="en-US" sz="1400" b="1" dirty="0"/>
              <a:t>London, England</a:t>
            </a:r>
          </a:p>
        </p:txBody>
      </p:sp>
    </p:spTree>
    <p:extLst>
      <p:ext uri="{BB962C8B-B14F-4D97-AF65-F5344CB8AC3E}">
        <p14:creationId xmlns:p14="http://schemas.microsoft.com/office/powerpoint/2010/main" val="889180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ctrTitle" idx="4294967295"/>
          </p:nvPr>
        </p:nvSpPr>
        <p:spPr>
          <a:xfrm>
            <a:off x="3286125" y="214313"/>
            <a:ext cx="5857875" cy="9826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1800" b="1" dirty="0"/>
              <a:t>Marjorie &amp; Arnold Ziff Building, University of Leeds</a:t>
            </a:r>
            <a:br>
              <a:rPr lang="en-GB" sz="1800" b="1" dirty="0"/>
            </a:br>
            <a:r>
              <a:rPr lang="en-GB" sz="1600" i="1" dirty="0"/>
              <a:t>Farrell &amp; Clark, Leeds</a:t>
            </a:r>
            <a:br>
              <a:rPr lang="en-GB" sz="1600" i="1" dirty="0"/>
            </a:br>
            <a:r>
              <a:rPr lang="en-GB" sz="2000" b="1" i="1" dirty="0">
                <a:solidFill>
                  <a:schemeClr val="accent5">
                    <a:lumMod val="75000"/>
                  </a:schemeClr>
                </a:solidFill>
              </a:rPr>
              <a:t>12,000 ft</a:t>
            </a:r>
            <a:r>
              <a:rPr lang="en-GB" sz="2000" b="1" i="1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52227" name="Picture 8" descr="New building - low 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7" y="4143375"/>
            <a:ext cx="29670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9" descr="Front of building - low r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9" y="1447800"/>
            <a:ext cx="535781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0" descr="End of spine wall - low r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299720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7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8" descr="low Shoe Factory ma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7" y="304800"/>
            <a:ext cx="414178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201617" y="5915025"/>
            <a:ext cx="4429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8" rIns="91397" bIns="4569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The Shoe Factory, Leicester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i="1" kern="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Metropolis Architecture Ltd, Coventry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 kern="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6,000 ft</a:t>
            </a:r>
            <a:r>
              <a:rPr lang="en-GB" sz="2000" b="1" i="1" kern="0" baseline="30000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2</a:t>
            </a:r>
          </a:p>
        </p:txBody>
      </p:sp>
      <p:pic>
        <p:nvPicPr>
          <p:cNvPr id="54275" name="Picture 7" descr="IMG_0302 r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3124200"/>
            <a:ext cx="4535487" cy="348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9" descr="low Shoe Factory 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075" y="304800"/>
            <a:ext cx="4450900" cy="269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 bwMode="auto">
          <a:xfrm>
            <a:off x="5105401" y="3213104"/>
            <a:ext cx="4038599" cy="74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8" rIns="91397" bIns="4569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Grimsby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Ryder </a:t>
            </a:r>
            <a:r>
              <a:rPr lang="en-GB" sz="1600" i="1" kern="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Architecture, </a:t>
            </a:r>
            <a:r>
              <a:rPr lang="en-GB" sz="1600" i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Newcastle Upon Tyne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kern="0" dirty="0">
                <a:solidFill>
                  <a:srgbClr val="4BACC6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31,000 ft</a:t>
            </a:r>
            <a:r>
              <a:rPr lang="en-GB" sz="1600" b="1" i="1" kern="0" baseline="30000" dirty="0">
                <a:solidFill>
                  <a:srgbClr val="4BACC6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2</a:t>
            </a:r>
          </a:p>
        </p:txBody>
      </p:sp>
      <p:pic>
        <p:nvPicPr>
          <p:cNvPr id="63491" name="Picture 6" descr="Grimsby Institute 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9" y="260350"/>
            <a:ext cx="360045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 descr="6211810891_3f30fe5d7b_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9" y="260354"/>
            <a:ext cx="4752975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 descr="Grimsby Institute 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9" y="4076700"/>
            <a:ext cx="36004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25908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	And Now …</a:t>
            </a:r>
            <a:br>
              <a:rPr lang="en-US" sz="3600" dirty="0" smtClean="0"/>
            </a:br>
            <a:r>
              <a:rPr lang="en-US" sz="3600" dirty="0" smtClean="0"/>
              <a:t>	High-Definition</a:t>
            </a:r>
            <a:br>
              <a:rPr lang="en-US" sz="3600" dirty="0" smtClean="0"/>
            </a:br>
            <a:r>
              <a:rPr lang="en-US" sz="3600" dirty="0" smtClean="0"/>
              <a:t>	Digital Ink-Jet </a:t>
            </a:r>
            <a:br>
              <a:rPr lang="en-US" sz="3600" dirty="0" smtClean="0"/>
            </a:br>
            <a:r>
              <a:rPr lang="en-US" sz="3600" dirty="0" smtClean="0"/>
              <a:t>	Printing</a:t>
            </a:r>
          </a:p>
        </p:txBody>
      </p:sp>
      <p:sp>
        <p:nvSpPr>
          <p:cNvPr id="18841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3200400"/>
            <a:ext cx="3886200" cy="3916362"/>
          </a:xfrm>
        </p:spPr>
        <p:txBody>
          <a:bodyPr/>
          <a:lstStyle/>
          <a:p>
            <a:r>
              <a:rPr lang="en-US" sz="2400" dirty="0" smtClean="0"/>
              <a:t>Produces highly detailed and complex images on tile in ultra high definition</a:t>
            </a:r>
          </a:p>
          <a:p>
            <a:pPr lvl="1"/>
            <a:r>
              <a:rPr lang="en-US" sz="2400" dirty="0" smtClean="0"/>
              <a:t>Realistic images</a:t>
            </a:r>
          </a:p>
          <a:p>
            <a:pPr lvl="1"/>
            <a:r>
              <a:rPr lang="en-US" sz="2400" dirty="0" smtClean="0"/>
              <a:t>Faux finishes</a:t>
            </a:r>
          </a:p>
          <a:p>
            <a:pPr lvl="1"/>
            <a:endParaRPr lang="en-US" sz="2400" dirty="0" smtClean="0"/>
          </a:p>
        </p:txBody>
      </p:sp>
      <p:pic>
        <p:nvPicPr>
          <p:cNvPr id="5" name="Picture 6" descr="horusartjacquard"/>
          <p:cNvPicPr>
            <a:picLocks noChangeAspect="1" noChangeArrowheads="1"/>
          </p:cNvPicPr>
          <p:nvPr/>
        </p:nvPicPr>
        <p:blipFill>
          <a:blip r:embed="rId3" cstate="email">
            <a:lum bright="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73258"/>
            <a:ext cx="4953000" cy="61513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19800" y="6477000"/>
            <a:ext cx="239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Faux Fabric Tile: “Jacquard”</a:t>
            </a:r>
          </a:p>
        </p:txBody>
      </p:sp>
    </p:spTree>
    <p:extLst>
      <p:ext uri="{BB962C8B-B14F-4D97-AF65-F5344CB8AC3E}">
        <p14:creationId xmlns:p14="http://schemas.microsoft.com/office/powerpoint/2010/main" val="3476276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aux wood deck Imola Ceram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-2286000" y="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 b="1" dirty="0"/>
              <a:t>Faux Wood</a:t>
            </a:r>
          </a:p>
        </p:txBody>
      </p:sp>
    </p:spTree>
    <p:extLst>
      <p:ext uri="{BB962C8B-B14F-4D97-AF65-F5344CB8AC3E}">
        <p14:creationId xmlns:p14="http://schemas.microsoft.com/office/powerpoint/2010/main" val="4188665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4" descr="Edimax Slaty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40" y="274638"/>
            <a:ext cx="8211120" cy="5851525"/>
          </a:xfrm>
          <a:ln>
            <a:solidFill>
              <a:srgbClr val="000000"/>
            </a:solidFill>
          </a:ln>
        </p:spPr>
      </p:pic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</a:rPr>
              <a:t>Faux Slate</a:t>
            </a:r>
          </a:p>
        </p:txBody>
      </p:sp>
    </p:spTree>
    <p:extLst>
      <p:ext uri="{BB962C8B-B14F-4D97-AF65-F5344CB8AC3E}">
        <p14:creationId xmlns:p14="http://schemas.microsoft.com/office/powerpoint/2010/main" val="247091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7" descr="Apavisa Xtreme Coppe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rgbClr val="000000"/>
            </a:solidFill>
          </a:ln>
        </p:spPr>
      </p:pic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 dirty="0">
                <a:solidFill>
                  <a:schemeClr val="bg1"/>
                </a:solidFill>
              </a:rPr>
              <a:t>Faux Metal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(Copper Finish Hexagonal Tile)</a:t>
            </a:r>
          </a:p>
        </p:txBody>
      </p:sp>
    </p:spTree>
    <p:extLst>
      <p:ext uri="{BB962C8B-B14F-4D97-AF65-F5344CB8AC3E}">
        <p14:creationId xmlns:p14="http://schemas.microsoft.com/office/powerpoint/2010/main" val="1770246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794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800" dirty="0" smtClean="0"/>
              <a:t>	Meanwhile…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5638800" cy="5431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Lack of a standard further contributes to confusion</a:t>
            </a:r>
          </a:p>
          <a:p>
            <a:endParaRPr lang="en-US" sz="1800" dirty="0" smtClean="0"/>
          </a:p>
          <a:p>
            <a:r>
              <a:rPr lang="en-US" sz="2800" dirty="0" smtClean="0"/>
              <a:t>Contractors are getting job specs asking for tile to be installed by “medium bed method” wherein a very thick coat of  mortar would be applied</a:t>
            </a:r>
          </a:p>
          <a:p>
            <a:pPr lvl="1"/>
            <a:r>
              <a:rPr lang="en-US" sz="2400" dirty="0" smtClean="0"/>
              <a:t>If substrate prep is intended, there are products for this</a:t>
            </a:r>
          </a:p>
          <a:p>
            <a:pPr lvl="1"/>
            <a:r>
              <a:rPr lang="en-US" sz="2400" dirty="0" smtClean="0"/>
              <a:t>If formation of slopes or other height adjustment/transition is desired, mortar does not work</a:t>
            </a:r>
          </a:p>
        </p:txBody>
      </p:sp>
      <p:pic>
        <p:nvPicPr>
          <p:cNvPr id="4098" name="Picture 2" descr="http://www.infomandala.com/wp-content/uploads/2013/01/6a01053637118a970c012876fbda76970c-800w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7513" y="2848299"/>
            <a:ext cx="2438400" cy="3316224"/>
          </a:xfrm>
          <a:prstGeom prst="rect">
            <a:avLst/>
          </a:prstGeom>
          <a:noFill/>
        </p:spPr>
      </p:pic>
      <p:pic>
        <p:nvPicPr>
          <p:cNvPr id="2" name="Picture 2" descr="http://thumbs.dreamstime.com/x/frustrated-construction-worker-846872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475" y="454406"/>
            <a:ext cx="3764571" cy="2334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8" name="Picture 4" descr="Palace Alican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chemeClr val="tx2"/>
                </a:solidFill>
              </a:rPr>
              <a:t>Faux Marble</a:t>
            </a:r>
            <a:endParaRPr lang="en-US" sz="4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00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389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5" descr="Atlas Concorde eWall Concrete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86400"/>
          </a:xfrm>
          <a:ln>
            <a:solidFill>
              <a:srgbClr val="000000"/>
            </a:solidFill>
          </a:ln>
        </p:spPr>
      </p:pic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462844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 dirty="0">
                <a:solidFill>
                  <a:schemeClr val="bg1"/>
                </a:solidFill>
              </a:rPr>
              <a:t>Faux Cement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14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533400"/>
            <a:ext cx="6045580" cy="5824684"/>
          </a:xfrm>
          <a:ln>
            <a:solidFill>
              <a:srgbClr val="000000"/>
            </a:solidFill>
          </a:ln>
        </p:spPr>
      </p:pic>
      <p:sp>
        <p:nvSpPr>
          <p:cNvPr id="31641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028700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en-US" sz="4000" dirty="0" smtClean="0"/>
              <a:t>Faux Leather</a:t>
            </a:r>
          </a:p>
        </p:txBody>
      </p:sp>
    </p:spTree>
    <p:extLst>
      <p:ext uri="{BB962C8B-B14F-4D97-AF65-F5344CB8AC3E}">
        <p14:creationId xmlns:p14="http://schemas.microsoft.com/office/powerpoint/2010/main" val="29765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16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Aralia Erica Vives ti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42259"/>
            <a:ext cx="4724400" cy="6343300"/>
          </a:xfrm>
          <a:ln>
            <a:solidFill>
              <a:srgbClr val="000000"/>
            </a:solidFill>
          </a:ln>
        </p:spPr>
      </p:pic>
      <p:sp>
        <p:nvSpPr>
          <p:cNvPr id="2887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FFFFFF">
              <a:alpha val="45098"/>
            </a:srgbClr>
          </a:solidFill>
        </p:spPr>
        <p:txBody>
          <a:bodyPr/>
          <a:lstStyle/>
          <a:p>
            <a:pPr algn="ctr"/>
            <a:r>
              <a:rPr lang="en-US" sz="4000" dirty="0" smtClean="0"/>
              <a:t>Faux Parquet Flooring</a:t>
            </a:r>
          </a:p>
        </p:txBody>
      </p:sp>
    </p:spTree>
    <p:extLst>
      <p:ext uri="{BB962C8B-B14F-4D97-AF65-F5344CB8AC3E}">
        <p14:creationId xmlns:p14="http://schemas.microsoft.com/office/powerpoint/2010/main" val="37876573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08212" y="228600"/>
            <a:ext cx="4727575" cy="6303433"/>
          </a:xfrm>
          <a:ln>
            <a:solidFill>
              <a:srgbClr val="000000"/>
            </a:solidFill>
          </a:ln>
        </p:spPr>
      </p:pic>
      <p:sp>
        <p:nvSpPr>
          <p:cNvPr id="3225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FF">
              <a:alpha val="34902"/>
            </a:srgbClr>
          </a:solidFill>
        </p:spPr>
        <p:txBody>
          <a:bodyPr/>
          <a:lstStyle/>
          <a:p>
            <a:pPr algn="ctr"/>
            <a:r>
              <a:rPr lang="en-US" sz="4000" dirty="0" smtClean="0"/>
              <a:t>Faux Antique Wallpaper</a:t>
            </a:r>
          </a:p>
        </p:txBody>
      </p:sp>
    </p:spTree>
    <p:extLst>
      <p:ext uri="{BB962C8B-B14F-4D97-AF65-F5344CB8AC3E}">
        <p14:creationId xmlns:p14="http://schemas.microsoft.com/office/powerpoint/2010/main" val="22225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Title 1"/>
          <p:cNvSpPr>
            <a:spLocks noGrp="1"/>
          </p:cNvSpPr>
          <p:nvPr>
            <p:ph type="title"/>
          </p:nvPr>
        </p:nvSpPr>
        <p:spPr>
          <a:xfrm>
            <a:off x="459458" y="0"/>
            <a:ext cx="8229600" cy="1143000"/>
          </a:xfrm>
        </p:spPr>
        <p:txBody>
          <a:bodyPr/>
          <a:lstStyle/>
          <a:p>
            <a:pPr algn="ctr"/>
            <a:r>
              <a:rPr lang="en-US" sz="3600" dirty="0" smtClean="0"/>
              <a:t>Faux Flocked Wallpaper</a:t>
            </a:r>
          </a:p>
        </p:txBody>
      </p:sp>
      <p:pic>
        <p:nvPicPr>
          <p:cNvPr id="320517" name="Picture 5" descr="Woman on faux wallpap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8058" y="1371600"/>
            <a:ext cx="8001000" cy="5164080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623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noFill/>
        </p:spPr>
        <p:txBody>
          <a:bodyPr/>
          <a:lstStyle/>
          <a:p>
            <a:pPr algn="ctr"/>
            <a:r>
              <a:rPr lang="en-US" sz="3700" dirty="0" smtClean="0"/>
              <a:t>	Faux Crumpled Paper</a:t>
            </a:r>
          </a:p>
        </p:txBody>
      </p:sp>
      <p:pic>
        <p:nvPicPr>
          <p:cNvPr id="31846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219200"/>
            <a:ext cx="6102773" cy="4038600"/>
          </a:xfrm>
          <a:ln>
            <a:solidFill>
              <a:srgbClr val="000000"/>
            </a:solidFill>
          </a:ln>
        </p:spPr>
      </p:pic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411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Yes, Really.</a:t>
            </a:r>
          </a:p>
        </p:txBody>
      </p:sp>
    </p:spTree>
    <p:extLst>
      <p:ext uri="{BB962C8B-B14F-4D97-AF65-F5344CB8AC3E}">
        <p14:creationId xmlns:p14="http://schemas.microsoft.com/office/powerpoint/2010/main" val="14687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sz="4000" dirty="0" smtClean="0"/>
              <a:t>	Large Faux Gemstone Panels</a:t>
            </a:r>
          </a:p>
        </p:txBody>
      </p:sp>
      <p:sp>
        <p:nvSpPr>
          <p:cNvPr id="297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51037"/>
            <a:ext cx="4114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rich, vibrant finish that is lighter and less expensive than stone</a:t>
            </a:r>
          </a:p>
          <a:p>
            <a:endParaRPr lang="en-US" sz="2400" dirty="0" smtClean="0"/>
          </a:p>
          <a:p>
            <a:r>
              <a:rPr lang="en-US" sz="2400" dirty="0" smtClean="0"/>
              <a:t>“Gemstone” can be used where stone or marble cannot/should not</a:t>
            </a:r>
          </a:p>
          <a:p>
            <a:endParaRPr lang="en-US" sz="2400" dirty="0" smtClean="0"/>
          </a:p>
          <a:p>
            <a:r>
              <a:rPr lang="en-US" sz="2400" dirty="0" smtClean="0"/>
              <a:t>Allows consumers to use finishes that would otherwise be unavailable.</a:t>
            </a:r>
          </a:p>
        </p:txBody>
      </p:sp>
      <p:pic>
        <p:nvPicPr>
          <p:cNvPr id="297987" name="Picture 6" descr="PreciousStones_AgataCorniola_AMB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64" y="1602327"/>
            <a:ext cx="3547872" cy="4521708"/>
          </a:xfrm>
        </p:spPr>
      </p:pic>
      <p:sp>
        <p:nvSpPr>
          <p:cNvPr id="297988" name="Rectangle 5"/>
          <p:cNvSpPr>
            <a:spLocks noChangeArrowheads="1"/>
          </p:cNvSpPr>
          <p:nvPr/>
        </p:nvSpPr>
        <p:spPr bwMode="auto">
          <a:xfrm>
            <a:off x="7442200" y="6172200"/>
            <a:ext cx="13731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“Carnelian Agate”</a:t>
            </a:r>
          </a:p>
        </p:txBody>
      </p:sp>
    </p:spTree>
    <p:extLst>
      <p:ext uri="{BB962C8B-B14F-4D97-AF65-F5344CB8AC3E}">
        <p14:creationId xmlns:p14="http://schemas.microsoft.com/office/powerpoint/2010/main" val="39646477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8" descr="PreciousStones_AgataAzzurra_AMB.jpg"/>
          <p:cNvPicPr>
            <a:picLocks noGrp="1" noChangeAspect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72618"/>
            <a:ext cx="8229600" cy="5655564"/>
          </a:xfrm>
        </p:spPr>
      </p:pic>
      <p:sp>
        <p:nvSpPr>
          <p:cNvPr id="300034" name="Text Box 3"/>
          <p:cNvSpPr txBox="1">
            <a:spLocks noChangeArrowheads="1"/>
          </p:cNvSpPr>
          <p:nvPr/>
        </p:nvSpPr>
        <p:spPr bwMode="auto">
          <a:xfrm>
            <a:off x="7467600" y="6567488"/>
            <a:ext cx="16764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300">
                <a:solidFill>
                  <a:schemeClr val="bg1"/>
                </a:solidFill>
              </a:rPr>
              <a:t>“Light Blue Agate”</a:t>
            </a:r>
            <a:endParaRPr lang="en-US" sz="13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3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5" descr="agata-blue-01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237" y="274638"/>
            <a:ext cx="5851525" cy="5851525"/>
          </a:xfrm>
          <a:ln>
            <a:solidFill>
              <a:srgbClr val="000000"/>
            </a:solidFill>
          </a:ln>
        </p:spPr>
      </p:pic>
      <p:sp>
        <p:nvSpPr>
          <p:cNvPr id="302082" name="Text Box 4"/>
          <p:cNvSpPr txBox="1">
            <a:spLocks noChangeArrowheads="1"/>
          </p:cNvSpPr>
          <p:nvPr/>
        </p:nvSpPr>
        <p:spPr bwMode="auto">
          <a:xfrm>
            <a:off x="6934200" y="656748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>
                <a:solidFill>
                  <a:schemeClr val="accent1"/>
                </a:solidFill>
              </a:rPr>
              <a:t>“Blue Agate”</a:t>
            </a:r>
          </a:p>
        </p:txBody>
      </p:sp>
    </p:spTree>
    <p:extLst>
      <p:ext uri="{BB962C8B-B14F-4D97-AF65-F5344CB8AC3E}">
        <p14:creationId xmlns:p14="http://schemas.microsoft.com/office/powerpoint/2010/main" val="703019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06640" cy="1356360"/>
          </a:xfrm>
        </p:spPr>
        <p:txBody>
          <a:bodyPr/>
          <a:lstStyle/>
          <a:p>
            <a:r>
              <a:rPr lang="en-US" dirty="0" smtClean="0"/>
              <a:t>Train Wreck</a:t>
            </a:r>
            <a:endParaRPr lang="en-US" dirty="0"/>
          </a:p>
        </p:txBody>
      </p:sp>
      <p:pic>
        <p:nvPicPr>
          <p:cNvPr id="2050" name="Picture 2" descr="http://hollyonthehill.com/wp-content/uploads/2013/05/train-wrec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677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5" descr="Viened Stone in living room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494450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1410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sz="3600" dirty="0" smtClean="0"/>
              <a:t>	Other Exciting Applications:</a:t>
            </a:r>
            <a:br>
              <a:rPr lang="en-US" sz="3600" dirty="0" smtClean="0"/>
            </a:br>
            <a:r>
              <a:rPr lang="en-US" sz="3600" dirty="0" smtClean="0"/>
              <a:t>	Large-Scale Image Reproductions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0"/>
            <a:ext cx="3962400" cy="5283200"/>
          </a:xfrm>
        </p:spPr>
      </p:pic>
      <p:sp>
        <p:nvSpPr>
          <p:cNvPr id="306179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03437"/>
            <a:ext cx="4038600" cy="422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Any image can be reproduced on tile and displayed anywhere!</a:t>
            </a:r>
          </a:p>
          <a:p>
            <a:endParaRPr lang="en-US" sz="2800" dirty="0" smtClean="0"/>
          </a:p>
          <a:p>
            <a:r>
              <a:rPr lang="en-US" sz="2800" dirty="0" smtClean="0"/>
              <a:t>Ultimate flexibility in personalizing or branding a space in a unique and compelling manner.</a:t>
            </a:r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47650" y="6126163"/>
            <a:ext cx="2286000" cy="64633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Tower</a:t>
            </a:r>
          </a:p>
          <a:p>
            <a:r>
              <a:rPr lang="en-US" dirty="0" smtClean="0"/>
              <a:t>Dubai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3" descr="IMG00143-20100104-0117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83" y="274638"/>
            <a:ext cx="7802033" cy="5851525"/>
          </a:xfrm>
        </p:spPr>
      </p:pic>
      <p:sp>
        <p:nvSpPr>
          <p:cNvPr id="312322" name="Rectangle 3"/>
          <p:cNvSpPr>
            <a:spLocks noChangeArrowheads="1"/>
          </p:cNvSpPr>
          <p:nvPr/>
        </p:nvSpPr>
        <p:spPr bwMode="auto">
          <a:xfrm>
            <a:off x="5638800" y="6167438"/>
            <a:ext cx="3295650" cy="517525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Building Façade in China</a:t>
            </a:r>
          </a:p>
          <a:p>
            <a:pPr algn="r"/>
            <a:r>
              <a:rPr lang="en-US" sz="1400" dirty="0"/>
              <a:t>Mona Lisa reproduced on 3 mm thin tile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5" name="Picture 5" descr="JuegoOca_CERACASA_2008_080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6" name="Text Box 6"/>
          <p:cNvSpPr txBox="1">
            <a:spLocks noChangeArrowheads="1"/>
          </p:cNvSpPr>
          <p:nvPr/>
        </p:nvSpPr>
        <p:spPr bwMode="auto">
          <a:xfrm>
            <a:off x="6234289" y="5257800"/>
            <a:ext cx="2438400" cy="7302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/>
              <a:t>“</a:t>
            </a:r>
            <a:r>
              <a:rPr lang="en-US" sz="1400" dirty="0" err="1"/>
              <a:t>Juego</a:t>
            </a:r>
            <a:r>
              <a:rPr lang="en-US" sz="1400" dirty="0"/>
              <a:t> de la </a:t>
            </a:r>
            <a:r>
              <a:rPr lang="en-US" sz="1400" dirty="0" err="1"/>
              <a:t>Oca</a:t>
            </a:r>
            <a:r>
              <a:rPr lang="en-US" sz="1400" dirty="0"/>
              <a:t>”</a:t>
            </a:r>
          </a:p>
          <a:p>
            <a:pPr algn="r"/>
            <a:r>
              <a:rPr lang="en-US" sz="1400" dirty="0" err="1"/>
              <a:t>Grao</a:t>
            </a:r>
            <a:r>
              <a:rPr lang="en-US" sz="1400" dirty="0"/>
              <a:t> de </a:t>
            </a:r>
            <a:r>
              <a:rPr lang="en-US" sz="1400" dirty="0" err="1"/>
              <a:t>Castellón</a:t>
            </a:r>
            <a:endParaRPr lang="en-US" sz="1400" dirty="0"/>
          </a:p>
          <a:p>
            <a:pPr algn="r"/>
            <a:r>
              <a:rPr lang="en-US" sz="1400" dirty="0" err="1"/>
              <a:t>Castellón</a:t>
            </a:r>
            <a:r>
              <a:rPr lang="en-US" sz="1400" dirty="0"/>
              <a:t> de la Plana, Spain</a:t>
            </a:r>
          </a:p>
        </p:txBody>
      </p:sp>
      <p:pic>
        <p:nvPicPr>
          <p:cNvPr id="501767" name="Picture 7" descr="Emotile Goose Game Inse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113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2087" name="Picture 7" descr="JuegoOca_CERACASA_2008_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09600"/>
            <a:ext cx="8229600" cy="552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  <a:noFill/>
        </p:spPr>
        <p:txBody>
          <a:bodyPr/>
          <a:lstStyle/>
          <a:p>
            <a:pPr algn="l"/>
            <a:r>
              <a:rPr lang="en-US" dirty="0" smtClean="0"/>
              <a:t>	Medium bed Mortar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6629400" cy="3962400"/>
          </a:xfrm>
        </p:spPr>
        <p:txBody>
          <a:bodyPr>
            <a:normAutofit/>
          </a:bodyPr>
          <a:lstStyle/>
          <a:p>
            <a:r>
              <a:rPr lang="en-US" dirty="0"/>
              <a:t>for </a:t>
            </a:r>
            <a:r>
              <a:rPr lang="en-US" u="sng" dirty="0"/>
              <a:t>thin-bed</a:t>
            </a:r>
            <a:r>
              <a:rPr lang="en-US" dirty="0"/>
              <a:t> </a:t>
            </a:r>
            <a:r>
              <a:rPr lang="en-US" dirty="0" smtClean="0"/>
              <a:t>installation</a:t>
            </a:r>
          </a:p>
          <a:p>
            <a:endParaRPr lang="en-US" sz="1800" dirty="0" smtClean="0"/>
          </a:p>
          <a:p>
            <a:r>
              <a:rPr lang="en-US" dirty="0" smtClean="0"/>
              <a:t>not for truing or leveling</a:t>
            </a:r>
            <a:endParaRPr lang="en-US" dirty="0"/>
          </a:p>
          <a:p>
            <a:endParaRPr lang="en-US" sz="1800" dirty="0" smtClean="0"/>
          </a:p>
          <a:p>
            <a:r>
              <a:rPr lang="en-US" dirty="0" smtClean="0"/>
              <a:t>“</a:t>
            </a:r>
            <a:r>
              <a:rPr lang="en-US" dirty="0"/>
              <a:t>a product, not an installation method”</a:t>
            </a:r>
          </a:p>
          <a:p>
            <a:endParaRPr lang="en-US" sz="1800" dirty="0" smtClean="0"/>
          </a:p>
          <a:p>
            <a:r>
              <a:rPr lang="en-US" dirty="0" smtClean="0"/>
              <a:t>How much is known about performance of the system when “poured” as a thick layer?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ANSI ASC A108 and MMSA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Trying to fix this problem on an urgent basis</a:t>
            </a:r>
          </a:p>
          <a:p>
            <a:r>
              <a:rPr lang="en-US" dirty="0" smtClean="0"/>
              <a:t>MMSA met today to further discuss</a:t>
            </a:r>
          </a:p>
          <a:p>
            <a:r>
              <a:rPr lang="en-US" dirty="0" smtClean="0"/>
              <a:t>Stay tuned for additions to TCNA Handbook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96143"/>
            <a:ext cx="6172200" cy="4191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Standards</a:t>
            </a:r>
          </a:p>
          <a:p>
            <a:pPr lvl="1"/>
            <a:r>
              <a:rPr lang="en-US" sz="2400" dirty="0" smtClean="0"/>
              <a:t>What’s going on in ANSI?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Changes to ASTM C373 and porcelain enforcement in the U.S. and Mexico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2014 </a:t>
            </a:r>
            <a:r>
              <a:rPr lang="en-US" sz="2400" dirty="0"/>
              <a:t>Handbook changes and </a:t>
            </a:r>
            <a:r>
              <a:rPr lang="en-US" sz="2400" dirty="0" smtClean="0"/>
              <a:t>some possible </a:t>
            </a:r>
            <a:r>
              <a:rPr lang="en-US" sz="2400" dirty="0"/>
              <a:t>changes to </a:t>
            </a:r>
            <a:r>
              <a:rPr lang="en-US" sz="2400" dirty="0" smtClean="0"/>
              <a:t>the 2015 </a:t>
            </a:r>
            <a:r>
              <a:rPr lang="en-US" sz="2400" dirty="0"/>
              <a:t>Handbook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Labor Certifications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1828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1">
              <a:spcBef>
                <a:spcPct val="0"/>
              </a:spcBef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What we’ll cover…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Additional Tile </a:t>
            </a:r>
            <a:br>
              <a:rPr lang="en-US" dirty="0" smtClean="0"/>
            </a:br>
            <a:r>
              <a:rPr lang="en-US" dirty="0" smtClean="0"/>
              <a:t>	Offset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2057400"/>
            <a:ext cx="5610225" cy="465137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Current criteria for off-set patterns:</a:t>
            </a:r>
          </a:p>
          <a:p>
            <a:pPr lvl="1"/>
            <a:r>
              <a:rPr lang="en-US" dirty="0" smtClean="0"/>
              <a:t>Running bond and brick patterns</a:t>
            </a:r>
          </a:p>
          <a:p>
            <a:pPr lvl="1"/>
            <a:r>
              <a:rPr lang="en-US" dirty="0" smtClean="0"/>
              <a:t>Maximum 33% off-set</a:t>
            </a:r>
          </a:p>
          <a:p>
            <a:pPr lvl="1"/>
            <a:r>
              <a:rPr lang="en-US" dirty="0" smtClean="0"/>
              <a:t>Special </a:t>
            </a:r>
            <a:r>
              <a:rPr lang="en-US" dirty="0" err="1" smtClean="0"/>
              <a:t>lippage</a:t>
            </a:r>
            <a:r>
              <a:rPr lang="en-US" dirty="0" smtClean="0"/>
              <a:t> criteria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What about other types of off-set patterns?</a:t>
            </a:r>
          </a:p>
          <a:p>
            <a:pPr lvl="2"/>
            <a:r>
              <a:rPr lang="en-US" dirty="0" smtClean="0"/>
              <a:t>Herringbone</a:t>
            </a:r>
          </a:p>
          <a:p>
            <a:pPr lvl="2"/>
            <a:r>
              <a:rPr lang="en-US" dirty="0" smtClean="0"/>
              <a:t>Basket weave</a:t>
            </a:r>
          </a:p>
          <a:p>
            <a:pPr lvl="2"/>
            <a:r>
              <a:rPr lang="en-US" dirty="0" smtClean="0"/>
              <a:t>Modular patterns</a:t>
            </a:r>
          </a:p>
          <a:p>
            <a:pPr lvl="2"/>
            <a:r>
              <a:rPr lang="en-US" dirty="0" smtClean="0"/>
              <a:t>Others . . .</a:t>
            </a:r>
          </a:p>
          <a:p>
            <a:pPr lvl="1"/>
            <a:r>
              <a:rPr lang="en-US" dirty="0" smtClean="0"/>
              <a:t>33% isn’t always possible</a:t>
            </a:r>
          </a:p>
          <a:p>
            <a:pPr lvl="1"/>
            <a:r>
              <a:rPr lang="en-US" dirty="0" smtClean="0"/>
              <a:t>Should </a:t>
            </a:r>
            <a:r>
              <a:rPr lang="en-US" dirty="0" err="1" smtClean="0"/>
              <a:t>lippage</a:t>
            </a:r>
            <a:r>
              <a:rPr lang="en-US" dirty="0" smtClean="0"/>
              <a:t> considerations be different?</a:t>
            </a:r>
            <a:endParaRPr lang="en-US" dirty="0"/>
          </a:p>
          <a:p>
            <a:pPr lvl="0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600200"/>
            <a:ext cx="35521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4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noFill/>
        </p:spPr>
        <p:txBody>
          <a:bodyPr/>
          <a:lstStyle/>
          <a:p>
            <a:pPr algn="l"/>
            <a:r>
              <a:rPr lang="en-US" dirty="0" smtClean="0"/>
              <a:t>	Saw-Tooth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Soft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Proposal </a:t>
            </a:r>
            <a:r>
              <a:rPr lang="en-US" dirty="0"/>
              <a:t>to </a:t>
            </a:r>
            <a:r>
              <a:rPr lang="en-US" dirty="0" smtClean="0"/>
              <a:t>permit </a:t>
            </a:r>
            <a:r>
              <a:rPr lang="en-US" dirty="0"/>
              <a:t>saw-tooth </a:t>
            </a:r>
            <a:r>
              <a:rPr lang="en-US" dirty="0" smtClean="0"/>
              <a:t>soft </a:t>
            </a:r>
            <a:r>
              <a:rPr lang="en-US" dirty="0"/>
              <a:t>joints in certain applications</a:t>
            </a:r>
          </a:p>
          <a:p>
            <a:r>
              <a:rPr lang="en-US" dirty="0" smtClean="0"/>
              <a:t>Currently</a:t>
            </a:r>
            <a:r>
              <a:rPr lang="en-US" dirty="0"/>
              <a:t>, </a:t>
            </a:r>
            <a:r>
              <a:rPr lang="en-US" dirty="0" smtClean="0"/>
              <a:t>not recommended per A108.01</a:t>
            </a:r>
            <a:endParaRPr lang="en-US" sz="2200" dirty="0" smtClean="0"/>
          </a:p>
          <a:p>
            <a:r>
              <a:rPr lang="en-US" sz="2200" dirty="0" smtClean="0"/>
              <a:t>Ongoing discussion</a:t>
            </a:r>
            <a:endParaRPr lang="en-US" sz="2200" dirty="0"/>
          </a:p>
          <a:p>
            <a:pPr lvl="2"/>
            <a:r>
              <a:rPr lang="en-US" dirty="0" smtClean="0"/>
              <a:t>Applicable to “movement joints” not “expansion joints”</a:t>
            </a:r>
            <a:endParaRPr lang="en-US" dirty="0"/>
          </a:p>
          <a:p>
            <a:pPr lvl="2"/>
            <a:r>
              <a:rPr lang="en-US" dirty="0" smtClean="0"/>
              <a:t>What works and what doesn’t</a:t>
            </a:r>
            <a:endParaRPr lang="en-US" dirty="0"/>
          </a:p>
          <a:p>
            <a:pPr lvl="2"/>
            <a:r>
              <a:rPr lang="en-US" dirty="0" smtClean="0"/>
              <a:t>Who to consult with to approve job-specific saw-tooth configurations?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493435" y="-540435"/>
            <a:ext cx="1905000" cy="405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5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/>
          <a:lstStyle/>
          <a:p>
            <a:pPr algn="l"/>
            <a:r>
              <a:rPr lang="en-US" dirty="0" smtClean="0"/>
              <a:t>	Other A108 Items Being Discussed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962525"/>
          </a:xfrm>
        </p:spPr>
        <p:txBody>
          <a:bodyPr>
            <a:normAutofit/>
          </a:bodyPr>
          <a:lstStyle/>
          <a:p>
            <a:r>
              <a:rPr lang="en-US" dirty="0" smtClean="0"/>
              <a:t>Glass tile</a:t>
            </a:r>
          </a:p>
          <a:p>
            <a:pPr lvl="1"/>
            <a:r>
              <a:rPr lang="en-US" dirty="0" smtClean="0"/>
              <a:t>Ongoing maintenance of A137.2</a:t>
            </a:r>
          </a:p>
          <a:p>
            <a:pPr lvl="1"/>
            <a:r>
              <a:rPr lang="en-US" dirty="0" smtClean="0"/>
              <a:t>Potential discussion on refinements to installation standards</a:t>
            </a:r>
          </a:p>
          <a:p>
            <a:pPr lvl="1"/>
            <a:r>
              <a:rPr lang="en-US" dirty="0" smtClean="0"/>
              <a:t>Reference A137.2 in your specs!!</a:t>
            </a:r>
          </a:p>
          <a:p>
            <a:pPr lvl="1"/>
            <a:r>
              <a:rPr lang="en-US" dirty="0" smtClean="0"/>
              <a:t>No Installation standard yet except mosaics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Floor flatness</a:t>
            </a:r>
            <a:endParaRPr lang="en-US" dirty="0"/>
          </a:p>
          <a:p>
            <a:pPr lvl="1"/>
            <a:r>
              <a:rPr lang="en-US" dirty="0" smtClean="0"/>
              <a:t>Discussion on special provisions when large tiles are being installed </a:t>
            </a:r>
          </a:p>
          <a:p>
            <a:pPr lvl="1"/>
            <a:r>
              <a:rPr lang="en-US" dirty="0" smtClean="0"/>
              <a:t>Include maximum out of plane criteria</a:t>
            </a:r>
          </a:p>
          <a:p>
            <a:pPr lvl="1"/>
            <a:r>
              <a:rPr lang="en-US" dirty="0" smtClean="0"/>
              <a:t>1/4 in 10’ over 300’ is what? 7.5”!!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Mortar coverage </a:t>
            </a:r>
            <a:r>
              <a:rPr lang="en-US" dirty="0"/>
              <a:t>and </a:t>
            </a:r>
            <a:r>
              <a:rPr lang="en-US" dirty="0" smtClean="0"/>
              <a:t>voids</a:t>
            </a:r>
            <a:endParaRPr lang="en-US" dirty="0"/>
          </a:p>
          <a:p>
            <a:pPr lvl="1"/>
            <a:r>
              <a:rPr lang="en-US" dirty="0" smtClean="0"/>
              <a:t>How to calculate coverage?</a:t>
            </a:r>
          </a:p>
          <a:p>
            <a:pPr lvl="1"/>
            <a:r>
              <a:rPr lang="en-US" dirty="0" smtClean="0"/>
              <a:t>Properties of voids and what is tolerable</a:t>
            </a:r>
          </a:p>
        </p:txBody>
      </p:sp>
    </p:spTree>
    <p:extLst>
      <p:ext uri="{BB962C8B-B14F-4D97-AF65-F5344CB8AC3E}">
        <p14:creationId xmlns:p14="http://schemas.microsoft.com/office/powerpoint/2010/main" val="38821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Big Steps in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Water Absorption Research!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49462"/>
            <a:ext cx="40005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Industry’s water absorption method (ASTM C373) recently updated</a:t>
            </a:r>
          </a:p>
          <a:p>
            <a:endParaRPr lang="en-US" dirty="0"/>
          </a:p>
          <a:p>
            <a:r>
              <a:rPr lang="en-US" dirty="0" smtClean="0"/>
              <a:t>Ongoing research to determine new, quicker alternatives to ASTM C373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362200"/>
            <a:ext cx="4314908" cy="36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" t="2585" r="530" b="23923"/>
          <a:stretch/>
        </p:blipFill>
        <p:spPr bwMode="auto">
          <a:xfrm>
            <a:off x="4924425" y="1533525"/>
            <a:ext cx="3552825" cy="3248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65" y="1501441"/>
            <a:ext cx="3439021" cy="4819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4165" y="247650"/>
            <a:ext cx="374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ASTM C373 </a:t>
            </a:r>
          </a:p>
          <a:p>
            <a:endParaRPr lang="en-US" sz="2400" dirty="0"/>
          </a:p>
          <a:p>
            <a:r>
              <a:rPr lang="en-US" sz="2400" dirty="0" smtClean="0"/>
              <a:t>Then (1950s) . . 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97090" y="285750"/>
            <a:ext cx="374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 . . 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50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524000"/>
          </a:xfrm>
          <a:noFill/>
        </p:spPr>
        <p:txBody>
          <a:bodyPr/>
          <a:lstStyle/>
          <a:p>
            <a:r>
              <a:rPr lang="en-US" dirty="0" smtClean="0"/>
              <a:t>ASTM C373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Most rigorous test for water absorption</a:t>
            </a:r>
          </a:p>
          <a:p>
            <a:r>
              <a:rPr lang="en-US" dirty="0" smtClean="0"/>
              <a:t>Nobody wants a test for partial water absorption but test now takes 30 hours</a:t>
            </a:r>
            <a:endParaRPr lang="en-US" dirty="0"/>
          </a:p>
          <a:p>
            <a:r>
              <a:rPr lang="en-US" dirty="0" smtClean="0"/>
              <a:t>Why is this important?</a:t>
            </a:r>
          </a:p>
          <a:p>
            <a:pPr lvl="1"/>
            <a:r>
              <a:rPr lang="en-US" dirty="0" smtClean="0"/>
              <a:t>Test defines what is porcelain</a:t>
            </a:r>
          </a:p>
          <a:p>
            <a:pPr lvl="1"/>
            <a:r>
              <a:rPr lang="en-US" dirty="0" smtClean="0"/>
              <a:t>ISO Test takes less than 8 hours but often results in incomplete saturation</a:t>
            </a:r>
          </a:p>
          <a:p>
            <a:pPr lvl="1"/>
            <a:r>
              <a:rPr lang="en-US" dirty="0" smtClean="0"/>
              <a:t>Efforts towards world-wide harmonization of water absorption determination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80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80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Adoption of PTCA certification program:</a:t>
            </a:r>
          </a:p>
          <a:p>
            <a:pPr lvl="1"/>
            <a:r>
              <a:rPr lang="en-US" sz="2400" dirty="0" smtClean="0"/>
              <a:t>The program started in the US in 2008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During 2013 Mexican members of TCNA certified hundreds of series</a:t>
            </a:r>
          </a:p>
          <a:p>
            <a:pPr lvl="1"/>
            <a:r>
              <a:rPr lang="en-US" sz="2400" dirty="0" smtClean="0"/>
              <a:t>Certification of water absorption based on ASTM C373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	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	Porcelain </a:t>
            </a:r>
            <a:r>
              <a:rPr lang="en-US" sz="4400" dirty="0">
                <a:latin typeface="+mj-lt"/>
                <a:ea typeface="+mj-ea"/>
                <a:cs typeface="+mj-cs"/>
              </a:rPr>
              <a:t>Certification in Mexico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629438"/>
            <a:ext cx="5791200" cy="140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51054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Launch of certification program</a:t>
            </a:r>
            <a:endParaRPr lang="en-US" sz="2000" dirty="0" smtClean="0"/>
          </a:p>
          <a:p>
            <a:pPr lvl="1"/>
            <a:r>
              <a:rPr lang="en-US" sz="2400" dirty="0" smtClean="0"/>
              <a:t>Presented to distributors in October during Expo CIHAC 2013</a:t>
            </a:r>
          </a:p>
          <a:p>
            <a:pPr lvl="1"/>
            <a:r>
              <a:rPr lang="en-US" sz="2400" dirty="0" smtClean="0"/>
              <a:t>Deployment in stores of the entire country is taking place during 2014 with support of the distributors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	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	Porcelain </a:t>
            </a:r>
            <a:r>
              <a:rPr lang="en-US" sz="4400" dirty="0">
                <a:latin typeface="+mj-lt"/>
                <a:ea typeface="+mj-ea"/>
                <a:cs typeface="+mj-cs"/>
              </a:rPr>
              <a:t>Certification in Mexico</a:t>
            </a:r>
          </a:p>
        </p:txBody>
      </p:sp>
      <p:pic>
        <p:nvPicPr>
          <p:cNvPr id="948227" name="Picture 3" descr="C:\Users\flozanoassad\Desktop\TCNA MEXICO\Projects\Proyecto combate importaciones\Portafolletos 20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055719" cy="27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WCO Approved Changes</a:t>
            </a:r>
            <a:br>
              <a:rPr lang="en-US" dirty="0">
                <a:latin typeface="Arial" charset="0"/>
                <a:cs typeface="Arial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Arial" charset="0"/>
                <a:cs typeface="Arial" charset="0"/>
              </a:rPr>
              <a:t/>
            </a:r>
            <a:br>
              <a:rPr lang="en-US" sz="4000" dirty="0" smtClean="0">
                <a:latin typeface="Arial" charset="0"/>
                <a:cs typeface="Arial" charset="0"/>
              </a:rPr>
            </a:br>
            <a:r>
              <a:rPr lang="en-US" sz="4000" dirty="0" smtClean="0">
                <a:latin typeface="Arial" charset="0"/>
                <a:cs typeface="Arial" charset="0"/>
              </a:rPr>
              <a:t>	WCO Approved Changes</a:t>
            </a:r>
            <a:br>
              <a:rPr lang="en-US" sz="4000" dirty="0" smtClean="0">
                <a:latin typeface="Arial" charset="0"/>
                <a:cs typeface="Arial" charset="0"/>
              </a:rPr>
            </a:br>
            <a:endParaRPr lang="en-US" sz="4000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Arial" charset="0"/>
                <a:cs typeface="Arial" charset="0"/>
              </a:rPr>
              <a:t>The World Customs Organization’s (WCO) Revision Committee has approved several important changes to the HS codes for ceramic tile.</a:t>
            </a:r>
          </a:p>
          <a:p>
            <a:endParaRPr lang="en-US" sz="2600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600" dirty="0" smtClean="0">
              <a:latin typeface="Arial" charset="0"/>
              <a:cs typeface="Arial" charset="0"/>
            </a:endParaRPr>
          </a:p>
          <a:p>
            <a:r>
              <a:rPr lang="en-US" sz="2600" dirty="0" smtClean="0">
                <a:latin typeface="Arial" charset="0"/>
                <a:cs typeface="Arial" charset="0"/>
              </a:rPr>
              <a:t>The official text approved unanimously by the customs officials in the WCO’s Revision Committee is as follows: </a:t>
            </a:r>
          </a:p>
          <a:p>
            <a:endParaRPr lang="en-US" sz="28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86000"/>
            <a:ext cx="6172200" cy="2765778"/>
          </a:xfrm>
        </p:spPr>
        <p:txBody>
          <a:bodyPr>
            <a:noAutofit/>
          </a:bodyPr>
          <a:lstStyle/>
          <a:p>
            <a:pPr marL="457200" lvl="1" indent="-457200"/>
            <a:r>
              <a:rPr lang="en-US" sz="2800" dirty="0"/>
              <a:t>Sustainability</a:t>
            </a:r>
          </a:p>
          <a:p>
            <a:pPr marL="457200" lvl="1" indent="-457200"/>
            <a:r>
              <a:rPr lang="en-US" sz="2800" dirty="0"/>
              <a:t>Thin tile</a:t>
            </a:r>
          </a:p>
          <a:p>
            <a:pPr marL="457200" lvl="1" indent="-457200"/>
            <a:r>
              <a:rPr lang="en-US" sz="2800" dirty="0"/>
              <a:t>Ventilated facades</a:t>
            </a:r>
          </a:p>
          <a:p>
            <a:pPr marL="457200" lvl="1" indent="-457200"/>
            <a:r>
              <a:rPr lang="en-US" sz="2800" dirty="0"/>
              <a:t>High </a:t>
            </a:r>
            <a:r>
              <a:rPr lang="en-US" sz="2800" dirty="0" err="1"/>
              <a:t>def</a:t>
            </a:r>
            <a:r>
              <a:rPr lang="en-US" sz="2800" dirty="0"/>
              <a:t> digital printing for facades</a:t>
            </a:r>
            <a:endParaRPr lang="en-US" sz="2800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1828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1">
              <a:spcBef>
                <a:spcPct val="0"/>
              </a:spcBef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What we’ll cover. .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Arial" charset="0"/>
                <a:cs typeface="Arial" charset="0"/>
              </a:rPr>
              <a:t/>
            </a:r>
            <a:br>
              <a:rPr lang="en-US" sz="4000" dirty="0" smtClean="0">
                <a:latin typeface="Arial" charset="0"/>
                <a:cs typeface="Arial" charset="0"/>
              </a:rPr>
            </a:br>
            <a:r>
              <a:rPr lang="en-US" sz="4000" dirty="0" smtClean="0">
                <a:latin typeface="Arial" charset="0"/>
                <a:cs typeface="Arial" charset="0"/>
              </a:rPr>
              <a:t>	WCO Approved Changes</a:t>
            </a:r>
            <a:br>
              <a:rPr lang="en-US" sz="4000" dirty="0" smtClean="0">
                <a:latin typeface="Arial" charset="0"/>
                <a:cs typeface="Arial" charset="0"/>
              </a:rPr>
            </a:br>
            <a:endParaRPr lang="en-US" sz="4000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r>
              <a:rPr lang="en-GB" sz="1600" b="1" dirty="0" smtClean="0"/>
              <a:t>CHAPTER 69. 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en-GB" sz="1600" b="1" dirty="0" smtClean="0"/>
              <a:t>Heading 69.07. 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en-GB" sz="1600" dirty="0" smtClean="0"/>
              <a:t>Delete and substitute. 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en-GB" sz="1600" dirty="0" smtClean="0"/>
              <a:t> 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en-GB" sz="1600" dirty="0" smtClean="0"/>
              <a:t>“</a:t>
            </a:r>
            <a:r>
              <a:rPr lang="en-GB" sz="1600" b="1" dirty="0" smtClean="0"/>
              <a:t>69.07 – Ceramic flags and paving, hearth or wall tiles; ceramic mosaic cubes and the like, whether or not on a backing; finishing ceramics. </a:t>
            </a:r>
          </a:p>
          <a:p>
            <a:pPr>
              <a:buFontTx/>
              <a:buChar char="-"/>
            </a:pPr>
            <a:r>
              <a:rPr lang="en-GB" sz="1600" dirty="0" smtClean="0"/>
              <a:t>Flags and paving, hearth or wall tiles, other than those of subheadings 6907.30 and 6907.40: </a:t>
            </a:r>
          </a:p>
          <a:p>
            <a:pPr>
              <a:buFont typeface="Arial" charset="0"/>
              <a:buNone/>
            </a:pPr>
            <a:endParaRPr lang="en-US" sz="1600" dirty="0" smtClean="0"/>
          </a:p>
          <a:p>
            <a:r>
              <a:rPr lang="en-GB" sz="1600" b="1" dirty="0" smtClean="0"/>
              <a:t>6907.21 - - Of a water absorption coefficient by weight not exceeding 0.5% </a:t>
            </a:r>
            <a:endParaRPr lang="en-US" sz="1600" dirty="0" smtClean="0"/>
          </a:p>
          <a:p>
            <a:r>
              <a:rPr lang="en-GB" sz="1600" b="1" dirty="0" smtClean="0"/>
              <a:t>6907.22 - - Of a water absorption coefficient by weight exceeding 0.5% but not exceeding 10% </a:t>
            </a:r>
            <a:endParaRPr lang="en-US" sz="1600" dirty="0" smtClean="0"/>
          </a:p>
          <a:p>
            <a:r>
              <a:rPr lang="en-GB" sz="1600" b="1" dirty="0" smtClean="0"/>
              <a:t>6907.23 - - Of a water absorption coefficient by weight exceeding 10% </a:t>
            </a:r>
            <a:endParaRPr lang="en-US" sz="1600" dirty="0" smtClean="0"/>
          </a:p>
          <a:p>
            <a:r>
              <a:rPr lang="en-GB" sz="1600" b="1" dirty="0" smtClean="0"/>
              <a:t>6907.30 - Mosaic cubes and the like, other than those of subheading 6907.40 </a:t>
            </a:r>
            <a:endParaRPr lang="en-US" sz="1600" dirty="0" smtClean="0"/>
          </a:p>
          <a:p>
            <a:r>
              <a:rPr lang="fr-BE" sz="1600" b="1" dirty="0" smtClean="0"/>
              <a:t>6907.40 - </a:t>
            </a:r>
            <a:r>
              <a:rPr lang="fr-BE" sz="1600" b="1" dirty="0" err="1" smtClean="0"/>
              <a:t>Finishing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ceramics</a:t>
            </a:r>
            <a:r>
              <a:rPr lang="fr-BE" sz="1600" b="1" dirty="0" smtClean="0"/>
              <a:t>” 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fr-BE" sz="1600" dirty="0" smtClean="0"/>
              <a:t> 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fr-BE" sz="1600" b="1" dirty="0" err="1" smtClean="0"/>
              <a:t>Heading</a:t>
            </a:r>
            <a:r>
              <a:rPr lang="fr-BE" sz="1600" b="1" dirty="0" smtClean="0"/>
              <a:t> 69.08. </a:t>
            </a:r>
            <a:endParaRPr lang="en-US" sz="1600" dirty="0" smtClean="0"/>
          </a:p>
          <a:p>
            <a:pPr>
              <a:buFont typeface="Arial" charset="0"/>
              <a:buNone/>
            </a:pPr>
            <a:r>
              <a:rPr lang="fr-BE" sz="1600" dirty="0" err="1" smtClean="0"/>
              <a:t>Delete</a:t>
            </a:r>
            <a:r>
              <a:rPr lang="fr-BE" sz="1600" dirty="0" smtClean="0"/>
              <a:t> </a:t>
            </a:r>
            <a:r>
              <a:rPr lang="fr-BE" sz="1600" dirty="0" err="1" smtClean="0"/>
              <a:t>this</a:t>
            </a:r>
            <a:r>
              <a:rPr lang="fr-BE" sz="1600" dirty="0" smtClean="0"/>
              <a:t> </a:t>
            </a:r>
            <a:r>
              <a:rPr lang="fr-BE" sz="1600" dirty="0" err="1" smtClean="0"/>
              <a:t>heading</a:t>
            </a:r>
            <a:r>
              <a:rPr lang="fr-BE" sz="1600" dirty="0" smtClean="0"/>
              <a:t>.</a:t>
            </a:r>
            <a:endParaRPr lang="en-US" sz="1600" dirty="0" smtClean="0"/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of Caution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Today, falsely labeling porcelain perhaps constitutes “false advertising”</a:t>
            </a:r>
          </a:p>
          <a:p>
            <a:r>
              <a:rPr lang="en-US" dirty="0" smtClean="0"/>
              <a:t>Once the Tariff schedule changes, false reporting to customs is a criminal offense</a:t>
            </a:r>
            <a:endParaRPr lang="en-US" dirty="0"/>
          </a:p>
        </p:txBody>
      </p:sp>
      <p:pic>
        <p:nvPicPr>
          <p:cNvPr id="4098" name="Picture 2" descr="http://imgs.mi9.com/uploads/other/2639/with-handcuffs_1440x900_357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4127500" cy="25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Changes to the </a:t>
            </a:r>
            <a:br>
              <a:rPr lang="en-US" dirty="0" smtClean="0"/>
            </a:br>
            <a:r>
              <a:rPr lang="en-US" dirty="0" smtClean="0"/>
              <a:t>2014 TCNA Handbook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700" y="2362200"/>
            <a:ext cx="3276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  2014 Handbook: </a:t>
            </a:r>
            <a:br>
              <a:rPr lang="en-US" sz="3800" dirty="0" smtClean="0"/>
            </a:br>
            <a:r>
              <a:rPr lang="en-US" sz="3800" dirty="0" smtClean="0"/>
              <a:t>  </a:t>
            </a:r>
            <a:r>
              <a:rPr lang="en-US" sz="4000" dirty="0" smtClean="0"/>
              <a:t>A118.15 Mortars Added to Methods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95600" y="1905000"/>
            <a:ext cx="6096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ANSI A118.15 mortars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higher bond strength</a:t>
            </a:r>
          </a:p>
          <a:p>
            <a:pPr lvl="1"/>
            <a:r>
              <a:rPr lang="en-US" dirty="0" smtClean="0"/>
              <a:t>de facto more deformable </a:t>
            </a:r>
          </a:p>
          <a:p>
            <a:pPr lvl="1"/>
            <a:r>
              <a:rPr lang="en-US" dirty="0" smtClean="0"/>
              <a:t>marketplace need to better delineate mortar performance, especially for bidding</a:t>
            </a:r>
          </a:p>
          <a:p>
            <a:pPr lvl="2"/>
            <a:r>
              <a:rPr lang="en-US" dirty="0" smtClean="0"/>
              <a:t>Good contractors already know when better mortar should be used, but have difficulty getting jobs when they include them because others don’t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52" name="AutoShape 4" descr="data:image/jpeg;base64,/9j/4AAQSkZJRgABAQAAAQABAAD/2wCEAAkGBhQSEBQUExQVFBQVGRgYGBcXGBcYFRgaFBwWFxQXGhUXHCYfGBkjGhgUIC8gJCcpLCwsFx4xNTAqNSYrLCkBCQoKDgwOFw8PFykcFBwpKSkpKSkpKSkpKSwpKSkpKSkpLCwpKSkpKSkpKSkpKSkpLCopKSkpKSktNSkpKSkpKf/AABEIARQAtwMBIgACEQEDEQH/xAAbAAABBQEBAAAAAAAAAAAAAAAEAQIDBQYAB//EAE4QAAEDAQQECAcLCgYDAQAAAAEAAhEDBBIhMQVBUWEGBxMicYGRsTJCc6GywdEUFiMkUmJykpPh8DM0NUNTVILC0uIXJWOiw/FEg7MV/8QAGQEBAQEBAQEAAAAAAAAAAAAAAQAEAgMF/8QAIhEBAQABBQEAAwADAAAAAAAAAAECAxESMlExISJBM3Gh/9oADAMBAAIRAxEAPwDEcDeBPuwOqVKnJUWm7Ii852ZAvYACRjvG9a4cWej/ANtVJ8oz1MXcBaU6KHlHH/cArajShY888uV/LVhhNp+FcOLTR/7Sr9oP6F3+G2jvl1ftP7Fc5qMhccsva744+Kr/AA20d8ur9p/Yu/w20d8ur9f+1WiW8rll7Vxx8VjeLfRvyqv2h/pS/wCHOjdtT7R3sVnK6VcsvauM8Vv+HujP9T7R/sSni90b/qfaP9iPeYUfLK5Ze0ccfAJ4AaNnKpH06icOAOjIyqfXqop1Uof3btVvl7Vtj4YeAmjNlT69VK3gJozY/wCvVSm1BPp1pVvl7Vxx8N94ui9j/r1U4cB9F/Jd9et7U5wStKt8vauM8QngXouMGOP8db+pPdwG0cGNcaTodkOUqzhMmL2WpPD4Ut+YnUIG7EnvJVyy9q4zwD7ztGfsn/Wqf1p3vN0b+xqfXqf1oy7ipWhHLL2njPFZ70NGj9S/HAc+pnqP5RLT4BaNe6Gtqg4+O4YDYSSOjrRdYg4IzQtCKo6CrnlJ9HGePJOF3B73FaDTBvMLQ9jjE3SSIMYSCCOzJKtLxv0wK9mI/Z1B2PBHpFctullywlrNnNsrF1wA/RQ+m/0wrYFVXF+P8q/jf6QR5cseXatWPWCWlJUamNenhyCaQmqRyiJUnXkl9IuhSR1qqFZaMcVNXYqyscV3I5om1WvYUFykprWkpgBBXUg3PDsUdSYSMMCg6LJKtqVJc5GFoDBStauAT1w6RXcVIEjgnhSIGkp7AnBLejNCO5ATKIsTPhBGw9xUDHyEZo0/Ct6+4ovwx5zxr1Zq2fPwKkg/SYuT+Nt16vQO1tTzOYuW3Q/xxl1e1X3F4J0SfpVO8I1oQfF3+iXfSq+pHNWXLtWjHrDwnApgKaao2oJxemOcoateE2+nYJryeHocOUjUor0JWoYo2FGWpCuNPBRupq3paOc/wWOd0NJ7gjGcHKxH5Mjpgd5TutlBZqWKs6ZT62jH0xi0jfq7Rgh8VzfyRBekJlRiU8KRzErTikC4thCShcaN6NyYHJ9N6ClZSgQidG/lW9fcUO1yL0f+Vb19xXNLB8clKKtmj5NXvp+1IncctQGrZhrDas9ZpQkW3R6Rk1O1W/F9+iH7b1X1IqjUkY4IXi8bOiKg+dW7glspxxOIWXLtWjHrBxag6zSEaFDaMlR1QnK4LqTlFTYSp20YXTlIxT06F7LUJJyAG0k4AdKFYQHAYknANbi5x2AfgLSWDgkXgG1GGjEUGGGje94xc7o7dSkpm2mnMND67/k0wbvW+CT1DrRTbNbz+Ss1OiNpDL31qhJ8y11N7KTbrGtY3Y0QOwa1C3SgLroxJRumMrN0tT5xNUj5pa8fVbPcp9FcYr2kNtLbwyL2i64dLcj1QelbmjXDojHoVdp/gzStTDeAFSObUHhDcdozwO0p3WwDTeiG2iny9lcBVIkOYYbUHyXDInpGeBWTsluvyHC7Ub4Tcv4gNQ2jUelLojSdXRtpNGsDyZOI1bBUbtG3o2hXXCvRXKRXpRfza5uRJyBIza8YdN3aVJXByVD2WuHsDhr1awdY6ZRCkkplOL5Q8p7XIKZilDFC1StdCEfyaK0d+UZ0+ooeZU+jj8K3p9RXNdMRxykcrZoHi1e+kuT+OVnwllOstrd9JKtmj0jJqdqsOLP9F1B86r3fcnNs4mRnmu4s2/5ZU3uqjzfenAEHHBZcu1aMesTmvAyQVeqSUS8prmbkw0lHAJxtIEzkNfR+CoL6iteNN20w0dNRzGei5/akNPwI0bFN1peOfWJLZzbT8UDpz3iFZcIOFNGyt57peRgxuLiNp2Dp6pRNttLbLZnOzbSZgNRuiGjrMdq8VtdpdWqy90vqOxJ2uw7PYqTdPQdGaSqWhprVDAJN1oyHXrwE9YWb4SaecyrdY4tddN4jUDEAbz3QtQz4KkG+KB5tXmXmzLTfrPeQHTLsZwxHVlhjKcYqttAcLa9lqNkucwZscTEbiciMNy9n0db2VqTKlM3muEg94I1EHCF5E2zttVJobBqQ505S4QSNgYxjMSdbgNsaPip0kfhKDjhHKNGzxX97fOmwRo+GOgG2miYEVWAlh27Wnce9Z3gTpTlbM+g/wqfN33HTHYZHUFt7e6GyF5lZnGz6Vc0eDWBOvxgXdfPaR15rmfkks7i2tUa7wiTeGXPYYe6PnA03fxFWDSgLafjjiNcH6zHA/wDzCLDlI+9ipGqMCUrCpJWkzuU5KganArkpqeaMsB+FZ0+1CU2omxflGdIXNLG8ch59l6K3fSXLuOIc6y9Fbvorls0OkZtTtVjxZ/ox8fKq+iEM1pLhjrRXFh+jX/Tq+iFzaQGKzZdq98esSkqIkrqTLoIxmcU5yoUTmppwYMJArUZ3guPrCe/EbEjnfBv+lSd9Wo0fzJDW8PnEWCrGu7PRebK8j0OwG0MvmG487YYgE7pIXtfCSy8pZazREljonowXjegKgFppXgCCS0g5c4Fvr8y6x+UVcadt76VKox0tcRDSPBM4d0nqWVsBhjyciCAtRw+sbqbKbcTTDjddMwCPBPRqnVOJWRr1rrAzXr711j8FbPgXTDeSBvRUIvNBgPkm6H7W4peB9rFDSLWuIGNSmTqxDgOqQEFwP0+82qkwsbiQBAkARjzTu16lLwZ0X7q0g3CWX31HauaJPViWjrRf6XrFqfLV5nw0llehWbmDE/RIIzwylei25wo0nvccGNJ7AvMdK2w2mxF5i/Tfj1n2OHYuMXVEVqgNpdjjdZGv9oD5iimOVRZxNpe7Y0N7p9atqRXQEtcnKG0MJaQMNiDZbC10OyAhcpbNRFIKtFoOBifvRljZdbjiSSuaRWtE2Pw2dIQwRNkPPb9Id65pYzjhzsvRW6P1SVM43QZs0/63/EuWzQ6Rm1O1W3FeP8tf9Or3BMqCWHoT+K/9Gu+nV7goX1opyc4jtWXLvXvj1iblA4kgkA6jjGAEJKQLvB5x3BOba6ZpkBkGBBnEbztQbtJOotBpuiTDssfZrSUlVpByQ9rfFOp9E/7SHd7QiKtpLzeJknFA2utg4a4jtSHqgffpAjJzZHWF4RbAaVd+1jzH8Jw7l7HwTtd+xUDrDbp6Wc31Ly/h1Z7luq4QDB7RHqTj9VafhPTFewCoBjcDxHQD1iF5tSpl2JXo/A60ctYwxxBuXmRh4Pi+Z0dSyD7Dcqup/JcW+eB6l1jdt4Kl4LPfStF9mYBBw1Ohro3wZ6l6LxZ6PDKNRx/KF113Q2LonZjPWFmNBWBrDyhcwxqDgT5lqND6bpUX1C43Q4s6JN6TGrJc5XcyJ+MYVvc12m2aZM1SMwARdF35M4k7gvNbBXilaGnJzAexwHrXuVOsHAFpBadYxBleccOOCos96vRb8G4Q5o8UyCCPmkjqVL/FVFop8i8cLzjn87ET1gdqt2DFZzQVa+HtJxz6CcWnqI8ysPdTnDwiAcCBhiMCJ2SmhbNqg5FQmvTvG8wvcCIE82BnOtVlZozaSCNin0fbjTcHZneM5wKCOqC48m45l6C1uqDmiqdqEwcDsQFfSN6q0uGDRlOetSW3SAL5EHASYzXNKzpOnFGWF81G/SHeqexWkux1a5Kt7Ng5vSO8LillOOBuNm/9v/EuS8cJ/Nf/AG/8S5bNDpGbU7UfxYj/ACx/0qvohBWQB1MzgdaP4rR/lz/p1PRCrqGAjaFmy7ZPfHrBlakLuGoR1IGrY4IOJGxGvrgtjWh6lbJUIcQ0mB0BBCSd6MtFJ3hQY26tkSoW0p8E3jOWvp711A1vAC1/B1aRzY+8B82pj3yqDjQssVqdT5TSD1ZetE6DrijaKLr4IrDk3DYTizPeCOtG8YtkL7KHjxHT1HD1lU+r+KLi6rc+ozaAR1Z4KPhHYz7tdEC8Gu3bD3IPgPVu2toPjBw9fqVzw4ZFSk7a0jsM+tN+j+FZotrYIOO7I7oBS16F7XG85daq6WkXAXXasN6n934EK2pW+iNO1bG4gglk86mcOsbDvyK9Bv0rTQ1Pp1W+Y54aiPUsBQpi02YtIJqtB5JwGLgwSWOOvIgIbgJp/kq3JOcbj8hqDujeB5kbJSCwGzW2pRdqJA3jNp7EbyUPeOh433sCO0edXXGHYotFCuPGljjvGLfMT2KodW+EpHaHN9Y7kpHUeAQCJjHr9iiaQUXabHOIMKB1JzRByOv1KSNrTKk5UFLQqRqBUwpkjBuZ1LmoTYKAMA45H8BaGyCHNO8d4VFZZ1DBvNnerrRrsukd4XFdRleN10+5txq/8a5Scb7MLN01e6muWvQ6Rm1e1H8VZ+IO+m/uaqhjjhKuOKgfEHeUf3NVRU3LNl3ye+PWFFXGVEbTN06x6kjxsUL6aSs7LbWue4VfAcJjxQ6MDCAeQDIwM6h2YqFr8E0FdBLawCy8wmWwQDGBBkQt7Uu2myTqqMnoJGPYZXnjXZ4rY8Aq4fTqUDjyZvN+i72GUVMHoO0CjaqbnZNfDujwXeYlazh8JZSOwkdo+5UfDXRPIWt0ZPF7rOft61a6Sdy+i2VAbzmFt444FuBG/BwKfKHWOkx7GvLQS5oBnqB68M9yJ9zUwIuNjo2ZKm4P2qWFvyTPUfvVm+qilYaMtIp1qRyAcB1HA96p+FuhzZrW64Ia432bBjJA6ClqV4xWw4bWIVrDTrtIcWhrrwGbXgAmNWMFSDaVd7q0c2praGv624O8xKx9atBpjLnT5iPWtPwDrB9KtRdqxjc7A+fvWR0gz4VzT4pLewqiFW6vgBOuemEW9wc0A4A5FVTK4kXhMdqs6tSkRi7EjLCBsGKqnf8A510zeDhu9imtNYtALdWY1IKzMa2YcHIl1p5hMboQkujheDicjq1TtVtY3w5oOst7wqTRhM4YA+dWdnrnlGA/Kb3hcV0qOODKzdNXuppV3HD4Nm+lV7mLlr0OkZtTtR/FL+Yu8q/0WKlerrijPxJ3lX+ixVL6JxwWbLvk98esC1XR1KC/eIU1dpjFD03+ZdRInvgqVrk8EJ4zySkfJyrzgdaRStlMkw18sP8AFl5wO1U4du7FNQoF2WB27DqKk2nGRogVbOKrc6Z7Qc/xuWV4F2pruVstTwKzTG5wGMdLcf4Vv9CaQ90WcXvCi48bHDA9ufWvMtL6OfY7VAwLXB7DunDLs/7RPArQH2auWnNhLXDaBh9619CxB7A9rgWkSguFtjFalTttMc2pzXjO64YQVSWa1PNB1NriADJG0HAjoldfUsabTabVToUzLXOALhrAxcegAFep8LHD3DWHzD9yy/FxoMUqZtL/AAni6zc3xj15dSL4f6XuWW5POqGI3a1zfuyY/glpLkbUCTzSCHd4Q2l6wfXqPbk5xIQ2i2kku1+COvM9neialmIzEJRlko3jLshid6baql5xIw3KVjDEExtCSlZiTuUUFMYq2tFEkCCIjtUAszA3OHDzrpIAg9S5qTaOqw6DvVtZHjlW4eM3vCpaBh2SttH1QajNRL294XNMV3HAQRZj86p3MXJeN9l0Wb6VT0WpVq0OkZ9XtRfFIfiTvKu9FiEbV2orikd8Tf5V3osVT0LNl3r3x6w61AEZoPk4RR2HulDPhMRDUCW8DrULwOtM5YBdIbfapaFZAmuIS064OtSaPQWmBRrNLvAeQHbjk13qPVsWm4caBFehfaOfTEiNY1hefse1wicCNq9K4O2ybLSY9wfUuYxjDcbt7fGpc38J53wf0s2nfo1pNCsLrx8k6ngbR+Ml2hODlR1rdQ1NkOdqu5hw6RiFsdJcALO8ONMuY84yDeZjiZbqHQUdo2zMs9GGG+SAHPmYugCOjCPMndDbRVbTaGiA1ggDYAvMOE+knWm0w3JuA2byrfhFplxdybDecf8AaNshVFlsgYNZOs/jUqJNY7I0AAate06yiXvBQ15dIjYoHtdqzUxfqQwqjIdpSisBmVFOGSm8iSelNp1xqKJa8HWhG0qIad8I2wD4Vmrnt9IIMuxz/wCsdfTHbuRljHwjNfOb3hc0geObwLL9Op6LUiXjj8Cy/TqeiFy1aHSM2r2T8UQ+Jv8ALO9FiEtLBGyUXxP/AJnU8qfRYhnP1d+azZd60Y9YCLRgBPSmVWblY0qQiYz1KB1U3iC3D8dqUCrNF6chH4x2IflW4nsmArC0uEwQg20hekC8d5hMR1Bkk3owG5MswYZkBOr0S5w7US8MGGI2z+MEpCWgAFzRlqWv0Tpy4zw6EHGOdeJIgAiMYy6llCQdfN3+F2qd1Y3Q0uJa3wWzEEzuKPqaO3aee5p8UbcpO4ArO1dOPZebSMc3LcM+k71HR0fWq84DAjCFVvoGna7rtZg9DxHrTIk9juuZeM3iTJnE/iVMbC3pQ2iiGve06j3GPYjn12jAa9WtQBGzgTMdqe2iBnC590nZKeaYGoqSSm1pbgMQpixsY6+1RUi0jWuFNuI85zCEmIg80GESXYjBRUGCIx6VNZKeJBlFKZj8cIyU1krA1GYRzh3hMa1o19Cls1MX2k5yOjMLmkBxwu5lm+nU9EJUzjhdzLN9N/orlq0OkZtTsJ4nz8VqeVPosTKdWNhjadqk4nj8VqeVPoU0HZzLjGOPSs2XfJox6wb7mDwcYOcA59iCIAOZB/GpG0XBpyidf/aktFEES0Bx2ygq6rRvDAtB3hB02kTlvRloa+RhMak7k/m47IE9mvpXQBV6Z+TnrwjqCi5QzEnDrRld7h4LSO6EISdY3YAjvTEbO2Z7FO2rMCMdspX0TGEff0wtZwbtdkoUrz45WOcXjGdjd3Qq1BeB9oIc6k5pAPOZP+4Ce3rVRw/0dcrMqjJ3e3FX+mOGFKq+g2nJc2q0ggGIdLHDsI7E3h5Zr1mvfJcD24dSJ9TDWyqGWknU4g9TgjfCnAha7QnJmyUqhYyboF6G3pbhnErM6VqNNZ5aM8ZG05p3AKQIkT2epPAmBMdyhdvEDenMYCIxSkwYWnEqWAdkptHHAzHn+5TPoQOaOlBPoUy0Y4o0M1wehVjHEESCQrCnUA1LmlKW4SZEfjUpLO4FzSDIvASMsxOKYbQYEBPpuhzekZSdaKgHHIAKdm8o/wBFKl45R8HZvKP9FctWh0jPqdk3E7+a1fLfysVffc0khwGJ1Db2o7idPxar5X+VirmVKrXkFoIBP4BCzZd8nvj1iyY8w0gze+TOB6Ec4DCAAenE+xVotG6Rr/7RADSR5vwEUn2mQcS3LYT3a1AGkNvSOwhGtm64S3qJxjUZxUNCyyZdzhskeZSC1KV5mzWcfvTWyCDzThgST6yi3upjxTjkNRUNalIkjCciB35pQY2W/AmN+qdajq0bhgnHzdymfY2xraBuz7U51PmS4wzITmehIBWyp8GZIw3CcCFvtL2cVbE4HXTnfIGayugtBOtDrwBZSaZvOyqOaRDAe84xC2umqgbRedjT2x2opea2IzZmTMAuaYJGRnucmNwnCB51caJ4PPbY6rqoLXD4RrD4QujMjVInDNUlS0Ybjqz866coXunAH8dKbSdjgMt5T3PnVHX6k+hSkbp6O9KF0CXQIHq84U1JmJvZ6gELyhaeczPI+xGzIwvexc0pRTnCMduSVxxzAj534hMpUwYxI36+1EUxOrPXgT9yCkDoxjPfgp6Tcc8J2oZlN16HSQOvsRLmtaQJMbI71zSq+OMTSs3lH+iuXccJ+Cs/lH+iVy1aHSM2r2O4oT8Wqx+1/lYhWU3X3Q4+E7MEjM6xiEVxQH4tV8r/ACsUT9H1OUfdGF5xxc3adc69hWfLvXvj1gyz05b4DSWg3jjr7J7EyiH3oc2NntyS0q4YAS5065HrGQU5c6o4GWyMdfsyQRFOsCw3iNk5RvmIUAe2YDr5BHOEoilTccSGuHyQMegyQuuMjANDj4pABH460Ey4ZJnrKgqiM3Bp1az51ILPdcTiY3juA8ycyliXZjdl2KTUaI4LU7gc94qSAcMAeuZKL0jwRpVqzKriSGAAU/1fNJOXq3LI2dzmfk3Fp1kYZ7oKsfd9ctHwzwd10jsITuNmufZmtbAhrRkGgADcBkFR23SlGlnUaI1ki91HUs9b6jnyHPrPI1TdHcEDSs9NzeY1pfPjC+e0tUh2lOFlN1N1OkC4kETqx3lZhllkeKdiujTuO59yNzfWAhHMF680NMz0/d2JAKlZZmQBjniTiim0mi7dIJxnAx2EIthBMQIjZPWBJ8ybV5owaCNoJ7sVblXim4HHHXgJjtKnZOtoPRme1F07aGwLuB1E4BSWqlheaQAdRH3K3SE02nIGc8c+iIXWeqJgjqIw8yWy1ze1DUZnHsRVU4AFo6oQjg0Fogwfx0kBK/m4HPfjHQoaOGNzHq19ykdZmiCQQd65Kp44W/B2fyj/AESlS8cQ+Cs/lHegVy2aHRm1ex3E/wDm1byv8jVpLZwcqVCYe0DGJvEwTI1LO8Tn5rW8r/IxejNGCx6t2zrRh1jH+8irEcqztf7EXZOCNVjYNSmTjB50jdiMlpDaAMAC4jOIgTlJJACHtWkWXHAuLHYARBcZyuwYMideGJwiVzyrrZlbTo8UiW1bRRaRq55IJjxQ3DBDsfRLudaWxsayrHorVWcXW3KTb5GZyY0nEi8QAXbTGGzJqMs1iZDWVQypUgky1uOOJAjIEx1I5V3tjPrJMp2bVaWTtc2p58kY1tngTa6U7YieonJaC06Ps7G3jRpfUb7NxTtG2IXAX06bXGTAY1sAklrekNid8q3o/VnKPB5lR3MtLXE/JbPnBR1q0JyVOalVxbIkinN3eYMhvtWgr1Q1pJmBsVNatMOqk06YcwZPe7mmMJa0iYJnwsYnblcqJjuDs2h21JLKocJjGnGWvwsQdqeODbj+sLYyF3DrEqbRg5rzTYG3XNLGtPNuwGugGJBLSTMSRIxgmzOkWinfxwwI1gnIdciNsiJkI3puPiprcE74E1MdobnswLsE+z8FrghtSB9DHtDk+raHvDy43TAABdDGhwBDi1hvPdiIGRjBG0NJMa0NvON1ovEsdIujN2GBwJTyFxVzuDRGVWDtDO+HKNnBT/UxGZuY+dytG6bpOLQHgkmAIMyRejLDDHdrUrNIsMkSQCBgJvEibrflGI7elXKrjVS7ggC6TUnZLf7k/wB6QkE1TA1BsfzK9pPMCRB2Zx1pxcneuVFV4NSCOVInPm+1yCdwLH7U9Nz+7BaiVxCt6mapcFA39aT/AAgfzKT3vgfrHdQAV09yic5W9Tzjji/I2fyrvQcuS8cI+As/lT6Dki3aHRl1ex/FA6LLWz/LDUTm1gyC9IYV5ZxPaQaBXokw8ltRo+UIuvjeIb2r0a2U3PplrH8mT4wEkDWBiIO9Y9afvWnT/OMDW2pVBIpik8FxcCaha5pMzIGcbt2xQiy1y8AGXuHOq+JTBzbTbN5zzgL52dlW3gSD+t/2f3JfePjhWj+D+5eLT+vv/FjQqWhnKubTqFrObSpGA044vMYuM47cTJUlS1VS5tKo2rdLAS5rZc5xMuF5pu04yGJgHoVezge8ZWl46AR/Op28HawytlQfW/rUP19Tu0u41KjnU3BzXinSDgeTbOdQuwBMj/a2IzTrRpBoewVHnlWhxZhAJqkhoZzQHEAReMAYnHU2nom0D/zX/UB9JxU1LR9bxrVUMbGUx5y0pH4WFJhLLsgMAgudiXfKOJwGZk4ndma00Gjwmvu3bziJxAvG7lkTGE44DbJlKwtBlzn1D890jpuCG+ZEVYdEnWD2Yjzx2Kcb7KKzVX0CAIGMupgAB0i8brtUOJGoBrcSMzbh1N4a5wacQ8tmYMHnNHjDEzEg4nbK1rO10xgTHOAE4EO1ggiQJGtTUKTWtAGqYJzk4kztJJPWo2y/7BODXOrX/CbUFQQSJYGsLSCDiJaesIs6Npm9zfDILhJg3YAwmI5rcNcCVHEOAhpbicTiw7hGU7xHmBAqKFoU6Gpz4OojN3jGXEicSTrOOA2IixWFtPIY44klxxxOLiTipb6YahlS3tNtlgbUIJLhAc3Axg8QcNqitlCl4znDmxgdTDemQJ1dcKd+Iz61HWpsI5wBgR2iD3ntUoEdZqPy3i8TgHHOs3UI1txAT6lClULXucTehgnIkEOEtjAz0YFSsslPO6NRzPi+CepKbMyA26IBkZ4HbMqO5G25mV+9MEYajgIgbUjLS1/gmYg69eWfQlZZaYEBsDDWdRJGvaT2prbM1plog5YSofh5/wAcX5Cz+Vd6DlyB43dLtc6jQaZdTLnvjG6XANa074vGNWG1cvo6E2wjFqX9nnVOoWkFpIIxBBgg7iMlb0uGFtGAtVf65PeuXL0sl+uZdkh4aW7D41W7R7Fw4aW796rfW+5IuRxx8XK+l9+tu/eq31vuSe/O2/vVb6y5crjj4uV9d78rb+9VvrJPfjbf3qt9crlyuOPi5X0nvvtv71X+u5NPC22fvVf7R3tXLlcZ4uV9cOFls/eq/wBo72pffdbP3qv9o72rlyuM8W9NPCu2fvVf7R/tSe+m1/vVf7V/tXLk8Z4t6YeE1q/ea/2tT+pSt4SWqB8Zr5ftan9S5crjPBbUlLhDaSfzmv8Aa1P6kruEFpH/AJFfX+tf7Ui5PGeDepDp+0gCLTXy/a1PamN4RWoj85r/AGtT2pFyuM8W9NfwitM/nFf7Wpq/iSP0xXcMa9Y9NR/tXLk7Txb0EcT51y5ck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eg;base64,/9j/4AAQSkZJRgABAQAAAQABAAD/2wCEAAkGBhQSEBQUExQVFBQVGRgYGBcXGBcYFRgaFBwWFxQXGhUXHCYfGBkjGhgUIC8gJCcpLCwsFx4xNTAqNSYrLCkBCQoKDgwOFw8PFykcFBwpKSkpKSkpKSkpKSwpKSkpKSkpLCwpKSkpKSkpKSkpKSkpLCopKSkpKSktNSkpKSkpKf/AABEIARQAtwMBIgACEQEDEQH/xAAbAAABBQEBAAAAAAAAAAAAAAAEAQIDBQYAB//EAE4QAAEDAQQECAcLCgYDAQAAAAEAAhEDBBIhMQVBUWEGBxMicYGRsTJCc6GywdEUFiMkUmJykpPh8DM0NUNTVILC0uIXJWOiw/FEg7MV/8QAGQEBAQEBAQEAAAAAAAAAAAAAAQAEAgMF/8QAIhEBAQABBQEAAwADAAAAAAAAAAECAxESMlExISJBM3Gh/9oADAMBAAIRAxEAPwDEcDeBPuwOqVKnJUWm7Ii852ZAvYACRjvG9a4cWej/ANtVJ8oz1MXcBaU6KHlHH/cArajShY888uV/LVhhNp+FcOLTR/7Sr9oP6F3+G2jvl1ftP7Fc5qMhccsva744+Kr/AA20d8ur9p/Yu/w20d8ur9f+1WiW8rll7Vxx8VjeLfRvyqv2h/pS/wCHOjdtT7R3sVnK6VcsvauM8Vv+HujP9T7R/sSni90b/qfaP9iPeYUfLK5Ze0ccfAJ4AaNnKpH06icOAOjIyqfXqop1Uof3btVvl7Vtj4YeAmjNlT69VK3gJozY/wCvVSm1BPp1pVvl7Vxx8N94ui9j/r1U4cB9F/Jd9et7U5wStKt8vauM8QngXouMGOP8db+pPdwG0cGNcaTodkOUqzhMmL2WpPD4Ut+YnUIG7EnvJVyy9q4zwD7ztGfsn/Wqf1p3vN0b+xqfXqf1oy7ipWhHLL2njPFZ70NGj9S/HAc+pnqP5RLT4BaNe6Gtqg4+O4YDYSSOjrRdYg4IzQtCKo6CrnlJ9HGePJOF3B73FaDTBvMLQ9jjE3SSIMYSCCOzJKtLxv0wK9mI/Z1B2PBHpFctullywlrNnNsrF1wA/RQ+m/0wrYFVXF+P8q/jf6QR5cseXatWPWCWlJUamNenhyCaQmqRyiJUnXkl9IuhSR1qqFZaMcVNXYqyscV3I5om1WvYUFykprWkpgBBXUg3PDsUdSYSMMCg6LJKtqVJc5GFoDBStauAT1w6RXcVIEjgnhSIGkp7AnBLejNCO5ATKIsTPhBGw9xUDHyEZo0/Ct6+4ovwx5zxr1Zq2fPwKkg/SYuT+Nt16vQO1tTzOYuW3Q/xxl1e1X3F4J0SfpVO8I1oQfF3+iXfSq+pHNWXLtWjHrDwnApgKaao2oJxemOcoateE2+nYJryeHocOUjUor0JWoYo2FGWpCuNPBRupq3paOc/wWOd0NJ7gjGcHKxH5Mjpgd5TutlBZqWKs6ZT62jH0xi0jfq7Rgh8VzfyRBekJlRiU8KRzErTikC4thCShcaN6NyYHJ9N6ClZSgQidG/lW9fcUO1yL0f+Vb19xXNLB8clKKtmj5NXvp+1IncctQGrZhrDas9ZpQkW3R6Rk1O1W/F9+iH7b1X1IqjUkY4IXi8bOiKg+dW7glspxxOIWXLtWjHrBxag6zSEaFDaMlR1QnK4LqTlFTYSp20YXTlIxT06F7LUJJyAG0k4AdKFYQHAYknANbi5x2AfgLSWDgkXgG1GGjEUGGGje94xc7o7dSkpm2mnMND67/k0wbvW+CT1DrRTbNbz+Ss1OiNpDL31qhJ8y11N7KTbrGtY3Y0QOwa1C3SgLroxJRumMrN0tT5xNUj5pa8fVbPcp9FcYr2kNtLbwyL2i64dLcj1QelbmjXDojHoVdp/gzStTDeAFSObUHhDcdozwO0p3WwDTeiG2iny9lcBVIkOYYbUHyXDInpGeBWTsluvyHC7Ub4Tcv4gNQ2jUelLojSdXRtpNGsDyZOI1bBUbtG3o2hXXCvRXKRXpRfza5uRJyBIza8YdN3aVJXByVD2WuHsDhr1awdY6ZRCkkplOL5Q8p7XIKZilDFC1StdCEfyaK0d+UZ0+ooeZU+jj8K3p9RXNdMRxykcrZoHi1e+kuT+OVnwllOstrd9JKtmj0jJqdqsOLP9F1B86r3fcnNs4mRnmu4s2/5ZU3uqjzfenAEHHBZcu1aMesTmvAyQVeqSUS8prmbkw0lHAJxtIEzkNfR+CoL6iteNN20w0dNRzGei5/akNPwI0bFN1peOfWJLZzbT8UDpz3iFZcIOFNGyt57peRgxuLiNp2Dp6pRNttLbLZnOzbSZgNRuiGjrMdq8VtdpdWqy90vqOxJ2uw7PYqTdPQdGaSqWhprVDAJN1oyHXrwE9YWb4SaecyrdY4tddN4jUDEAbz3QtQz4KkG+KB5tXmXmzLTfrPeQHTLsZwxHVlhjKcYqttAcLa9lqNkucwZscTEbiciMNy9n0db2VqTKlM3muEg94I1EHCF5E2zttVJobBqQ505S4QSNgYxjMSdbgNsaPip0kfhKDjhHKNGzxX97fOmwRo+GOgG2miYEVWAlh27Wnce9Z3gTpTlbM+g/wqfN33HTHYZHUFt7e6GyF5lZnGz6Vc0eDWBOvxgXdfPaR15rmfkks7i2tUa7wiTeGXPYYe6PnA03fxFWDSgLafjjiNcH6zHA/wDzCLDlI+9ipGqMCUrCpJWkzuU5KganArkpqeaMsB+FZ0+1CU2omxflGdIXNLG8ch59l6K3fSXLuOIc6y9Fbvorls0OkZtTtVjxZ/ox8fKq+iEM1pLhjrRXFh+jX/Tq+iFzaQGKzZdq98esSkqIkrqTLoIxmcU5yoUTmppwYMJArUZ3guPrCe/EbEjnfBv+lSd9Wo0fzJDW8PnEWCrGu7PRebK8j0OwG0MvmG487YYgE7pIXtfCSy8pZazREljonowXjegKgFppXgCCS0g5c4Fvr8y6x+UVcadt76VKox0tcRDSPBM4d0nqWVsBhjyciCAtRw+sbqbKbcTTDjddMwCPBPRqnVOJWRr1rrAzXr711j8FbPgXTDeSBvRUIvNBgPkm6H7W4peB9rFDSLWuIGNSmTqxDgOqQEFwP0+82qkwsbiQBAkARjzTu16lLwZ0X7q0g3CWX31HauaJPViWjrRf6XrFqfLV5nw0llehWbmDE/RIIzwylei25wo0nvccGNJ7AvMdK2w2mxF5i/Tfj1n2OHYuMXVEVqgNpdjjdZGv9oD5iimOVRZxNpe7Y0N7p9atqRXQEtcnKG0MJaQMNiDZbC10OyAhcpbNRFIKtFoOBifvRljZdbjiSSuaRWtE2Pw2dIQwRNkPPb9Id65pYzjhzsvRW6P1SVM43QZs0/63/EuWzQ6Rm1O1W3FeP8tf9Or3BMqCWHoT+K/9Gu+nV7goX1opyc4jtWXLvXvj1iblA4kgkA6jjGAEJKQLvB5x3BOba6ZpkBkGBBnEbztQbtJOotBpuiTDssfZrSUlVpByQ9rfFOp9E/7SHd7QiKtpLzeJknFA2utg4a4jtSHqgffpAjJzZHWF4RbAaVd+1jzH8Jw7l7HwTtd+xUDrDbp6Wc31Ly/h1Z7luq4QDB7RHqTj9VafhPTFewCoBjcDxHQD1iF5tSpl2JXo/A60ctYwxxBuXmRh4Pi+Z0dSyD7Dcqup/JcW+eB6l1jdt4Kl4LPfStF9mYBBw1Ohro3wZ6l6LxZ6PDKNRx/KF113Q2LonZjPWFmNBWBrDyhcwxqDgT5lqND6bpUX1C43Q4s6JN6TGrJc5XcyJ+MYVvc12m2aZM1SMwARdF35M4k7gvNbBXilaGnJzAexwHrXuVOsHAFpBadYxBleccOOCos96vRb8G4Q5o8UyCCPmkjqVL/FVFop8i8cLzjn87ET1gdqt2DFZzQVa+HtJxz6CcWnqI8ysPdTnDwiAcCBhiMCJ2SmhbNqg5FQmvTvG8wvcCIE82BnOtVlZozaSCNin0fbjTcHZneM5wKCOqC48m45l6C1uqDmiqdqEwcDsQFfSN6q0uGDRlOetSW3SAL5EHASYzXNKzpOnFGWF81G/SHeqexWkux1a5Kt7Ng5vSO8LillOOBuNm/9v/EuS8cJ/Nf/AG/8S5bNDpGbU7UfxYj/ACx/0qvohBWQB1MzgdaP4rR/lz/p1PRCrqGAjaFmy7ZPfHrBlakLuGoR1IGrY4IOJGxGvrgtjWh6lbJUIcQ0mB0BBCSd6MtFJ3hQY26tkSoW0p8E3jOWvp711A1vAC1/B1aRzY+8B82pj3yqDjQssVqdT5TSD1ZetE6DrijaKLr4IrDk3DYTizPeCOtG8YtkL7KHjxHT1HD1lU+r+KLi6rc+ozaAR1Z4KPhHYz7tdEC8Gu3bD3IPgPVu2toPjBw9fqVzw4ZFSk7a0jsM+tN+j+FZotrYIOO7I7oBS16F7XG85daq6WkXAXXasN6n934EK2pW+iNO1bG4gglk86mcOsbDvyK9Bv0rTQ1Pp1W+Y54aiPUsBQpi02YtIJqtB5JwGLgwSWOOvIgIbgJp/kq3JOcbj8hqDujeB5kbJSCwGzW2pRdqJA3jNp7EbyUPeOh433sCO0edXXGHYotFCuPGljjvGLfMT2KodW+EpHaHN9Y7kpHUeAQCJjHr9iiaQUXabHOIMKB1JzRByOv1KSNrTKk5UFLQqRqBUwpkjBuZ1LmoTYKAMA45H8BaGyCHNO8d4VFZZ1DBvNnerrRrsukd4XFdRleN10+5txq/8a5Scb7MLN01e6muWvQ6Rm1e1H8VZ+IO+m/uaqhjjhKuOKgfEHeUf3NVRU3LNl3ye+PWFFXGVEbTN06x6kjxsUL6aSs7LbWue4VfAcJjxQ6MDCAeQDIwM6h2YqFr8E0FdBLawCy8wmWwQDGBBkQt7Uu2myTqqMnoJGPYZXnjXZ4rY8Aq4fTqUDjyZvN+i72GUVMHoO0CjaqbnZNfDujwXeYlazh8JZSOwkdo+5UfDXRPIWt0ZPF7rOft61a6Sdy+i2VAbzmFt444FuBG/BwKfKHWOkx7GvLQS5oBnqB68M9yJ9zUwIuNjo2ZKm4P2qWFvyTPUfvVm+qilYaMtIp1qRyAcB1HA96p+FuhzZrW64Ia432bBjJA6ClqV4xWw4bWIVrDTrtIcWhrrwGbXgAmNWMFSDaVd7q0c2praGv624O8xKx9atBpjLnT5iPWtPwDrB9KtRdqxjc7A+fvWR0gz4VzT4pLewqiFW6vgBOuemEW9wc0A4A5FVTK4kXhMdqs6tSkRi7EjLCBsGKqnf8A510zeDhu9imtNYtALdWY1IKzMa2YcHIl1p5hMboQkujheDicjq1TtVtY3w5oOst7wqTRhM4YA+dWdnrnlGA/Kb3hcV0qOODKzdNXuppV3HD4Nm+lV7mLlr0OkZtTtR/FL+Yu8q/0WKlerrijPxJ3lX+ixVL6JxwWbLvk98esC1XR1KC/eIU1dpjFD03+ZdRInvgqVrk8EJ4zySkfJyrzgdaRStlMkw18sP8AFl5wO1U4du7FNQoF2WB27DqKk2nGRogVbOKrc6Z7Qc/xuWV4F2pruVstTwKzTG5wGMdLcf4Vv9CaQ90WcXvCi48bHDA9ufWvMtL6OfY7VAwLXB7DunDLs/7RPArQH2auWnNhLXDaBh9619CxB7A9rgWkSguFtjFalTttMc2pzXjO64YQVSWa1PNB1NriADJG0HAjoldfUsabTabVToUzLXOALhrAxcegAFep8LHD3DWHzD9yy/FxoMUqZtL/AAni6zc3xj15dSL4f6XuWW5POqGI3a1zfuyY/glpLkbUCTzSCHd4Q2l6wfXqPbk5xIQ2i2kku1+COvM9neialmIzEJRlko3jLshid6baql5xIw3KVjDEExtCSlZiTuUUFMYq2tFEkCCIjtUAszA3OHDzrpIAg9S5qTaOqw6DvVtZHjlW4eM3vCpaBh2SttH1QajNRL294XNMV3HAQRZj86p3MXJeN9l0Wb6VT0WpVq0OkZ9XtRfFIfiTvKu9FiEbV2orikd8Tf5V3osVT0LNl3r3x6w61AEZoPk4RR2HulDPhMRDUCW8DrULwOtM5YBdIbfapaFZAmuIS064OtSaPQWmBRrNLvAeQHbjk13qPVsWm4caBFehfaOfTEiNY1hefse1wicCNq9K4O2ybLSY9wfUuYxjDcbt7fGpc38J53wf0s2nfo1pNCsLrx8k6ngbR+Ml2hODlR1rdQ1NkOdqu5hw6RiFsdJcALO8ONMuY84yDeZjiZbqHQUdo2zMs9GGG+SAHPmYugCOjCPMndDbRVbTaGiA1ggDYAvMOE+knWm0w3JuA2byrfhFplxdybDecf8AaNshVFlsgYNZOs/jUqJNY7I0AAate06yiXvBQ15dIjYoHtdqzUxfqQwqjIdpSisBmVFOGSm8iSelNp1xqKJa8HWhG0qIad8I2wD4Vmrnt9IIMuxz/wCsdfTHbuRljHwjNfOb3hc0geObwLL9Op6LUiXjj8Cy/TqeiFy1aHSM2r2T8UQ+Jv8ALO9FiEtLBGyUXxP/AJnU8qfRYhnP1d+azZd60Y9YCLRgBPSmVWblY0qQiYz1KB1U3iC3D8dqUCrNF6chH4x2IflW4nsmArC0uEwQg20hekC8d5hMR1Bkk3owG5MswYZkBOr0S5w7US8MGGI2z+MEpCWgAFzRlqWv0Tpy4zw6EHGOdeJIgAiMYy6llCQdfN3+F2qd1Y3Q0uJa3wWzEEzuKPqaO3aee5p8UbcpO4ArO1dOPZebSMc3LcM+k71HR0fWq84DAjCFVvoGna7rtZg9DxHrTIk9juuZeM3iTJnE/iVMbC3pQ2iiGve06j3GPYjn12jAa9WtQBGzgTMdqe2iBnC590nZKeaYGoqSSm1pbgMQpixsY6+1RUi0jWuFNuI85zCEmIg80GESXYjBRUGCIx6VNZKeJBlFKZj8cIyU1krA1GYRzh3hMa1o19Cls1MX2k5yOjMLmkBxwu5lm+nU9EJUzjhdzLN9N/orlq0OkZtTsJ4nz8VqeVPosTKdWNhjadqk4nj8VqeVPoU0HZzLjGOPSs2XfJox6wb7mDwcYOcA59iCIAOZB/GpG0XBpyidf/aktFEES0Bx2ygq6rRvDAtB3hB02kTlvRloa+RhMak7k/m47IE9mvpXQBV6Z+TnrwjqCi5QzEnDrRld7h4LSO6EISdY3YAjvTEbO2Z7FO2rMCMdspX0TGEff0wtZwbtdkoUrz45WOcXjGdjd3Qq1BeB9oIc6k5pAPOZP+4Ce3rVRw/0dcrMqjJ3e3FX+mOGFKq+g2nJc2q0ggGIdLHDsI7E3h5Zr1mvfJcD24dSJ9TDWyqGWknU4g9TgjfCnAha7QnJmyUqhYyboF6G3pbhnErM6VqNNZ5aM8ZG05p3AKQIkT2epPAmBMdyhdvEDenMYCIxSkwYWnEqWAdkptHHAzHn+5TPoQOaOlBPoUy0Y4o0M1wehVjHEESCQrCnUA1LmlKW4SZEfjUpLO4FzSDIvASMsxOKYbQYEBPpuhzekZSdaKgHHIAKdm8o/wBFKl45R8HZvKP9FctWh0jPqdk3E7+a1fLfysVffc0khwGJ1Db2o7idPxar5X+VirmVKrXkFoIBP4BCzZd8nvj1iyY8w0gze+TOB6Ec4DCAAenE+xVotG6Rr/7RADSR5vwEUn2mQcS3LYT3a1AGkNvSOwhGtm64S3qJxjUZxUNCyyZdzhskeZSC1KV5mzWcfvTWyCDzThgST6yi3upjxTjkNRUNalIkjCciB35pQY2W/AmN+qdajq0bhgnHzdymfY2xraBuz7U51PmS4wzITmehIBWyp8GZIw3CcCFvtL2cVbE4HXTnfIGayugtBOtDrwBZSaZvOyqOaRDAe84xC2umqgbRedjT2x2opea2IzZmTMAuaYJGRnucmNwnCB51caJ4PPbY6rqoLXD4RrD4QujMjVInDNUlS0Ybjqz866coXunAH8dKbSdjgMt5T3PnVHX6k+hSkbp6O9KF0CXQIHq84U1JmJvZ6gELyhaeczPI+xGzIwvexc0pRTnCMduSVxxzAj534hMpUwYxI36+1EUxOrPXgT9yCkDoxjPfgp6Tcc8J2oZlN16HSQOvsRLmtaQJMbI71zSq+OMTSs3lH+iuXccJ+Cs/lH+iVy1aHSM2r2O4oT8Wqx+1/lYhWU3X3Q4+E7MEjM6xiEVxQH4tV8r/ACsUT9H1OUfdGF5xxc3adc69hWfLvXvj1gyz05b4DSWg3jjr7J7EyiH3oc2NntyS0q4YAS5065HrGQU5c6o4GWyMdfsyQRFOsCw3iNk5RvmIUAe2YDr5BHOEoilTccSGuHyQMegyQuuMjANDj4pABH460Ey4ZJnrKgqiM3Bp1az51ILPdcTiY3juA8ycyliXZjdl2KTUaI4LU7gc94qSAcMAeuZKL0jwRpVqzKriSGAAU/1fNJOXq3LI2dzmfk3Fp1kYZ7oKsfd9ctHwzwd10jsITuNmufZmtbAhrRkGgADcBkFR23SlGlnUaI1ki91HUs9b6jnyHPrPI1TdHcEDSs9NzeY1pfPjC+e0tUh2lOFlN1N1OkC4kETqx3lZhllkeKdiujTuO59yNzfWAhHMF680NMz0/d2JAKlZZmQBjniTiim0mi7dIJxnAx2EIthBMQIjZPWBJ8ybV5owaCNoJ7sVblXim4HHHXgJjtKnZOtoPRme1F07aGwLuB1E4BSWqlheaQAdRH3K3SE02nIGc8c+iIXWeqJgjqIw8yWy1ze1DUZnHsRVU4AFo6oQjg0Fogwfx0kBK/m4HPfjHQoaOGNzHq19ykdZmiCQQd65Kp44W/B2fyj/AESlS8cQ+Cs/lHegVy2aHRm1ex3E/wDm1byv8jVpLZwcqVCYe0DGJvEwTI1LO8Tn5rW8r/IxejNGCx6t2zrRh1jH+8irEcqztf7EXZOCNVjYNSmTjB50jdiMlpDaAMAC4jOIgTlJJACHtWkWXHAuLHYARBcZyuwYMideGJwiVzyrrZlbTo8UiW1bRRaRq55IJjxQ3DBDsfRLudaWxsayrHorVWcXW3KTb5GZyY0nEi8QAXbTGGzJqMs1iZDWVQypUgky1uOOJAjIEx1I5V3tjPrJMp2bVaWTtc2p58kY1tngTa6U7YieonJaC06Ps7G3jRpfUb7NxTtG2IXAX06bXGTAY1sAklrekNid8q3o/VnKPB5lR3MtLXE/JbPnBR1q0JyVOalVxbIkinN3eYMhvtWgr1Q1pJmBsVNatMOqk06YcwZPe7mmMJa0iYJnwsYnblcqJjuDs2h21JLKocJjGnGWvwsQdqeODbj+sLYyF3DrEqbRg5rzTYG3XNLGtPNuwGugGJBLSTMSRIxgmzOkWinfxwwI1gnIdciNsiJkI3puPiprcE74E1MdobnswLsE+z8FrghtSB9DHtDk+raHvDy43TAABdDGhwBDi1hvPdiIGRjBG0NJMa0NvON1ovEsdIujN2GBwJTyFxVzuDRGVWDtDO+HKNnBT/UxGZuY+dytG6bpOLQHgkmAIMyRejLDDHdrUrNIsMkSQCBgJvEibrflGI7elXKrjVS7ggC6TUnZLf7k/wB6QkE1TA1BsfzK9pPMCRB2Zx1pxcneuVFV4NSCOVInPm+1yCdwLH7U9Nz+7BaiVxCt6mapcFA39aT/AAgfzKT3vgfrHdQAV09yic5W9Tzjji/I2fyrvQcuS8cI+As/lT6Dki3aHRl1ex/FA6LLWz/LDUTm1gyC9IYV5ZxPaQaBXokw8ltRo+UIuvjeIb2r0a2U3PplrH8mT4wEkDWBiIO9Y9afvWnT/OMDW2pVBIpik8FxcCaha5pMzIGcbt2xQiy1y8AGXuHOq+JTBzbTbN5zzgL52dlW3gSD+t/2f3JfePjhWj+D+5eLT+vv/FjQqWhnKubTqFrObSpGA044vMYuM47cTJUlS1VS5tKo2rdLAS5rZc5xMuF5pu04yGJgHoVezge8ZWl46AR/Op28HawytlQfW/rUP19Tu0u41KjnU3BzXinSDgeTbOdQuwBMj/a2IzTrRpBoewVHnlWhxZhAJqkhoZzQHEAReMAYnHU2nom0D/zX/UB9JxU1LR9bxrVUMbGUx5y0pH4WFJhLLsgMAgudiXfKOJwGZk4ndma00Gjwmvu3bziJxAvG7lkTGE44DbJlKwtBlzn1D890jpuCG+ZEVYdEnWD2Yjzx2Kcb7KKzVX0CAIGMupgAB0i8brtUOJGoBrcSMzbh1N4a5wacQ8tmYMHnNHjDEzEg4nbK1rO10xgTHOAE4EO1ggiQJGtTUKTWtAGqYJzk4kztJJPWo2y/7BODXOrX/CbUFQQSJYGsLSCDiJaesIs6Npm9zfDILhJg3YAwmI5rcNcCVHEOAhpbicTiw7hGU7xHmBAqKFoU6Gpz4OojN3jGXEicSTrOOA2IixWFtPIY44klxxxOLiTipb6YahlS3tNtlgbUIJLhAc3Axg8QcNqitlCl4znDmxgdTDemQJ1dcKd+Iz61HWpsI5wBgR2iD3ntUoEdZqPy3i8TgHHOs3UI1txAT6lClULXucTehgnIkEOEtjAz0YFSsslPO6NRzPi+CepKbMyA26IBkZ4HbMqO5G25mV+9MEYajgIgbUjLS1/gmYg69eWfQlZZaYEBsDDWdRJGvaT2prbM1plog5YSofh5/wAcX5Cz+Vd6DlyB43dLtc6jQaZdTLnvjG6XANa074vGNWG1cvo6E2wjFqX9nnVOoWkFpIIxBBgg7iMlb0uGFtGAtVf65PeuXL0sl+uZdkh4aW7D41W7R7Fw4aW796rfW+5IuRxx8XK+l9+tu/eq31vuSe/O2/vVb6y5crjj4uV9d78rb+9VvrJPfjbf3qt9crlyuOPi5X0nvvtv71X+u5NPC22fvVf7R3tXLlcZ4uV9cOFls/eq/wBo72pffdbP3qv9o72rlyuM8W9NPCu2fvVf7R/tSe+m1/vVf7V/tXLk8Z4t6YeE1q/ea/2tT+pSt4SWqB8Zr5ftan9S5crjPBbUlLhDaSfzmv8Aa1P6kruEFpH/AJFfX+tf7Ui5PGeDepDp+0gCLTXy/a1PamN4RWoj85r/AGtT2pFyuM8W9NfwitM/nFf7Wpq/iSP0xXcMa9Y9NR/tXLk7Txb0EcT51y5ck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upload.wikimedia.org/wikipedia/commons/5/5a/Contortionist,_posed_in_studio,_ca._188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2057400"/>
            <a:ext cx="1981200" cy="4167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2014 Handbook: </a:t>
            </a:r>
            <a:br>
              <a:rPr lang="en-US" sz="3800" dirty="0" smtClean="0"/>
            </a:br>
            <a:r>
              <a:rPr lang="en-US" sz="3800" dirty="0" smtClean="0"/>
              <a:t>	</a:t>
            </a:r>
            <a:r>
              <a:rPr lang="en-US" sz="4000" dirty="0" smtClean="0"/>
              <a:t>A118.15 Mortars Added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286000"/>
            <a:ext cx="8001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Replaces A118.4 as the min. in above-ground exterior decks (F103, F103B, F104),        steam showers, and pools</a:t>
            </a:r>
          </a:p>
        </p:txBody>
      </p:sp>
      <p:pic>
        <p:nvPicPr>
          <p:cNvPr id="24578" name="Picture 2" descr="http://3.bp.blogspot.com/_z88Hv8fvC5U/TFHiWzMgvwI/AAAAAAAAADY/KsXFlEcgaRI/s1600/10+Agnes+-+black+slate+lo+res+adj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2857500" cy="2143125"/>
          </a:xfrm>
          <a:prstGeom prst="rect">
            <a:avLst/>
          </a:prstGeom>
          <a:noFill/>
        </p:spPr>
      </p:pic>
      <p:pic>
        <p:nvPicPr>
          <p:cNvPr id="24580" name="Picture 4" descr="http://www.rockymountainbathrooms.com/images/steam-show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044" y="3886200"/>
            <a:ext cx="2610556" cy="2819400"/>
          </a:xfrm>
          <a:prstGeom prst="rect">
            <a:avLst/>
          </a:prstGeom>
          <a:noFill/>
        </p:spPr>
      </p:pic>
      <p:pic>
        <p:nvPicPr>
          <p:cNvPr id="24582" name="Picture 6" descr="http://ebarah.com/wp-content/uploads/2012/03/Pool-Tile-Designs-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399739"/>
            <a:ext cx="3124200" cy="207726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2014 Handbook: </a:t>
            </a:r>
            <a:br>
              <a:rPr lang="en-US" sz="3800" dirty="0" smtClean="0"/>
            </a:br>
            <a:r>
              <a:rPr lang="en-US" sz="3800" dirty="0" smtClean="0"/>
              <a:t>	</a:t>
            </a:r>
            <a:r>
              <a:rPr lang="en-US" sz="4000" dirty="0" smtClean="0"/>
              <a:t>A118.15 Mortars Added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209800"/>
            <a:ext cx="7696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Replaces A118.4 as the min., when a membrane is not used, in above ground methods F111, F112, F113A, F114, F116A, F205A, F121, and F135</a:t>
            </a:r>
          </a:p>
        </p:txBody>
      </p:sp>
      <p:pic>
        <p:nvPicPr>
          <p:cNvPr id="39938" name="Picture 2" descr="http://www.ashireporter.org/photos/thumbnails/2004-2002/Deflection.gi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21" b="30024"/>
          <a:stretch>
            <a:fillRect/>
          </a:stretch>
        </p:blipFill>
        <p:spPr bwMode="auto">
          <a:xfrm>
            <a:off x="2219325" y="4511712"/>
            <a:ext cx="5019675" cy="242248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2014 Handbook: </a:t>
            </a:r>
            <a:br>
              <a:rPr lang="en-US" sz="3800" dirty="0" smtClean="0"/>
            </a:br>
            <a:r>
              <a:rPr lang="en-US" sz="3800" dirty="0" smtClean="0"/>
              <a:t>	</a:t>
            </a:r>
            <a:r>
              <a:rPr lang="en-US" sz="4000" dirty="0" smtClean="0"/>
              <a:t>A118.15 Mortars Added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209800"/>
            <a:ext cx="5867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Replaces A118.4 as the min., when a membrane is not used, in all radiant heat methods</a:t>
            </a:r>
          </a:p>
          <a:p>
            <a:endParaRPr lang="en-US" sz="1800" dirty="0" smtClean="0"/>
          </a:p>
          <a:p>
            <a:r>
              <a:rPr lang="en-US" dirty="0" smtClean="0"/>
              <a:t>Replaces A118.4 as the min., when a membrane is not used, in exterior wall methods: W201, W202E, and W244E</a:t>
            </a:r>
          </a:p>
        </p:txBody>
      </p:sp>
      <p:pic>
        <p:nvPicPr>
          <p:cNvPr id="22530" name="Picture 2" descr="https://encrypted-tbn3.gstatic.com/images?q=tbn:ANd9GcSg7M_ivU9Qa8GCIZgdKQaO-Jt_i-52MXJ8paWwrNTPA54-j3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981200"/>
            <a:ext cx="2381250" cy="237172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133600"/>
            <a:ext cx="8534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2013 Handbook: no product standard or  product performance requirements for uncoupling membranes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2014 Handbook: Minimum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Shear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Bond for Uncoupling Membranes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107871"/>
            <a:ext cx="3352800" cy="3136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2971800"/>
            <a:ext cx="3810000" cy="290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71628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2014 Handbook: minimum shear bond strength added in “Materials” section of all methods that reference an uncoupling membrane</a:t>
            </a:r>
          </a:p>
          <a:p>
            <a:endParaRPr lang="en-US" dirty="0" smtClean="0"/>
          </a:p>
          <a:p>
            <a:r>
              <a:rPr lang="en-US" dirty="0" smtClean="0"/>
              <a:t>Uncoupling membrane—recommended by manufacturer; </a:t>
            </a:r>
            <a:r>
              <a:rPr lang="en-US" dirty="0" smtClean="0">
                <a:solidFill>
                  <a:srgbClr val="FF0000"/>
                </a:solidFill>
              </a:rPr>
              <a:t>must achieve 50 psi or greater shear bond strength in 7 days per the test method in ANSI A118.12 Section 5.1.3.</a:t>
            </a:r>
            <a:r>
              <a:rPr lang="en-US" dirty="0" smtClean="0"/>
              <a:t>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2014 Handbook: Minimum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Shear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en-US" sz="38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Bond for Uncoupling Membranes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362200"/>
            <a:ext cx="8458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Submission prepared by MMSA  “to eliminate bonding issues, which led to failures in the field…an interim solution until a standard can be developed for uncoupling membranes”</a:t>
            </a:r>
          </a:p>
          <a:p>
            <a:endParaRPr lang="en-US" dirty="0" smtClean="0"/>
          </a:p>
          <a:p>
            <a:r>
              <a:rPr lang="en-US" dirty="0" smtClean="0"/>
              <a:t>Speaks to the utility/need for product standards</a:t>
            </a:r>
          </a:p>
        </p:txBody>
      </p:sp>
      <p:pic>
        <p:nvPicPr>
          <p:cNvPr id="20482" name="Picture 2" descr="http://www.cartoonwork.com/quality_control_sjpg13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879" y="4114800"/>
            <a:ext cx="3276600" cy="2362759"/>
          </a:xfrm>
          <a:prstGeom prst="rect">
            <a:avLst/>
          </a:prstGeom>
          <a:noFill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2014 Handbook: Minimum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Shear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Bond for Uncoupling Membranes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…be forewarned on legal issues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07795" y="2133600"/>
            <a:ext cx="6305550" cy="3200401"/>
            <a:chOff x="223867" y="2041754"/>
            <a:chExt cx="8920133" cy="4608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867" y="2041754"/>
              <a:ext cx="8920133" cy="46084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" y="2041754"/>
              <a:ext cx="3657600" cy="549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6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more uncoupling membranes are on the market today than 5 years ago</a:t>
            </a:r>
          </a:p>
          <a:p>
            <a:endParaRPr lang="en-US" sz="28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800" dirty="0" smtClean="0"/>
              <a:t>Approach is similar to poured gypsum underlayment, i.e., no product standard referenced but Handbook requirements added over time based on field issues:  </a:t>
            </a:r>
          </a:p>
          <a:p>
            <a:pPr lvl="1"/>
            <a:r>
              <a:rPr lang="en-US" sz="2800" dirty="0" smtClean="0"/>
              <a:t>minimum compressive strength</a:t>
            </a:r>
          </a:p>
          <a:p>
            <a:pPr lvl="1"/>
            <a:r>
              <a:rPr lang="en-US" sz="2800" dirty="0" smtClean="0"/>
              <a:t>Robinson test</a:t>
            </a:r>
          </a:p>
          <a:p>
            <a:pPr lvl="1"/>
            <a:r>
              <a:rPr lang="en-US" sz="2800" dirty="0" smtClean="0"/>
              <a:t>mfr.-approved applicator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2014 Handbook: Minimum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Shear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Bond for Uncoupling Membranes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968500"/>
            <a:ext cx="3505200" cy="32131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5257800" cy="4876800"/>
          </a:xfrm>
        </p:spPr>
        <p:txBody>
          <a:bodyPr/>
          <a:lstStyle/>
          <a:p>
            <a:r>
              <a:rPr lang="en-US" dirty="0" smtClean="0"/>
              <a:t>Content adapted to provide essential info as useful bulletins</a:t>
            </a:r>
          </a:p>
          <a:p>
            <a:pPr lvl="1"/>
            <a:r>
              <a:rPr lang="en-US" dirty="0" smtClean="0"/>
              <a:t> DCOF</a:t>
            </a:r>
          </a:p>
          <a:p>
            <a:pPr lvl="1"/>
            <a:r>
              <a:rPr lang="en-US" dirty="0" smtClean="0"/>
              <a:t>True Porcelain Tile</a:t>
            </a:r>
          </a:p>
          <a:p>
            <a:pPr lvl="1"/>
            <a:r>
              <a:rPr lang="en-US" dirty="0" smtClean="0"/>
              <a:t>Selecting Installers or Contractors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2540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2014 Handbook: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Tile Initiative, updated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752" y="3959352"/>
            <a:ext cx="1676400" cy="221284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552" y="3429000"/>
            <a:ext cx="2139696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2014 Handbook: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atin typeface="+mj-lt"/>
                <a:ea typeface="+mj-ea"/>
                <a:cs typeface="+mj-cs"/>
              </a:rPr>
              <a:t>	Tile Initiative, updated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695" y="2912109"/>
            <a:ext cx="5632705" cy="36576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22098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10-page guide to LEED v4 and tile, organized by credit category</a:t>
            </a:r>
            <a:endParaRPr lang="en-US" sz="3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446028"/>
            <a:ext cx="2231136" cy="286043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79637"/>
            <a:ext cx="8534400" cy="4525963"/>
          </a:xfrm>
        </p:spPr>
        <p:txBody>
          <a:bodyPr/>
          <a:lstStyle/>
          <a:p>
            <a:r>
              <a:rPr lang="en-US" dirty="0" smtClean="0"/>
              <a:t>Reflects LEED v4 as it relates to tile, plus increased recognition of Green Squared Certified products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1676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2014 Handbook: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Tile the Natural Choice, updated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4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9207">
            <a:off x="1846050" y="3500284"/>
            <a:ext cx="2027721" cy="26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071018"/>
            <a:ext cx="4224529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2015 Handbook Meeting </a:t>
            </a:r>
            <a:br>
              <a:rPr lang="en-US" sz="3800" dirty="0" smtClean="0"/>
            </a:br>
            <a:r>
              <a:rPr lang="en-US" sz="3800" dirty="0" smtClean="0"/>
              <a:t>	June 26, Atlanta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2895600"/>
            <a:ext cx="7162800" cy="4525963"/>
          </a:xfrm>
        </p:spPr>
        <p:txBody>
          <a:bodyPr/>
          <a:lstStyle/>
          <a:p>
            <a:r>
              <a:rPr lang="en-US" dirty="0" smtClean="0"/>
              <a:t>Possible changes to 2015 Handbook</a:t>
            </a:r>
          </a:p>
          <a:p>
            <a:pPr lvl="1"/>
            <a:r>
              <a:rPr lang="en-US" dirty="0" smtClean="0"/>
              <a:t>Curbless shower methods/options/info</a:t>
            </a:r>
          </a:p>
          <a:p>
            <a:pPr lvl="1"/>
            <a:r>
              <a:rPr lang="en-US" dirty="0" smtClean="0"/>
              <a:t>More stone methods</a:t>
            </a:r>
          </a:p>
          <a:p>
            <a:pPr lvl="1"/>
            <a:r>
              <a:rPr lang="en-US" dirty="0" smtClean="0"/>
              <a:t>Expanded section on qualified labor to include references to ACT certification for tile installers</a:t>
            </a:r>
            <a:endParaRPr lang="en-US" dirty="0"/>
          </a:p>
        </p:txBody>
      </p:sp>
      <p:pic>
        <p:nvPicPr>
          <p:cNvPr id="13314" name="Picture 2" descr="http://assets2.bigthink.com/system/idea_thumbnails/50151/headline/disagreement2.jpg?13661471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2982616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647" y="3200400"/>
            <a:ext cx="5727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	2015 TCNA Handbook</a:t>
            </a:r>
            <a:br>
              <a:rPr lang="en-US" sz="3600" dirty="0" smtClean="0"/>
            </a:br>
            <a:r>
              <a:rPr lang="en-US" sz="3600" dirty="0" smtClean="0"/>
              <a:t>	Possible new method for curbless shower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133600"/>
            <a:ext cx="73152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Variation of B421/B422</a:t>
            </a:r>
          </a:p>
          <a:p>
            <a:pPr lvl="1"/>
            <a:r>
              <a:rPr lang="en-US" sz="2400" dirty="0" smtClean="0"/>
              <a:t>Showers fully waterproofed                                           just below tile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848100" cy="209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	2015 TCNA Handbook</a:t>
            </a:r>
            <a:br>
              <a:rPr lang="en-US" sz="3600" dirty="0" smtClean="0"/>
            </a:br>
            <a:r>
              <a:rPr lang="en-US" sz="3600" dirty="0" smtClean="0"/>
              <a:t>	Possible new method for curbless shower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3962400"/>
            <a:ext cx="73152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Addresses long-term issues w/water getting outside shower, then having nowhere to go due to poor design</a:t>
            </a:r>
          </a:p>
          <a:p>
            <a:endParaRPr lang="en-US" sz="1800" dirty="0" smtClean="0"/>
          </a:p>
          <a:p>
            <a:r>
              <a:rPr lang="en-US" sz="2800" dirty="0" smtClean="0"/>
              <a:t>Requires a depressed slab so there is no additional height at room entrance/threshold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3800" dirty="0" smtClean="0"/>
              <a:t>     2015 TCNA Handbook</a:t>
            </a:r>
            <a:br>
              <a:rPr lang="en-US" sz="3800" dirty="0" smtClean="0"/>
            </a:br>
            <a:r>
              <a:rPr lang="en-US" sz="3800" dirty="0" smtClean="0"/>
              <a:t>     </a:t>
            </a:r>
            <a:r>
              <a:rPr lang="en-US" sz="4000" dirty="0" smtClean="0"/>
              <a:t>Possible: change to medium </a:t>
            </a:r>
            <a:br>
              <a:rPr lang="en-US" sz="4000" dirty="0" smtClean="0"/>
            </a:br>
            <a:r>
              <a:rPr lang="en-US" sz="4000" dirty="0" smtClean="0"/>
              <a:t>     bed mortar definition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438400"/>
            <a:ext cx="8382000" cy="4038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Reflecting its popularity, due to increasing tile sizes, medium bed mortar definition was first added in 2011</a:t>
            </a:r>
          </a:p>
          <a:p>
            <a:pPr lvl="1"/>
            <a:r>
              <a:rPr lang="en-US" sz="2600" dirty="0" smtClean="0"/>
              <a:t>“to minimize slump and facilitate thicker bond coats…useful for setting heavy tiles and/or tiles with ungauged thickness and for setting tiles with at least one side greater than 15” where the final embedded thickness of the mortar will exceed 3/16”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2600" dirty="0" smtClean="0"/>
              <a:t>intended as bond coat 3/16” to 3/4” thick</a:t>
            </a:r>
          </a:p>
        </p:txBody>
      </p:sp>
      <p:pic>
        <p:nvPicPr>
          <p:cNvPr id="8194" name="Picture 2" descr="http://annporter.files.wordpress.com/2011/08/trow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2743200" cy="176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800" dirty="0" smtClean="0"/>
              <a:t>	2015 TCNA Handbook:</a:t>
            </a:r>
            <a:br>
              <a:rPr lang="en-US" sz="3800" dirty="0" smtClean="0"/>
            </a:br>
            <a:r>
              <a:rPr lang="en-US" sz="3800" dirty="0" smtClean="0"/>
              <a:t>	</a:t>
            </a:r>
            <a:r>
              <a:rPr lang="en-US" sz="4000" dirty="0" smtClean="0"/>
              <a:t>Possible change to medium </a:t>
            </a:r>
            <a:br>
              <a:rPr lang="en-US" sz="4000" dirty="0" smtClean="0"/>
            </a:br>
            <a:r>
              <a:rPr lang="en-US" sz="4000" dirty="0" smtClean="0"/>
              <a:t>	bed mortar definition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819400"/>
            <a:ext cx="83820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thin-bed installation, not truing/leveling</a:t>
            </a:r>
          </a:p>
          <a:p>
            <a:endParaRPr lang="en-US" sz="2800" dirty="0" smtClean="0"/>
          </a:p>
          <a:p>
            <a:r>
              <a:rPr lang="en-US" sz="2800" dirty="0" smtClean="0"/>
              <a:t>Working on greater </a:t>
            </a:r>
            <a:r>
              <a:rPr lang="en-US" sz="2800" dirty="0"/>
              <a:t>clarity that it’s not an installation </a:t>
            </a:r>
            <a:r>
              <a:rPr lang="en-US" sz="2800" dirty="0" smtClean="0"/>
              <a:t>method, while a standard is developed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098" name="Picture 2" descr="http://www.infomandala.com/wp-content/uploads/2013/01/6a01053637118a970c012876fbda76970c-800w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457200"/>
            <a:ext cx="1624853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us.homeaway.com/mda01/67a8feec-e1ad-4aab-99ac-627f6a687fe6.1.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600" y="4191000"/>
            <a:ext cx="3073400" cy="2590800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2015 TCNA Handbook</a:t>
            </a:r>
            <a:br>
              <a:rPr lang="en-US" sz="3800" dirty="0" smtClean="0"/>
            </a:br>
            <a:r>
              <a:rPr lang="en-US" sz="3800" dirty="0" smtClean="0"/>
              <a:t>	</a:t>
            </a:r>
            <a:r>
              <a:rPr lang="en-US" sz="4000" dirty="0" smtClean="0"/>
              <a:t>Possible: additional stone methods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981200"/>
            <a:ext cx="58674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Adaptations of tile methods</a:t>
            </a:r>
          </a:p>
          <a:p>
            <a:pPr lvl="1"/>
            <a:r>
              <a:rPr lang="en-US" dirty="0" smtClean="0"/>
              <a:t>radiant heat tubes within poured gypsum underlayment or cementitious self leveler, over concrete substrate</a:t>
            </a:r>
          </a:p>
          <a:p>
            <a:pPr lvl="1"/>
            <a:endParaRPr lang="en-US" sz="1300" dirty="0" smtClean="0"/>
          </a:p>
          <a:p>
            <a:pPr lvl="1"/>
            <a:r>
              <a:rPr lang="en-US" dirty="0" smtClean="0"/>
              <a:t>electric heat system encapsulated in self leveler over concrete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steam shower methods</a:t>
            </a:r>
          </a:p>
          <a:p>
            <a:endParaRPr lang="en-US" dirty="0" smtClean="0"/>
          </a:p>
        </p:txBody>
      </p:sp>
      <p:pic>
        <p:nvPicPr>
          <p:cNvPr id="6148" name="Picture 4" descr="http://media-cache-cd0.pinimg.com/736x/88/28/3f/88283f7a6d24fcddc2e5de9122e05dd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589314"/>
            <a:ext cx="3048000" cy="2449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34" y="762000"/>
            <a:ext cx="7924800" cy="3124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FIRST! A VERY IMPORTANT REMINDER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Changes to coefficient of friction (COF) for ceramic tile</a:t>
            </a:r>
            <a:endParaRPr lang="en-US" sz="3600" dirty="0"/>
          </a:p>
        </p:txBody>
      </p:sp>
      <p:pic>
        <p:nvPicPr>
          <p:cNvPr id="5" name="Picture 2" descr="http://t2.gstatic.com/images?q=tbn:ANd9GcTOJ6z8bSPZLI1CByldSKGiMrWhfo67GyGa2bcpZafdnH9ITHaoC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6929" flipH="1">
            <a:off x="5711817" y="3564396"/>
            <a:ext cx="1600200" cy="2601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62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8222" y="219076"/>
            <a:ext cx="9144000" cy="16764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800" dirty="0" smtClean="0"/>
              <a:t>2015 TCNA Handbook </a:t>
            </a:r>
            <a:br>
              <a:rPr lang="en-US" sz="3800" dirty="0" smtClean="0"/>
            </a:br>
            <a:r>
              <a:rPr lang="en-US" sz="3800" dirty="0" smtClean="0"/>
              <a:t>Possible: boilerplate language for specifying qualified contractor/installers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133600"/>
            <a:ext cx="7772400" cy="5257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533400" y="2286000"/>
            <a:ext cx="6781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Add-on to existing language added in 2012</a:t>
            </a:r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Similar to ARCOM MasterSpec language added to master format in 2013 as optional spec language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Would enable design professional to easily take action if sold on the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513543"/>
            <a:ext cx="7467600" cy="1524000"/>
          </a:xfrm>
          <a:noFill/>
        </p:spPr>
        <p:txBody>
          <a:bodyPr/>
          <a:lstStyle/>
          <a:p>
            <a:r>
              <a:rPr lang="en-US" dirty="0" smtClean="0"/>
              <a:t>Installer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60637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CTEF certified the 1,000</a:t>
            </a:r>
            <a:r>
              <a:rPr lang="en-US" baseline="30000" dirty="0" smtClean="0"/>
              <a:t>th</a:t>
            </a:r>
            <a:r>
              <a:rPr lang="en-US" dirty="0" smtClean="0"/>
              <a:t> installer!!</a:t>
            </a:r>
          </a:p>
          <a:p>
            <a:pPr lvl="1"/>
            <a:r>
              <a:rPr lang="en-US" dirty="0" smtClean="0"/>
              <a:t>CTEF Certified Tile Installer (CTI)</a:t>
            </a:r>
          </a:p>
          <a:p>
            <a:endParaRPr lang="en-US" sz="1400" dirty="0" smtClean="0"/>
          </a:p>
          <a:p>
            <a:r>
              <a:rPr lang="en-US" dirty="0" smtClean="0"/>
              <a:t>5 NEW! tests </a:t>
            </a:r>
            <a:r>
              <a:rPr lang="en-US" sz="4400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sz="4400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ertifications for </a:t>
            </a:r>
            <a:r>
              <a:rPr lang="en-US" sz="4400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ile Installers (ACT)</a:t>
            </a:r>
          </a:p>
          <a:p>
            <a:pPr lvl="1"/>
            <a:r>
              <a:rPr lang="en-US" dirty="0" smtClean="0"/>
              <a:t>Standards-based</a:t>
            </a:r>
          </a:p>
          <a:p>
            <a:pPr lvl="1"/>
            <a:r>
              <a:rPr lang="en-US" dirty="0" smtClean="0"/>
              <a:t>Written and hands-on</a:t>
            </a:r>
            <a:endParaRPr lang="en-US" dirty="0"/>
          </a:p>
        </p:txBody>
      </p:sp>
      <p:pic>
        <p:nvPicPr>
          <p:cNvPr id="53251" name="Picture 3" descr="http://cdn.theatlantic.com/static/mt/assets/science/bender-applause_medium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"/>
            <a:ext cx="2362200" cy="2449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sz="6000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ertifications for </a:t>
            </a:r>
            <a:r>
              <a:rPr lang="en-US" sz="6000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ile Installers (ACT)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5837"/>
            <a:ext cx="8229600" cy="4525963"/>
          </a:xfrm>
        </p:spPr>
        <p:txBody>
          <a:bodyPr/>
          <a:lstStyle/>
          <a:p>
            <a:r>
              <a:rPr lang="en-US" dirty="0" smtClean="0"/>
              <a:t>Membranes</a:t>
            </a:r>
          </a:p>
          <a:p>
            <a:r>
              <a:rPr lang="en-US" dirty="0" smtClean="0"/>
              <a:t>Shower base</a:t>
            </a:r>
          </a:p>
          <a:p>
            <a:r>
              <a:rPr lang="en-US" dirty="0" smtClean="0"/>
              <a:t>Large Format Tile</a:t>
            </a:r>
          </a:p>
          <a:p>
            <a:r>
              <a:rPr lang="en-US" dirty="0" smtClean="0"/>
              <a:t>Mud Walls </a:t>
            </a:r>
          </a:p>
          <a:p>
            <a:r>
              <a:rPr lang="en-US" dirty="0" smtClean="0"/>
              <a:t>Mud Floors</a:t>
            </a:r>
          </a:p>
          <a:p>
            <a:endParaRPr lang="en-US" dirty="0"/>
          </a:p>
        </p:txBody>
      </p:sp>
      <p:pic>
        <p:nvPicPr>
          <p:cNvPr id="5" name="Picture 4" descr="P101013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657600"/>
            <a:ext cx="3860800" cy="2895600"/>
          </a:xfrm>
          <a:prstGeom prst="rect">
            <a:avLst/>
          </a:prstGeom>
        </p:spPr>
      </p:pic>
      <p:pic>
        <p:nvPicPr>
          <p:cNvPr id="6" name="Picture 5" descr="P10101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629150"/>
            <a:ext cx="2565400" cy="1924050"/>
          </a:xfrm>
          <a:prstGeom prst="rect">
            <a:avLst/>
          </a:prstGeom>
        </p:spPr>
      </p:pic>
      <p:pic>
        <p:nvPicPr>
          <p:cNvPr id="7" name="Picture 6" descr="P101014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447800"/>
            <a:ext cx="3251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79637"/>
            <a:ext cx="861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Curricula were developed by teams of manufacturers, contractors, and associations</a:t>
            </a:r>
          </a:p>
          <a:p>
            <a:pPr lvl="1"/>
            <a:r>
              <a:rPr lang="en-US" dirty="0" smtClean="0"/>
              <a:t>Study guides</a:t>
            </a:r>
          </a:p>
          <a:p>
            <a:pPr lvl="1"/>
            <a:r>
              <a:rPr lang="en-US" dirty="0" smtClean="0"/>
              <a:t>Hands-on tests, scoring, and evaluation methodology</a:t>
            </a:r>
          </a:p>
          <a:p>
            <a:endParaRPr lang="en-US" sz="1600" dirty="0" smtClean="0"/>
          </a:p>
          <a:p>
            <a:r>
              <a:rPr lang="en-US" dirty="0" smtClean="0"/>
              <a:t>Certifications being conducted by CTEF and IMI</a:t>
            </a:r>
          </a:p>
          <a:p>
            <a:endParaRPr lang="en-US" sz="1600" dirty="0" smtClean="0"/>
          </a:p>
          <a:p>
            <a:r>
              <a:rPr lang="en-US" dirty="0" smtClean="0"/>
              <a:t>TCNA fundraising helps support operational/administrative costs</a:t>
            </a: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609600" y="6096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dvanced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ertifications for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ile Installers (ACT):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5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667000"/>
            <a:ext cx="4572000" cy="3429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457200" y="381000"/>
            <a:ext cx="8305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dvanced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ertifications for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ile Installers (ACT) is a Meaningful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Certification Program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514600"/>
            <a:ext cx="3962400" cy="4525963"/>
          </a:xfrm>
        </p:spPr>
        <p:txBody>
          <a:bodyPr/>
          <a:lstStyle/>
          <a:p>
            <a:r>
              <a:rPr lang="en-US" dirty="0" smtClean="0"/>
              <a:t>In-person, detailed evaluation of critical installation skills</a:t>
            </a:r>
          </a:p>
          <a:p>
            <a:endParaRPr lang="en-US" sz="1600" dirty="0" smtClean="0"/>
          </a:p>
          <a:p>
            <a:r>
              <a:rPr lang="en-US" dirty="0" smtClean="0"/>
              <a:t>Evaluators don’t help or demonstrate</a:t>
            </a:r>
          </a:p>
          <a:p>
            <a:endParaRPr lang="en-US" sz="1600" dirty="0" smtClean="0"/>
          </a:p>
          <a:p>
            <a:r>
              <a:rPr lang="en-US" dirty="0" smtClean="0"/>
              <a:t>A percentage fail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524000"/>
          </a:xfrm>
          <a:noFill/>
        </p:spPr>
        <p:txBody>
          <a:bodyPr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3" y="1536493"/>
            <a:ext cx="4495800" cy="4678363"/>
          </a:xfrm>
        </p:spPr>
        <p:txBody>
          <a:bodyPr/>
          <a:lstStyle/>
          <a:p>
            <a:r>
              <a:rPr lang="en-US" dirty="0" smtClean="0"/>
              <a:t>More and more a driving consideration in product selections</a:t>
            </a:r>
          </a:p>
          <a:p>
            <a:endParaRPr lang="en-US" dirty="0"/>
          </a:p>
          <a:p>
            <a:r>
              <a:rPr lang="en-US" dirty="0" smtClean="0"/>
              <a:t>TCNA involved in and leading numerous initiatives </a:t>
            </a:r>
          </a:p>
        </p:txBody>
      </p:sp>
      <p:pic>
        <p:nvPicPr>
          <p:cNvPr id="506882" name="Picture 2" descr="https://encrypted-tbn0.gstatic.com/images?q=tbn:ANd9GcTI1zjV6FwJTwnESHHKIoKRWI6JLtjiiXlOaQcOu3WA4dIviOH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2438400"/>
            <a:ext cx="5580711" cy="3700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It’s Here!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800225"/>
            <a:ext cx="222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E</a:t>
            </a:r>
            <a:r>
              <a:rPr lang="en-US" dirty="0" smtClean="0"/>
              <a:t>nvironmental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1550" y="2619372"/>
            <a:ext cx="16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P</a:t>
            </a:r>
            <a:r>
              <a:rPr lang="en-US" dirty="0" smtClean="0"/>
              <a:t>roduct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0150" y="3476622"/>
            <a:ext cx="207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D</a:t>
            </a:r>
            <a:r>
              <a:rPr lang="en-US" dirty="0" smtClean="0"/>
              <a:t>eclaration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181600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 Tiles Produced in North America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685799"/>
            <a:ext cx="4953000" cy="38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TCNA-led EPD for </a:t>
            </a:r>
            <a:br>
              <a:rPr lang="en-US" dirty="0" smtClean="0"/>
            </a:br>
            <a:r>
              <a:rPr lang="en-US" dirty="0" smtClean="0"/>
              <a:t>	Tile Made in North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0" y="2671762"/>
            <a:ext cx="4895850" cy="4948238"/>
          </a:xfrm>
        </p:spPr>
        <p:txBody>
          <a:bodyPr>
            <a:noAutofit/>
          </a:bodyPr>
          <a:lstStyle/>
          <a:p>
            <a:r>
              <a:rPr lang="en-US" sz="2800" dirty="0" smtClean="0"/>
              <a:t>Generic “ceramic tile”</a:t>
            </a:r>
          </a:p>
          <a:p>
            <a:pPr lvl="1"/>
            <a:r>
              <a:rPr lang="en-US" sz="2400" dirty="0" smtClean="0"/>
              <a:t>Report </a:t>
            </a:r>
            <a:r>
              <a:rPr lang="en-US" sz="2400" dirty="0"/>
              <a:t>of the environmental footprint of </a:t>
            </a:r>
            <a:r>
              <a:rPr lang="en-US" sz="2400" dirty="0" smtClean="0"/>
              <a:t>tile produced in North America</a:t>
            </a:r>
          </a:p>
          <a:p>
            <a:pPr lvl="1"/>
            <a:r>
              <a:rPr lang="en-US" sz="2400" dirty="0" smtClean="0"/>
              <a:t>Based on rapidly growing demands for transparency and environmental facts </a:t>
            </a:r>
          </a:p>
        </p:txBody>
      </p:sp>
    </p:spTree>
    <p:extLst>
      <p:ext uri="{BB962C8B-B14F-4D97-AF65-F5344CB8AC3E}">
        <p14:creationId xmlns:p14="http://schemas.microsoft.com/office/powerpoint/2010/main" val="3208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TCNA-led EPD for </a:t>
            </a:r>
            <a:br>
              <a:rPr lang="en-US" dirty="0" smtClean="0"/>
            </a:br>
            <a:r>
              <a:rPr lang="en-US" dirty="0" smtClean="0"/>
              <a:t>	Tile Made in North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905000"/>
            <a:ext cx="7867650" cy="4948238"/>
          </a:xfrm>
        </p:spPr>
        <p:txBody>
          <a:bodyPr>
            <a:noAutofit/>
          </a:bodyPr>
          <a:lstStyle/>
          <a:p>
            <a:pPr lvl="1"/>
            <a:r>
              <a:rPr lang="en-US" sz="2400" dirty="0" err="1" smtClean="0"/>
              <a:t>Arto</a:t>
            </a:r>
            <a:endParaRPr lang="en-US" sz="2400" dirty="0" smtClean="0"/>
          </a:p>
          <a:p>
            <a:pPr lvl="1"/>
            <a:r>
              <a:rPr lang="en-US" sz="2400" dirty="0" smtClean="0"/>
              <a:t>Crossville</a:t>
            </a:r>
          </a:p>
          <a:p>
            <a:pPr lvl="1"/>
            <a:r>
              <a:rPr lang="en-US" sz="2400" dirty="0" smtClean="0"/>
              <a:t>Dal-Tile/American </a:t>
            </a:r>
            <a:r>
              <a:rPr lang="en-US" sz="2400" dirty="0" err="1" smtClean="0"/>
              <a:t>Marazzi</a:t>
            </a:r>
            <a:endParaRPr lang="en-US" sz="2400" dirty="0" smtClean="0"/>
          </a:p>
          <a:p>
            <a:pPr lvl="1"/>
            <a:r>
              <a:rPr lang="en-US" sz="2400" dirty="0" err="1" smtClean="0"/>
              <a:t>Florim</a:t>
            </a:r>
            <a:r>
              <a:rPr lang="en-US" sz="2400" dirty="0" smtClean="0"/>
              <a:t> USA</a:t>
            </a:r>
          </a:p>
          <a:p>
            <a:pPr lvl="1"/>
            <a:r>
              <a:rPr lang="en-US" sz="2400" dirty="0" smtClean="0"/>
              <a:t>Florida Tile</a:t>
            </a:r>
          </a:p>
          <a:p>
            <a:pPr lvl="1"/>
            <a:r>
              <a:rPr lang="en-US" sz="2400" dirty="0" smtClean="0"/>
              <a:t>Interceramic</a:t>
            </a:r>
          </a:p>
          <a:p>
            <a:pPr lvl="1"/>
            <a:r>
              <a:rPr lang="en-US" sz="2400" dirty="0" smtClean="0"/>
              <a:t>Ironrock</a:t>
            </a:r>
          </a:p>
          <a:p>
            <a:pPr lvl="1"/>
            <a:r>
              <a:rPr lang="en-US" sz="2400" dirty="0" smtClean="0"/>
              <a:t>Porcelanite Lamosa</a:t>
            </a:r>
          </a:p>
          <a:p>
            <a:pPr lvl="1"/>
            <a:r>
              <a:rPr lang="en-US" sz="2400" dirty="0" smtClean="0"/>
              <a:t>Quarry Tile Company</a:t>
            </a:r>
          </a:p>
          <a:p>
            <a:pPr lvl="1"/>
            <a:r>
              <a:rPr lang="en-US" sz="2400" dirty="0" smtClean="0"/>
              <a:t>StonePeak Ceramics</a:t>
            </a:r>
          </a:p>
          <a:p>
            <a:pPr lvl="1"/>
            <a:r>
              <a:rPr lang="en-US" sz="2400" dirty="0" smtClean="0"/>
              <a:t>Vitromex</a:t>
            </a:r>
          </a:p>
        </p:txBody>
      </p:sp>
      <p:pic>
        <p:nvPicPr>
          <p:cNvPr id="579586" name="Picture 2" descr="https://encrypted-tbn0.gstatic.com/images?q=tbn:ANd9GcShprS6i-3gE5OwKweZImLsA9z7XcnenTuy9VJ7SjRKwDYLhCWrZQ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2971800" cy="34812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800" y="2457271"/>
            <a:ext cx="31242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Applicable to more than 95% of the tile made in North America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8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00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	What is an EPD?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43000"/>
            <a:ext cx="8458200" cy="4953000"/>
          </a:xfrm>
          <a:noFill/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In-depth, standardized report based on information calculated from </a:t>
            </a:r>
            <a:r>
              <a:rPr lang="en-US" dirty="0"/>
              <a:t>a </a:t>
            </a:r>
            <a:r>
              <a:rPr lang="en-US" dirty="0" smtClean="0"/>
              <a:t>lifecycle </a:t>
            </a:r>
            <a:r>
              <a:rPr lang="en-US" dirty="0"/>
              <a:t>assessment (LCA)</a:t>
            </a:r>
          </a:p>
          <a:p>
            <a:endParaRPr lang="en-US" dirty="0" smtClean="0"/>
          </a:p>
          <a:p>
            <a:r>
              <a:rPr lang="en-US" dirty="0" smtClean="0"/>
              <a:t>Emphasis on lifecycle/environmental impacts categories:</a:t>
            </a:r>
          </a:p>
          <a:p>
            <a:pPr lvl="1"/>
            <a:r>
              <a:rPr lang="en-US" dirty="0" smtClean="0"/>
              <a:t>Resource Depletion</a:t>
            </a:r>
          </a:p>
          <a:p>
            <a:pPr lvl="1"/>
            <a:r>
              <a:rPr lang="en-US" dirty="0" smtClean="0"/>
              <a:t>Acidification Potential</a:t>
            </a:r>
          </a:p>
          <a:p>
            <a:pPr lvl="1"/>
            <a:r>
              <a:rPr lang="en-US" dirty="0" smtClean="0"/>
              <a:t>Eutrophication Potential</a:t>
            </a:r>
          </a:p>
          <a:p>
            <a:pPr lvl="1"/>
            <a:r>
              <a:rPr lang="en-US" dirty="0" smtClean="0"/>
              <a:t>Global Warming Potential</a:t>
            </a:r>
          </a:p>
          <a:p>
            <a:pPr lvl="1"/>
            <a:r>
              <a:rPr lang="en-US" dirty="0" smtClean="0"/>
              <a:t>Ozone Depletion Potential</a:t>
            </a:r>
          </a:p>
          <a:p>
            <a:pPr lvl="1"/>
            <a:r>
              <a:rPr lang="en-US" dirty="0" smtClean="0"/>
              <a:t>Smog Formation Potential</a:t>
            </a:r>
          </a:p>
          <a:p>
            <a:pPr lvl="1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429000"/>
            <a:ext cx="4343400" cy="25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756" y="-14111"/>
            <a:ext cx="9144000" cy="160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0.42 is the new 0.6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3037"/>
            <a:ext cx="7467600" cy="3611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Construction professionals need to change from the long-time practice of specifying minimum 0.6 SCOF per C1028 for tile floors</a:t>
            </a:r>
          </a:p>
          <a:p>
            <a:endParaRPr lang="en-US" sz="1100" dirty="0" smtClean="0"/>
          </a:p>
          <a:p>
            <a:r>
              <a:rPr lang="en-US" sz="2800" dirty="0" smtClean="0"/>
              <a:t>New test method: DCOF AcuTest</a:t>
            </a:r>
          </a:p>
          <a:p>
            <a:endParaRPr lang="en-US" sz="1100" dirty="0" smtClean="0"/>
          </a:p>
          <a:p>
            <a:r>
              <a:rPr lang="en-US" sz="2800" dirty="0" smtClean="0"/>
              <a:t>Minimum 0.42 for interior level tiles expected to be walked on while wet</a:t>
            </a:r>
          </a:p>
        </p:txBody>
      </p:sp>
      <p:pic>
        <p:nvPicPr>
          <p:cNvPr id="7" name="Picture 2" descr="Atlanta Slip and Fall Lawyers | Atlanta Slip and Fall Attorne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176" y="457200"/>
            <a:ext cx="3645408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1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752599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Ceramic Tile EPD: Preliminary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044700"/>
            <a:ext cx="4778829" cy="4889500"/>
          </a:xfrm>
        </p:spPr>
        <p:txBody>
          <a:bodyPr>
            <a:normAutofit/>
          </a:bodyPr>
          <a:lstStyle/>
          <a:p>
            <a:r>
              <a:rPr lang="en-US" dirty="0"/>
              <a:t>Draft results </a:t>
            </a:r>
            <a:r>
              <a:rPr lang="en-US" dirty="0" smtClean="0"/>
              <a:t>finished; reported </a:t>
            </a:r>
            <a:r>
              <a:rPr lang="en-US" dirty="0"/>
              <a:t>by PE INTERNATIONAL</a:t>
            </a:r>
          </a:p>
          <a:p>
            <a:r>
              <a:rPr lang="en-US" dirty="0" smtClean="0"/>
              <a:t>60-year Lifecycle Impact per Square Meter</a:t>
            </a:r>
          </a:p>
          <a:p>
            <a:r>
              <a:rPr lang="en-US" dirty="0"/>
              <a:t>Comparison to generic vinyl EPDs and a sampling of brand-specific carpet EPDs</a:t>
            </a:r>
          </a:p>
          <a:p>
            <a:pPr lvl="1"/>
            <a:r>
              <a:rPr lang="en-US" dirty="0" smtClean="0"/>
              <a:t>Outperforms carpet and vinyl in all impact categories!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31" y="2477607"/>
            <a:ext cx="9084469" cy="430419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47799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	Ceramic Tile EPD: Preliminary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0" y="1603528"/>
            <a:ext cx="6743700" cy="834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 quick taste . . . what is the 60-year carbon </a:t>
            </a:r>
          </a:p>
          <a:p>
            <a:pPr>
              <a:buNone/>
            </a:pPr>
            <a:r>
              <a:rPr lang="en-US" dirty="0" smtClean="0"/>
              <a:t>footprint of tile produced in North America?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4962" y="5848023"/>
            <a:ext cx="3609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Sampling of brand-specific carpet products</a:t>
            </a:r>
            <a:endParaRPr lang="en-US" sz="1100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6546056" y="3678704"/>
            <a:ext cx="442912" cy="38957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646923">
            <a:off x="585730" y="5026115"/>
            <a:ext cx="328123" cy="1912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	North American Tile EPD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1388" y="2514600"/>
            <a:ext cx="8059212" cy="5598433"/>
          </a:xfrm>
        </p:spPr>
        <p:txBody>
          <a:bodyPr>
            <a:normAutofit/>
          </a:bodyPr>
          <a:lstStyle/>
          <a:p>
            <a:r>
              <a:rPr lang="en-US" dirty="0" smtClean="0"/>
              <a:t>Points for participating manufacturers in LEED and other green building standards</a:t>
            </a:r>
          </a:p>
          <a:p>
            <a:endParaRPr lang="en-US" sz="1400" dirty="0" smtClean="0"/>
          </a:p>
          <a:p>
            <a:r>
              <a:rPr lang="en-US" dirty="0" smtClean="0"/>
              <a:t>Opportunity </a:t>
            </a:r>
            <a:r>
              <a:rPr lang="en-US" dirty="0"/>
              <a:t>for manufacturers to compare their products to industry </a:t>
            </a:r>
            <a:r>
              <a:rPr lang="en-US" dirty="0" smtClean="0"/>
              <a:t>average</a:t>
            </a:r>
          </a:p>
          <a:p>
            <a:endParaRPr lang="en-US" sz="1400" dirty="0" smtClean="0"/>
          </a:p>
          <a:p>
            <a:r>
              <a:rPr lang="en-US" dirty="0" smtClean="0"/>
              <a:t>Baseline data and framework for future initiatives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492" y="76200"/>
            <a:ext cx="3065908" cy="20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	North American Tile EPD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6189" y="2286000"/>
            <a:ext cx="8211611" cy="5598433"/>
          </a:xfrm>
        </p:spPr>
        <p:txBody>
          <a:bodyPr>
            <a:normAutofit/>
          </a:bodyPr>
          <a:lstStyle/>
          <a:p>
            <a:r>
              <a:rPr lang="en-US" dirty="0" smtClean="0"/>
              <a:t>Potentially, additional points for outperforming industry average</a:t>
            </a:r>
          </a:p>
          <a:p>
            <a:endParaRPr lang="en-US" sz="1600" dirty="0" smtClean="0"/>
          </a:p>
          <a:p>
            <a:r>
              <a:rPr lang="en-US" dirty="0" smtClean="0"/>
              <a:t>Generic comparison of tile to competitive surface coverings in the context of 60-year building service</a:t>
            </a:r>
          </a:p>
          <a:p>
            <a:endParaRPr lang="en-US" sz="1600" dirty="0" smtClean="0"/>
          </a:p>
          <a:p>
            <a:r>
              <a:rPr lang="en-US" dirty="0" smtClean="0"/>
              <a:t>Facilitates ecological product selection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492" y="76200"/>
            <a:ext cx="3065908" cy="20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dirty="0" smtClean="0"/>
              <a:t>	What about HPDs?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591987" cy="4644725"/>
          </a:xfrm>
        </p:spPr>
        <p:txBody>
          <a:bodyPr>
            <a:normAutofit/>
          </a:bodyPr>
          <a:lstStyle/>
          <a:p>
            <a:r>
              <a:rPr lang="en-US" dirty="0"/>
              <a:t>Demands are rapidly emerging for Health Product Declarations (HPDs)</a:t>
            </a:r>
          </a:p>
          <a:p>
            <a:pPr lvl="1"/>
            <a:r>
              <a:rPr lang="en-US" dirty="0"/>
              <a:t>Points in LEED</a:t>
            </a:r>
          </a:p>
          <a:p>
            <a:pPr lvl="1"/>
            <a:r>
              <a:rPr lang="en-US" dirty="0"/>
              <a:t>Broad promotion by the Healthy Building Network and the green building community </a:t>
            </a:r>
          </a:p>
          <a:p>
            <a:pPr lvl="1"/>
            <a:r>
              <a:rPr lang="en-US" dirty="0"/>
              <a:t>25 of the largest architecture firms requiring HPDs from prospective product suppliers by </a:t>
            </a:r>
            <a:r>
              <a:rPr lang="en-US" dirty="0" smtClean="0"/>
              <a:t>2015</a:t>
            </a:r>
          </a:p>
          <a:p>
            <a:pPr lvl="1"/>
            <a:endParaRPr lang="en-US" dirty="0"/>
          </a:p>
          <a:p>
            <a:r>
              <a:rPr lang="en-US" dirty="0" smtClean="0"/>
              <a:t>What is an HPD?</a:t>
            </a:r>
          </a:p>
          <a:p>
            <a:pPr lvl="1"/>
            <a:r>
              <a:rPr lang="en-US" dirty="0" smtClean="0"/>
              <a:t>Voluntary </a:t>
            </a:r>
            <a:r>
              <a:rPr lang="en-US" dirty="0"/>
              <a:t>declaration of product content and direct health hazards associated with exposure to individual contents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438400"/>
            <a:ext cx="3466163" cy="22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	HPDs: Issues Ahead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4999"/>
            <a:ext cx="8153400" cy="5257801"/>
          </a:xfrm>
        </p:spPr>
        <p:txBody>
          <a:bodyPr>
            <a:normAutofit/>
          </a:bodyPr>
          <a:lstStyle/>
          <a:p>
            <a:r>
              <a:rPr lang="en-US" dirty="0" smtClean="0"/>
              <a:t>Are HPDs misleading?</a:t>
            </a:r>
          </a:p>
          <a:p>
            <a:endParaRPr lang="en-US" dirty="0"/>
          </a:p>
          <a:p>
            <a:r>
              <a:rPr lang="en-US" dirty="0" smtClean="0"/>
              <a:t>Are industries being incorrectly reported on by independent HPD benchmarking organizations?	</a:t>
            </a:r>
          </a:p>
          <a:p>
            <a:endParaRPr lang="en-US" dirty="0" smtClean="0"/>
          </a:p>
          <a:p>
            <a:r>
              <a:rPr lang="en-US" dirty="0" smtClean="0"/>
              <a:t>Will HPDs lead to involuntary disclosure of proprietary formulas?</a:t>
            </a:r>
          </a:p>
          <a:p>
            <a:endParaRPr lang="en-US" dirty="0" smtClean="0"/>
          </a:p>
          <a:p>
            <a:r>
              <a:rPr lang="en-US" dirty="0" smtClean="0"/>
              <a:t>Who’s managing standards and associated lists of chemical hazards</a:t>
            </a:r>
          </a:p>
          <a:p>
            <a:endParaRPr lang="en-US" dirty="0" smtClean="0"/>
          </a:p>
          <a:p>
            <a:r>
              <a:rPr lang="en-US" dirty="0" smtClean="0"/>
              <a:t>Growing market for 3</a:t>
            </a:r>
            <a:r>
              <a:rPr lang="en-US" baseline="30000" dirty="0" smtClean="0"/>
              <a:t>rd</a:t>
            </a:r>
            <a:r>
              <a:rPr lang="en-US" dirty="0" smtClean="0"/>
              <a:t> party certification and interpretation of HPDs</a:t>
            </a:r>
          </a:p>
          <a:p>
            <a:pPr lvl="1"/>
            <a:r>
              <a:rPr lang="en-US" dirty="0" smtClean="0"/>
              <a:t>“Voluntary” participation is already being forced</a:t>
            </a:r>
          </a:p>
          <a:p>
            <a:pPr lvl="1"/>
            <a:r>
              <a:rPr lang="en-US" dirty="0" smtClean="0"/>
              <a:t>Possibility of increased costs for manufacturers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0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Brief </a:t>
            </a:r>
            <a:r>
              <a:rPr lang="en-US" dirty="0"/>
              <a:t>update on </a:t>
            </a:r>
            <a:r>
              <a:rPr lang="en-US" b="1" dirty="0"/>
              <a:t>Green Squared®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828800"/>
            <a:ext cx="7848600" cy="5410201"/>
          </a:xfrm>
        </p:spPr>
        <p:txBody>
          <a:bodyPr>
            <a:normAutofit/>
          </a:bodyPr>
          <a:lstStyle/>
          <a:p>
            <a:r>
              <a:rPr lang="en-US" dirty="0" smtClean="0"/>
              <a:t>Standard and certification program for sustainable </a:t>
            </a:r>
            <a:r>
              <a:rPr lang="en-US" dirty="0"/>
              <a:t>tile products</a:t>
            </a:r>
          </a:p>
          <a:p>
            <a:pPr lvl="1"/>
            <a:r>
              <a:rPr lang="en-US" dirty="0"/>
              <a:t>Multi-attribute, balanced approach</a:t>
            </a:r>
          </a:p>
          <a:p>
            <a:pPr lvl="1"/>
            <a:r>
              <a:rPr lang="en-US" dirty="0"/>
              <a:t>Includes setting materials</a:t>
            </a:r>
          </a:p>
          <a:p>
            <a:pPr lvl="1"/>
            <a:r>
              <a:rPr lang="en-US" dirty="0"/>
              <a:t>Based on </a:t>
            </a:r>
            <a:r>
              <a:rPr lang="en-US" dirty="0">
                <a:ea typeface="ＭＳ Ｐゴシック" pitchFamily="-65" charset="-128"/>
              </a:rPr>
              <a:t>North </a:t>
            </a:r>
            <a:r>
              <a:rPr lang="en-US" dirty="0" smtClean="0">
                <a:ea typeface="ＭＳ Ｐゴシック" pitchFamily="-65" charset="-128"/>
              </a:rPr>
              <a:t>American norms/expectations  </a:t>
            </a:r>
          </a:p>
          <a:p>
            <a:endParaRPr lang="en-US" sz="1500" dirty="0" smtClean="0"/>
          </a:p>
          <a:p>
            <a:r>
              <a:rPr lang="en-US" dirty="0" smtClean="0"/>
              <a:t>12 mfrs </a:t>
            </a:r>
            <a:r>
              <a:rPr lang="en-US" dirty="0"/>
              <a:t>with certified products</a:t>
            </a:r>
          </a:p>
          <a:p>
            <a:pPr lvl="1"/>
            <a:r>
              <a:rPr lang="en-US" dirty="0"/>
              <a:t>10 tile manufacturers </a:t>
            </a:r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/>
              <a:t>installation material </a:t>
            </a:r>
            <a:r>
              <a:rPr lang="en-US" dirty="0" smtClean="0"/>
              <a:t>manufacturers</a:t>
            </a:r>
          </a:p>
          <a:p>
            <a:pPr lvl="1"/>
            <a:r>
              <a:rPr lang="en-US" dirty="0" smtClean="0"/>
              <a:t>Hundreds </a:t>
            </a:r>
            <a:r>
              <a:rPr lang="en-US" dirty="0"/>
              <a:t>of certified product </a:t>
            </a:r>
            <a:r>
              <a:rPr lang="en-US" dirty="0" smtClean="0"/>
              <a:t>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	Green </a:t>
            </a:r>
            <a:r>
              <a:rPr lang="en-US" b="1" dirty="0"/>
              <a:t>Squared® </a:t>
            </a:r>
            <a:r>
              <a:rPr lang="en-US" dirty="0" smtClean="0"/>
              <a:t>References</a:t>
            </a:r>
            <a:r>
              <a:rPr lang="en-US" b="1" dirty="0" smtClean="0"/>
              <a:t> </a:t>
            </a:r>
            <a:r>
              <a:rPr lang="en-US" dirty="0" smtClean="0"/>
              <a:t>in Green 	Building Standards/Rating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7239000" cy="5032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ea typeface="ＭＳ Ｐゴシック" pitchFamily="-65" charset="-128"/>
              </a:rPr>
              <a:t>Direct contribution to points/credits</a:t>
            </a:r>
            <a:endParaRPr lang="en-US" sz="3000" dirty="0">
              <a:ea typeface="ＭＳ Ｐゴシック" pitchFamily="-65" charset="-128"/>
            </a:endParaRPr>
          </a:p>
          <a:p>
            <a:pPr lvl="1"/>
            <a:r>
              <a:rPr lang="en-US" sz="2600" dirty="0">
                <a:ea typeface="ＭＳ Ｐゴシック" pitchFamily="-65" charset="-128"/>
              </a:rPr>
              <a:t>Green </a:t>
            </a:r>
            <a:r>
              <a:rPr lang="en-US" sz="2600" dirty="0" smtClean="0">
                <a:ea typeface="ＭＳ Ｐゴシック" pitchFamily="-65" charset="-128"/>
              </a:rPr>
              <a:t>Globes for New Construction</a:t>
            </a:r>
            <a:endParaRPr lang="en-US" sz="2600" dirty="0">
              <a:ea typeface="ＭＳ Ｐゴシック" pitchFamily="-65" charset="-128"/>
            </a:endParaRPr>
          </a:p>
          <a:p>
            <a:pPr lvl="1"/>
            <a:r>
              <a:rPr lang="en-US" sz="2600" dirty="0" smtClean="0">
                <a:ea typeface="ＭＳ Ｐゴシック" pitchFamily="-65" charset="-128"/>
              </a:rPr>
              <a:t>NAHB National Green Building Standard </a:t>
            </a:r>
          </a:p>
          <a:p>
            <a:pPr lvl="1"/>
            <a:r>
              <a:rPr lang="en-US" sz="2600" dirty="0" smtClean="0">
                <a:ea typeface="ＭＳ Ｐゴシック" pitchFamily="-65" charset="-128"/>
              </a:rPr>
              <a:t>ASHRAE 189.1</a:t>
            </a:r>
          </a:p>
          <a:p>
            <a:endParaRPr lang="en-US" sz="1200" dirty="0" smtClean="0"/>
          </a:p>
          <a:p>
            <a:r>
              <a:rPr lang="en-US" sz="2800" dirty="0" smtClean="0"/>
              <a:t>Formal industry effort underway to reference Green Squared® </a:t>
            </a:r>
          </a:p>
          <a:p>
            <a:pPr lvl="1"/>
            <a:r>
              <a:rPr lang="en-US" sz="2400" dirty="0" smtClean="0"/>
              <a:t>International Green Construction Code (2014 Code Change Proposal)</a:t>
            </a:r>
          </a:p>
          <a:p>
            <a:pPr lvl="1"/>
            <a:r>
              <a:rPr lang="en-US" sz="2400" dirty="0" smtClean="0"/>
              <a:t>LEED (Continued discussion of Pilot Credit 80)</a:t>
            </a:r>
          </a:p>
        </p:txBody>
      </p:sp>
    </p:spTree>
    <p:extLst>
      <p:ext uri="{BB962C8B-B14F-4D97-AF65-F5344CB8AC3E}">
        <p14:creationId xmlns:p14="http://schemas.microsoft.com/office/powerpoint/2010/main" val="22121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600200"/>
          </a:xfrm>
          <a:noFill/>
        </p:spPr>
        <p:txBody>
          <a:bodyPr>
            <a:normAutofit/>
          </a:bodyPr>
          <a:lstStyle/>
          <a:p>
            <a:r>
              <a:rPr lang="en-US" b="1" dirty="0"/>
              <a:t>Green Squared® </a:t>
            </a:r>
            <a:r>
              <a:rPr lang="en-US" dirty="0" smtClean="0"/>
              <a:t>References</a:t>
            </a:r>
            <a:r>
              <a:rPr lang="en-US" b="1" dirty="0" smtClean="0"/>
              <a:t> </a:t>
            </a:r>
            <a:r>
              <a:rPr lang="en-US" dirty="0" smtClean="0"/>
              <a:t>in Green Building Standards/Rating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8674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Government specifications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GSA Facilities Standards for the Public Buildings Service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National Institute of Building Sciences (NIBS) Whole Building Design Guide (WBDG)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21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371600"/>
          </a:xfrm>
          <a:noFill/>
        </p:spPr>
        <p:txBody>
          <a:bodyPr/>
          <a:lstStyle/>
          <a:p>
            <a:r>
              <a:rPr lang="en-US" dirty="0" smtClean="0"/>
              <a:t>Thin Tile</a:t>
            </a:r>
            <a:endParaRPr lang="en-US" dirty="0"/>
          </a:p>
        </p:txBody>
      </p:sp>
      <p:pic>
        <p:nvPicPr>
          <p:cNvPr id="4" name="Picture 6" descr="dezeen_Strata-launch-a-range-of-Slimtech-tiles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2590800"/>
            <a:ext cx="6019800" cy="2251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0.42 is the new 0.6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4191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Change to ANSI occurred late in 2012 </a:t>
            </a:r>
          </a:p>
          <a:p>
            <a:pPr>
              <a:buNone/>
            </a:pPr>
            <a:r>
              <a:rPr lang="en-US" sz="2800" dirty="0"/>
              <a:t>	</a:t>
            </a:r>
            <a:r>
              <a:rPr lang="en-US" sz="2800" dirty="0" smtClean="0">
                <a:solidFill>
                  <a:schemeClr val="accent2"/>
                </a:solidFill>
              </a:rPr>
              <a:t>BUT MANY ARE STILL SPECIFYING  0.6!</a:t>
            </a:r>
          </a:p>
          <a:p>
            <a:endParaRPr lang="en-US" sz="1800" dirty="0"/>
          </a:p>
          <a:p>
            <a:r>
              <a:rPr lang="en-US" sz="2800" dirty="0" smtClean="0"/>
              <a:t>The test methods do not directly correlate </a:t>
            </a:r>
          </a:p>
          <a:p>
            <a:endParaRPr lang="en-US" sz="1800" dirty="0" smtClean="0"/>
          </a:p>
          <a:p>
            <a:r>
              <a:rPr lang="en-US" sz="2800" dirty="0" smtClean="0"/>
              <a:t>Project plans/specs, maintenance programs, etc., referencing a min. COF of 0.6 per ASTM C1028 (the old COF test method) do not meet the requirements of the ANSI A137.1 tile standard</a:t>
            </a:r>
          </a:p>
        </p:txBody>
      </p:sp>
      <p:pic>
        <p:nvPicPr>
          <p:cNvPr id="13314" name="Picture 2" descr="http://www.360solutions.com/blog/wp-content/uploads/2012/03/blueprint1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87214"/>
            <a:ext cx="2667000" cy="1846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1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	What We’ll Be Covering:</a:t>
            </a:r>
            <a:br>
              <a:rPr lang="en-US" sz="3600" dirty="0" smtClean="0"/>
            </a:br>
            <a:r>
              <a:rPr lang="en-US" sz="3600" dirty="0" smtClean="0"/>
              <a:t>	Thin Is In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057400"/>
            <a:ext cx="4267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Thin Tile?</a:t>
            </a:r>
          </a:p>
          <a:p>
            <a:r>
              <a:rPr lang="en-US" sz="2800" dirty="0" smtClean="0"/>
              <a:t>How Is It Different?</a:t>
            </a:r>
          </a:p>
          <a:p>
            <a:r>
              <a:rPr lang="en-US" sz="2800" dirty="0" smtClean="0"/>
              <a:t>Thin Tile Standards for Manufacturing and Installation</a:t>
            </a:r>
          </a:p>
          <a:p>
            <a:r>
              <a:rPr lang="en-US" sz="2800" dirty="0" smtClean="0"/>
              <a:t>Why Is Thin Tile Exciting?</a:t>
            </a:r>
          </a:p>
          <a:p>
            <a:r>
              <a:rPr lang="en-US" sz="2800" dirty="0" smtClean="0"/>
              <a:t>Thin Tile Applications: Familiar &amp; New</a:t>
            </a:r>
          </a:p>
        </p:txBody>
      </p:sp>
      <p:pic>
        <p:nvPicPr>
          <p:cNvPr id="47107" name="Picture 6" descr="thin-is-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75" y="1123440"/>
            <a:ext cx="2244725" cy="5429760"/>
          </a:xfrm>
          <a:ln>
            <a:solidFill>
              <a:srgbClr val="00000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338"/>
            <a:ext cx="8763000" cy="1592262"/>
          </a:xfrm>
          <a:noFill/>
        </p:spPr>
        <p:txBody>
          <a:bodyPr/>
          <a:lstStyle/>
          <a:p>
            <a:r>
              <a:rPr lang="en-US" sz="4000" dirty="0" smtClean="0"/>
              <a:t>It’s Different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89238"/>
            <a:ext cx="815340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smtClean="0"/>
              <a:t>Different properties &amp; characteristics</a:t>
            </a:r>
          </a:p>
          <a:p>
            <a:pPr algn="ctr">
              <a:buFontTx/>
              <a:buNone/>
            </a:pPr>
            <a:endParaRPr lang="en-US" sz="2800" smtClean="0"/>
          </a:p>
          <a:p>
            <a:pPr algn="ctr">
              <a:buFontTx/>
              <a:buNone/>
            </a:pPr>
            <a:endParaRPr lang="en-US" sz="2800" smtClean="0"/>
          </a:p>
          <a:p>
            <a:pPr algn="ctr">
              <a:buFontTx/>
              <a:buNone/>
            </a:pPr>
            <a:endParaRPr lang="en-US" sz="2800" smtClean="0"/>
          </a:p>
          <a:p>
            <a:pPr algn="ctr">
              <a:buFontTx/>
              <a:buNone/>
            </a:pPr>
            <a:r>
              <a:rPr lang="en-US" sz="2800" smtClean="0"/>
              <a:t>Important differences in performance </a:t>
            </a:r>
          </a:p>
          <a:p>
            <a:pPr algn="ctr">
              <a:buFontTx/>
              <a:buNone/>
            </a:pPr>
            <a:r>
              <a:rPr lang="en-US" sz="2800" smtClean="0"/>
              <a:t>and the way it needs to be installed</a:t>
            </a:r>
          </a:p>
        </p:txBody>
      </p:sp>
      <p:sp>
        <p:nvSpPr>
          <p:cNvPr id="73731" name="Down Arrow 4"/>
          <p:cNvSpPr>
            <a:spLocks noChangeArrowheads="1"/>
          </p:cNvSpPr>
          <p:nvPr/>
        </p:nvSpPr>
        <p:spPr bwMode="auto">
          <a:xfrm>
            <a:off x="4240213" y="3594100"/>
            <a:ext cx="484187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AutoShape 2" descr="http://thefastgrowthblog.com/wp-content/uploads/2009/12/differ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3733" name="AutoShape 4" descr="http://thefastgrowthblog.com/wp-content/uploads/2009/12/differ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3734" name="AutoShape 6" descr="http://thefastgrowthblog.com/wp-content/uploads/2009/12/differ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AutoShape 8" descr="http://thefastgrowthblog.com/wp-content/uploads/2009/12/differ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AutoShape 10" descr="http://stewartmorrison.ca/wp-content/uploads/2010/11/different.jpg"/>
          <p:cNvSpPr>
            <a:spLocks noChangeAspect="1" noChangeArrowheads="1"/>
          </p:cNvSpPr>
          <p:nvPr/>
        </p:nvSpPr>
        <p:spPr bwMode="auto">
          <a:xfrm>
            <a:off x="155575" y="-2065338"/>
            <a:ext cx="10401300" cy="430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7" name="Picture 9" descr="different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3F6FF"/>
              </a:clrFrom>
              <a:clrTo>
                <a:srgbClr val="F3F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71475"/>
            <a:ext cx="44958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	Thin Tiles Range </a:t>
            </a:r>
            <a:br>
              <a:rPr lang="en-US" sz="4000" dirty="0" smtClean="0"/>
            </a:br>
            <a:r>
              <a:rPr lang="en-US" sz="4000" dirty="0" smtClean="0"/>
              <a:t>	from 3 mm to 6.0 mm</a:t>
            </a:r>
          </a:p>
        </p:txBody>
      </p:sp>
      <p:pic>
        <p:nvPicPr>
          <p:cNvPr id="58370" name="Picture 5" descr="ThinTile_Calipher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131" y="1752600"/>
            <a:ext cx="6789737" cy="4525962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	Often Reinforced with Fiberglass, </a:t>
            </a:r>
            <a:br>
              <a:rPr lang="en-US" sz="4000" dirty="0" smtClean="0"/>
            </a:br>
            <a:r>
              <a:rPr lang="en-US" sz="4000" dirty="0" smtClean="0"/>
              <a:t>	Plastic, or Metal Mesh</a:t>
            </a:r>
          </a:p>
        </p:txBody>
      </p:sp>
      <p:pic>
        <p:nvPicPr>
          <p:cNvPr id="60418" name="Picture 4" descr="image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79794">
            <a:off x="6131154" y="3890091"/>
            <a:ext cx="2057400" cy="2057400"/>
          </a:xfrm>
          <a:ln>
            <a:solidFill>
              <a:schemeClr val="tx1"/>
            </a:solidFill>
          </a:ln>
        </p:spPr>
      </p:pic>
      <p:pic>
        <p:nvPicPr>
          <p:cNvPr id="60419" name="Picture 5" descr="images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8993">
            <a:off x="6134388" y="2048449"/>
            <a:ext cx="2082800" cy="2135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0" name="Picture 6" descr="images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0000" y="1574582"/>
            <a:ext cx="3429000" cy="207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1" name="Picture 7" descr="images-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710">
            <a:off x="957667" y="4070819"/>
            <a:ext cx="214312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31044" y="299156"/>
            <a:ext cx="9144000" cy="152400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342900" indent="-342900" algn="l"/>
            <a:r>
              <a:rPr lang="en-US" sz="4000" dirty="0"/>
              <a:t>	It’s Different</a:t>
            </a:r>
            <a:br>
              <a:rPr lang="en-US" sz="4000" dirty="0"/>
            </a:br>
            <a:r>
              <a:rPr lang="en-US" sz="4000" dirty="0"/>
              <a:t>Reduced thickness means: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209800"/>
            <a:ext cx="7162800" cy="38862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Lower breaking strength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Increased edge sensitivity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Flexibility: a new consideration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Higher coverage requirement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Tighter </a:t>
            </a:r>
            <a:r>
              <a:rPr lang="en-US" dirty="0" err="1" smtClean="0"/>
              <a:t>lippage</a:t>
            </a:r>
            <a:r>
              <a:rPr lang="en-US" dirty="0" smtClean="0"/>
              <a:t> requirement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Greater sensitivity to point loading</a:t>
            </a:r>
          </a:p>
        </p:txBody>
      </p:sp>
      <p:pic>
        <p:nvPicPr>
          <p:cNvPr id="74755" name="Picture 3" descr="quest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828800"/>
            <a:ext cx="294640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rmAutofit/>
          </a:bodyPr>
          <a:lstStyle/>
          <a:p>
            <a:pPr marL="342900" indent="-342900" algn="l"/>
            <a:r>
              <a:rPr lang="en-US" sz="4000" dirty="0" smtClean="0"/>
              <a:t>	It’s Different</a:t>
            </a:r>
            <a:br>
              <a:rPr lang="en-US" sz="4000" dirty="0" smtClean="0"/>
            </a:br>
            <a:r>
              <a:rPr lang="en-US" sz="3200" b="1" dirty="0" smtClean="0"/>
              <a:t>Large surface areas mean:</a:t>
            </a:r>
            <a:endParaRPr lang="en-US" sz="4000" dirty="0" smtClean="0"/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752600"/>
            <a:ext cx="8534400" cy="50292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Current dimensional analyses do not apply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Sampling procedures need to be reconsidered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Flatter substrate and floor prep needed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Job site handling is changed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Shipping is changed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Greater mortar thickness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smtClean="0"/>
              <a:t>Breakage is big money</a:t>
            </a:r>
          </a:p>
        </p:txBody>
      </p:sp>
      <p:pic>
        <p:nvPicPr>
          <p:cNvPr id="75779" name="Picture 3" descr="quest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0" y="2667000"/>
            <a:ext cx="24384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371600"/>
          </a:xfrm>
          <a:noFill/>
        </p:spPr>
        <p:txBody>
          <a:bodyPr>
            <a:normAutofit fontScale="90000"/>
          </a:bodyPr>
          <a:lstStyle/>
          <a:p>
            <a:r>
              <a:rPr lang="en-US" sz="4000" dirty="0" smtClean="0"/>
              <a:t>It’s Different</a:t>
            </a:r>
            <a:br>
              <a:rPr lang="en-US" sz="4000" dirty="0" smtClean="0"/>
            </a:br>
            <a:r>
              <a:rPr lang="en-US" sz="3200" b="1" dirty="0" smtClean="0"/>
              <a:t>Reinforcing on some products means:</a:t>
            </a:r>
            <a:br>
              <a:rPr lang="en-US" sz="3200" b="1" dirty="0" smtClean="0"/>
            </a:br>
            <a:endParaRPr lang="en-US" sz="3200" dirty="0" smtClean="0"/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 smtClean="0"/>
              <a:t>	</a:t>
            </a:r>
            <a:endParaRPr lang="en-US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Need to develop requirements such as bond strength to the tile and bondability to thin-set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What happens when tile cracks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Alkali sensitivity of the mesh and adhesive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Metal film reactivity to the mortar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Water absorption of mesh 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Freeze/thaw effect</a:t>
            </a:r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lvl="1" eaLnBrk="1" hangingPunct="1">
              <a:lnSpc>
                <a:spcPct val="80000"/>
              </a:lnSpc>
              <a:buFontTx/>
              <a:buChar char="•"/>
            </a:pPr>
            <a:r>
              <a:rPr lang="en-US" dirty="0" smtClean="0"/>
              <a:t>VOCs</a:t>
            </a:r>
          </a:p>
        </p:txBody>
      </p:sp>
      <p:pic>
        <p:nvPicPr>
          <p:cNvPr id="76803" name="Picture 3" descr="question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2927684"/>
            <a:ext cx="25034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 idx="4294967295"/>
          </p:nvPr>
        </p:nvSpPr>
        <p:spPr>
          <a:xfrm>
            <a:off x="914400" y="8382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/>
              <a:t>Under </a:t>
            </a:r>
            <a:br>
              <a:rPr lang="en-US" sz="4000" dirty="0" smtClean="0"/>
            </a:br>
            <a:r>
              <a:rPr lang="en-US" sz="4000" dirty="0" smtClean="0"/>
              <a:t>Construction</a:t>
            </a:r>
          </a:p>
        </p:txBody>
      </p:sp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878305" y="3581400"/>
            <a:ext cx="78486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ANSI A137.3 American National Standard Specifications for Thin Porcelain Tile and Thin Porcelain Tile Panels</a:t>
            </a: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ANSI A108.19 Installation of Thin Porcelain Tile and Thin Porcelain Tile Panels by the Thin Bed Method with Latex-Portland Cement Mortar</a:t>
            </a:r>
          </a:p>
        </p:txBody>
      </p:sp>
      <p:pic>
        <p:nvPicPr>
          <p:cNvPr id="78852" name="Picture 4" descr="under_constructio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-36095"/>
            <a:ext cx="47990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 descr="the-big-reveal-curtain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4038600" y="0"/>
            <a:ext cx="5105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4" descr="the-big-reveal-curtain.jpg"/>
          <p:cNvPicPr>
            <a:picLocks noChangeAspect="1"/>
          </p:cNvPicPr>
          <p:nvPr/>
        </p:nvPicPr>
        <p:blipFill>
          <a:blip r:embed="rId3" cstate="screen"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438400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Sneak peek </a:t>
            </a:r>
            <a:br>
              <a:rPr lang="en-US" sz="3600" b="1" dirty="0" smtClean="0"/>
            </a:br>
            <a:r>
              <a:rPr lang="en-US" sz="3600" b="1" dirty="0" smtClean="0"/>
              <a:t>into the </a:t>
            </a:r>
            <a:br>
              <a:rPr lang="en-US" sz="3600" b="1" dirty="0" smtClean="0"/>
            </a:br>
            <a:r>
              <a:rPr lang="en-US" sz="3600" b="1" dirty="0" smtClean="0"/>
              <a:t>exciting world of </a:t>
            </a:r>
            <a:br>
              <a:rPr lang="en-US" sz="3600" b="1" dirty="0" smtClean="0"/>
            </a:br>
            <a:r>
              <a:rPr lang="en-US" sz="3600" b="1" dirty="0" smtClean="0"/>
              <a:t>standards development… 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1"/>
            <a:ext cx="8229600" cy="1676400"/>
          </a:xfrm>
        </p:spPr>
        <p:txBody>
          <a:bodyPr/>
          <a:lstStyle/>
          <a:p>
            <a:r>
              <a:rPr lang="en-US" dirty="0" smtClean="0"/>
              <a:t>Even giving it a name can be a challenge</a:t>
            </a:r>
          </a:p>
          <a:p>
            <a:endParaRPr lang="en-US" dirty="0" smtClean="0"/>
          </a:p>
          <a:p>
            <a:r>
              <a:rPr lang="en-US" dirty="0" smtClean="0"/>
              <a:t>Why not just call it “thin tile” ?</a:t>
            </a:r>
          </a:p>
        </p:txBody>
      </p:sp>
      <p:sp>
        <p:nvSpPr>
          <p:cNvPr id="79877" name="AutoShape 2" descr="http://smarterservices.com/wp-content/uploads/2013/09/the-big-reveal-curtain.jpg"/>
          <p:cNvSpPr>
            <a:spLocks noChangeAspect="1" noChangeArrowheads="1"/>
          </p:cNvSpPr>
          <p:nvPr/>
        </p:nvSpPr>
        <p:spPr bwMode="auto">
          <a:xfrm>
            <a:off x="155575" y="-1287463"/>
            <a:ext cx="4057650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Properties being considered </a:t>
            </a:r>
            <a:br>
              <a:rPr lang="en-US" dirty="0" smtClean="0"/>
            </a:br>
            <a:r>
              <a:rPr lang="en-US" dirty="0" smtClean="0"/>
              <a:t>	for standardization (A137.3)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4837"/>
            <a:ext cx="40386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Thickness </a:t>
            </a:r>
            <a:r>
              <a:rPr lang="en-US" dirty="0"/>
              <a:t>and Dimensions* </a:t>
            </a:r>
          </a:p>
          <a:p>
            <a:pPr lvl="1"/>
            <a:r>
              <a:rPr lang="en-US" dirty="0"/>
              <a:t>Water absorption*  </a:t>
            </a:r>
          </a:p>
          <a:p>
            <a:pPr lvl="1"/>
            <a:r>
              <a:rPr lang="en-US" dirty="0"/>
              <a:t>Breaking Strength</a:t>
            </a:r>
            <a:r>
              <a:rPr lang="en-US" dirty="0" smtClean="0"/>
              <a:t>*</a:t>
            </a:r>
            <a:endParaRPr lang="en-US" dirty="0"/>
          </a:p>
          <a:p>
            <a:pPr lvl="1"/>
            <a:r>
              <a:rPr lang="en-US" dirty="0"/>
              <a:t>Robinson</a:t>
            </a:r>
            <a:r>
              <a:rPr lang="en-US" dirty="0" smtClean="0"/>
              <a:t>*</a:t>
            </a:r>
            <a:endParaRPr lang="en-US" dirty="0"/>
          </a:p>
          <a:p>
            <a:pPr lvl="1"/>
            <a:r>
              <a:rPr lang="en-US" dirty="0"/>
              <a:t>Impact</a:t>
            </a:r>
            <a:r>
              <a:rPr lang="en-US" dirty="0" smtClean="0"/>
              <a:t>*</a:t>
            </a:r>
            <a:endParaRPr lang="en-US" dirty="0"/>
          </a:p>
          <a:p>
            <a:pPr lvl="1"/>
            <a:r>
              <a:rPr lang="en-US" dirty="0"/>
              <a:t>Bond strength*</a:t>
            </a:r>
          </a:p>
          <a:p>
            <a:pPr lvl="1"/>
            <a:r>
              <a:rPr lang="en-US" dirty="0"/>
              <a:t>Point load (when membranes are relevant</a:t>
            </a:r>
            <a:r>
              <a:rPr lang="en-US" dirty="0" smtClean="0"/>
              <a:t>)*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51037"/>
            <a:ext cx="40386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Freeze/Thaw*</a:t>
            </a:r>
          </a:p>
          <a:p>
            <a:pPr lvl="1"/>
            <a:r>
              <a:rPr lang="en-US" dirty="0" smtClean="0"/>
              <a:t>Abrasion*</a:t>
            </a:r>
          </a:p>
          <a:p>
            <a:pPr lvl="1"/>
            <a:r>
              <a:rPr lang="en-US" dirty="0" smtClean="0"/>
              <a:t>Chemical Resistance*</a:t>
            </a:r>
          </a:p>
          <a:p>
            <a:pPr lvl="1"/>
            <a:r>
              <a:rPr lang="en-US" dirty="0" smtClean="0"/>
              <a:t>Stain Resistance*</a:t>
            </a:r>
          </a:p>
          <a:p>
            <a:pPr lvl="1"/>
            <a:r>
              <a:rPr lang="en-US" dirty="0" smtClean="0"/>
              <a:t>Crazing Resistance*</a:t>
            </a:r>
          </a:p>
          <a:p>
            <a:pPr lvl="1"/>
            <a:r>
              <a:rPr lang="en-US" dirty="0" smtClean="0"/>
              <a:t>Thermal Shock Resistance*</a:t>
            </a:r>
          </a:p>
          <a:p>
            <a:pPr lvl="1"/>
            <a:r>
              <a:rPr lang="en-US" dirty="0" smtClean="0"/>
              <a:t>Shade variation</a:t>
            </a:r>
          </a:p>
          <a:p>
            <a:pPr lvl="1"/>
            <a:r>
              <a:rPr lang="en-US" dirty="0" smtClean="0"/>
              <a:t>Color uniformity</a:t>
            </a:r>
          </a:p>
          <a:p>
            <a:pPr lvl="1"/>
            <a:r>
              <a:rPr lang="en-US" dirty="0" smtClean="0"/>
              <a:t>DCOF*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633626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Industry research underway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800" dirty="0" smtClean="0"/>
              <a:t>	0.42 is the new 0.6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478868"/>
            <a:ext cx="33528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C1028 was officially </a:t>
            </a:r>
          </a:p>
          <a:p>
            <a:pPr>
              <a:buNone/>
            </a:pPr>
            <a:r>
              <a:rPr lang="en-US" dirty="0" smtClean="0"/>
              <a:t>withdrawn, effective </a:t>
            </a:r>
          </a:p>
          <a:p>
            <a:pPr>
              <a:buNone/>
            </a:pPr>
            <a:r>
              <a:rPr lang="en-US" dirty="0" smtClean="0"/>
              <a:t>Feb.1, 2014 </a:t>
            </a:r>
          </a:p>
        </p:txBody>
      </p:sp>
      <p:pic>
        <p:nvPicPr>
          <p:cNvPr id="48130" name="Picture 2" descr="http://static.itpro.co.uk/sites/itpro/files/styles/gallery_wide/public/images/dir_194/it_photo_97489.jpg?itok=b5vrz3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3810000"/>
            <a:ext cx="4000500" cy="2667000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343400"/>
            <a:ext cx="42672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Ramifications for using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 expired, “unsupported”</a:t>
            </a:r>
            <a:r>
              <a:rPr lang="en-US" sz="2800" dirty="0"/>
              <a:t> </a:t>
            </a:r>
            <a:endParaRPr lang="en-US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standard??? </a:t>
            </a:r>
          </a:p>
        </p:txBody>
      </p:sp>
      <p:pic>
        <p:nvPicPr>
          <p:cNvPr id="19460" name="Picture 4" descr="http://t0.gstatic.com/images?q=tbn:ANd9GcTCwfGt6oPiZWj4pPR6O4VzpLIrU2b8dhU6-9ziSOkQBs0XRmKB6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395064"/>
            <a:ext cx="2209800" cy="27150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1793878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Chiller" pitchFamily="82" charset="0"/>
              </a:rPr>
              <a:t>C1028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Chiller" pitchFamily="82" charset="0"/>
              </a:rPr>
              <a:t>??-2/1/14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Ongoing Thin-Tile Research: </a:t>
            </a:r>
            <a:br>
              <a:rPr lang="en-US" dirty="0" smtClean="0"/>
            </a:br>
            <a:r>
              <a:rPr lang="en-US" dirty="0" smtClean="0"/>
              <a:t>	Robinson Floor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Industry </a:t>
            </a:r>
            <a:r>
              <a:rPr lang="en-US" dirty="0" smtClean="0">
                <a:solidFill>
                  <a:srgbClr val="000000"/>
                </a:solidFill>
              </a:rPr>
              <a:t>accepted </a:t>
            </a:r>
            <a:r>
              <a:rPr lang="en-US" dirty="0" smtClean="0"/>
              <a:t>test for determining which products can work on floors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Thin tile products which are not able to achieve “Extra Heavy” with perfect installation, directly bonded to concrete, will likely not be recommended for floors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6"/>
          <a:stretch>
            <a:fillRect/>
          </a:stretch>
        </p:blipFill>
        <p:spPr bwMode="auto">
          <a:xfrm>
            <a:off x="5181600" y="3657600"/>
            <a:ext cx="3048000" cy="268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6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Ongoing Thin-Tile Research: </a:t>
            </a:r>
            <a:br>
              <a:rPr lang="en-US" dirty="0" smtClean="0"/>
            </a:br>
            <a:r>
              <a:rPr lang="en-US" dirty="0" smtClean="0"/>
              <a:t>	Robinson Floor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7963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Evaluation of setting </a:t>
            </a:r>
            <a:r>
              <a:rPr lang="en-US" dirty="0"/>
              <a:t>procedures and </a:t>
            </a:r>
            <a:r>
              <a:rPr lang="en-US" dirty="0" smtClean="0"/>
              <a:t>combination of materials </a:t>
            </a:r>
            <a:endParaRPr lang="en-US" dirty="0"/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For direct bond to concrete, what is required to achieve Extra Heavy rating?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How does </a:t>
            </a:r>
            <a:r>
              <a:rPr lang="en-US" dirty="0" err="1" smtClean="0">
                <a:solidFill>
                  <a:srgbClr val="000000"/>
                </a:solidFill>
              </a:rPr>
              <a:t>lippage</a:t>
            </a:r>
            <a:r>
              <a:rPr lang="en-US" dirty="0" smtClean="0">
                <a:solidFill>
                  <a:srgbClr val="000000"/>
                </a:solidFill>
              </a:rPr>
              <a:t> affect performance?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How do membranes affect performance?</a:t>
            </a:r>
          </a:p>
          <a:p>
            <a:endParaRPr lang="en-US" dirty="0"/>
          </a:p>
          <a:p>
            <a:r>
              <a:rPr lang="en-US" dirty="0" smtClean="0"/>
              <a:t>Currently being analyzed:</a:t>
            </a:r>
          </a:p>
          <a:p>
            <a:pPr lvl="1"/>
            <a:r>
              <a:rPr lang="en-US" dirty="0" smtClean="0"/>
              <a:t>Proprietary installation material combinations from most major manufacturers</a:t>
            </a:r>
          </a:p>
          <a:p>
            <a:pPr lvl="1"/>
            <a:r>
              <a:rPr lang="en-US" dirty="0" smtClean="0"/>
              <a:t>Epoxy grout and </a:t>
            </a:r>
            <a:r>
              <a:rPr lang="en-US" dirty="0" err="1" smtClean="0"/>
              <a:t>cementitious</a:t>
            </a:r>
            <a:r>
              <a:rPr lang="en-US" dirty="0" smtClean="0"/>
              <a:t> grout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Breaking Strength </a:t>
            </a:r>
            <a:br>
              <a:rPr lang="en-US" dirty="0" smtClean="0"/>
            </a:br>
            <a:r>
              <a:rPr lang="en-US" dirty="0" smtClean="0"/>
              <a:t>	and Impact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7086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Objectives</a:t>
            </a:r>
          </a:p>
          <a:p>
            <a:r>
              <a:rPr lang="en-US" dirty="0" smtClean="0"/>
              <a:t>To better understand the relevance of these properties, particularly as they relate to installed performance </a:t>
            </a:r>
          </a:p>
          <a:p>
            <a:endParaRPr lang="en-US" dirty="0" smtClean="0"/>
          </a:p>
          <a:p>
            <a:r>
              <a:rPr lang="en-US" dirty="0" smtClean="0"/>
              <a:t>Possibility a correlation between Robinson floor tests and these properties i.e. breaking strength and impact resistance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/>
          <a:lstStyle/>
          <a:p>
            <a:pPr algn="l"/>
            <a:r>
              <a:rPr lang="en-US" dirty="0" smtClean="0"/>
              <a:t>	Breaking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635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Testing of “scraps” from each piece used in every Robinson Floor Test</a:t>
            </a:r>
          </a:p>
        </p:txBody>
      </p:sp>
      <p:pic>
        <p:nvPicPr>
          <p:cNvPr id="4" name="Picture 2" descr="http://www.datapointlabs.com/images/equipment/Instron-8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642" y="3573379"/>
            <a:ext cx="2806700" cy="2911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8650" y="2962776"/>
            <a:ext cx="5113422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Test methods followed: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ASTM C648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Proposed ISO Test Method for thin tile (based on ISO 10545-4)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Other properties being evaluated, especially for reinforced tiles: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Total deflection, especially for reinforced tiles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Modulus of elasticity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0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noFill/>
        </p:spPr>
        <p:txBody>
          <a:bodyPr/>
          <a:lstStyle/>
          <a:p>
            <a:pPr algn="l"/>
            <a:r>
              <a:rPr lang="en-US" dirty="0" smtClean="0"/>
              <a:t>	Impact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Testing of “scraps” from each piece used in every Robinson Floor Test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Three test methods to be assessed to develop qualitative and quantitative criteria for impact resistance and edge chipping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Falling Ball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Rolling Ball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Schmidt Hammer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/>
          <a:lstStyle/>
          <a:p>
            <a:pPr algn="l"/>
            <a:r>
              <a:rPr lang="en-US" dirty="0" smtClean="0"/>
              <a:t>	Impact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485775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Falling Ball Method</a:t>
            </a:r>
          </a:p>
          <a:p>
            <a:r>
              <a:rPr lang="en-US" dirty="0" smtClean="0"/>
              <a:t>Weighted sphere dropped onto tile bonded to block with standardized mortar </a:t>
            </a:r>
          </a:p>
          <a:p>
            <a:pPr lvl="1"/>
            <a:r>
              <a:rPr lang="en-US" dirty="0" smtClean="0"/>
              <a:t>One drop from 36”</a:t>
            </a:r>
          </a:p>
          <a:p>
            <a:pPr lvl="1"/>
            <a:r>
              <a:rPr lang="en-US" dirty="0" smtClean="0"/>
              <a:t>One drop from  48” </a:t>
            </a:r>
          </a:p>
          <a:p>
            <a:pPr lvl="1"/>
            <a:r>
              <a:rPr lang="en-US" dirty="0" smtClean="0"/>
              <a:t>Each drop on separate test specimen</a:t>
            </a:r>
          </a:p>
          <a:p>
            <a:r>
              <a:rPr lang="en-US" dirty="0" smtClean="0"/>
              <a:t>Diameter of impact area measured</a:t>
            </a:r>
          </a:p>
          <a:p>
            <a:r>
              <a:rPr lang="en-US" dirty="0" smtClean="0"/>
              <a:t>Maximum allowable diameter TBD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295400"/>
            <a:ext cx="2284413" cy="5119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5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dirty="0" smtClean="0"/>
              <a:t>	Impact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201862"/>
            <a:ext cx="7468603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Rolling Ball Method</a:t>
            </a:r>
          </a:p>
          <a:p>
            <a:r>
              <a:rPr lang="en-US" dirty="0" smtClean="0"/>
              <a:t>Weighted sphere allowed to roll 24” down a chute at a 45 degree angle into the edge of a tile bonded to block with standardized mortar</a:t>
            </a:r>
          </a:p>
          <a:p>
            <a:r>
              <a:rPr lang="en-US" dirty="0" smtClean="0"/>
              <a:t>Length of impact area measured</a:t>
            </a:r>
          </a:p>
          <a:p>
            <a:r>
              <a:rPr lang="en-US" dirty="0" smtClean="0"/>
              <a:t>Maximum allowable length TBD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4038600"/>
            <a:ext cx="3524387" cy="1976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5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dirty="0" smtClean="0"/>
              <a:t>	Impact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981200"/>
            <a:ext cx="5134476" cy="41781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Schmidt Hammer</a:t>
            </a:r>
          </a:p>
          <a:p>
            <a:r>
              <a:rPr lang="en-US" dirty="0" smtClean="0"/>
              <a:t>Commonly used in construction and mining industries to test surface hardness and penetration resistance of concrete and to assess the crushability of rocks. </a:t>
            </a:r>
          </a:p>
          <a:p>
            <a:endParaRPr lang="en-US" dirty="0" smtClean="0"/>
          </a:p>
          <a:p>
            <a:r>
              <a:rPr lang="en-US" dirty="0" smtClean="0"/>
              <a:t>Hammer yields a rebound number</a:t>
            </a:r>
          </a:p>
          <a:p>
            <a:endParaRPr lang="en-US" dirty="0" smtClean="0"/>
          </a:p>
          <a:p>
            <a:r>
              <a:rPr lang="en-US" dirty="0" smtClean="0"/>
              <a:t>Possible correlation between impact resistance of bonded tile and rebound number </a:t>
            </a:r>
          </a:p>
          <a:p>
            <a:endParaRPr lang="en-U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679908" y="1786689"/>
            <a:ext cx="2633772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3924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8" name="Picture 14" descr="https://encrypted-tbn1.gstatic.com/images?q=tbn:ANd9GcQgHVcvIktZ_zo39IOgxhXyo6zl52W4lCcLajL9FG0IS7UN-zs4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8719" y="1600200"/>
            <a:ext cx="2334961" cy="3918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8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1676400"/>
          </a:xfrm>
          <a:noFill/>
        </p:spPr>
        <p:txBody>
          <a:bodyPr/>
          <a:lstStyle/>
          <a:p>
            <a:r>
              <a:rPr lang="en-US" dirty="0" smtClean="0"/>
              <a:t>Point load with membranes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51037"/>
            <a:ext cx="8229600" cy="4525963"/>
          </a:xfrm>
        </p:spPr>
        <p:txBody>
          <a:bodyPr/>
          <a:lstStyle/>
          <a:p>
            <a:r>
              <a:rPr lang="en-US" dirty="0" smtClean="0"/>
              <a:t>Based on ANSI A118.12</a:t>
            </a:r>
          </a:p>
          <a:p>
            <a:endParaRPr lang="en-US" dirty="0" smtClean="0"/>
          </a:p>
          <a:p>
            <a:r>
              <a:rPr lang="en-US" dirty="0" smtClean="0"/>
              <a:t>Relevant to thin tile Robinson Floor Test research with membranes</a:t>
            </a:r>
          </a:p>
          <a:p>
            <a:endParaRPr lang="en-US" dirty="0" smtClean="0"/>
          </a:p>
          <a:p>
            <a:r>
              <a:rPr lang="en-US" dirty="0" smtClean="0"/>
              <a:t>Point load value to be determined for tiles and membranes used in each Robinson test to determine correlation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ontent Placeholder 2"/>
          <p:cNvSpPr>
            <a:spLocks noGrp="1"/>
          </p:cNvSpPr>
          <p:nvPr>
            <p:ph idx="4294967295"/>
          </p:nvPr>
        </p:nvSpPr>
        <p:spPr>
          <a:xfrm>
            <a:off x="762000" y="2332038"/>
            <a:ext cx="83820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Definition: </a:t>
            </a:r>
          </a:p>
          <a:p>
            <a:pPr marL="342900" lvl="1" indent="-342900" eaLnBrk="1" hangingPunct="1"/>
            <a:endParaRPr lang="en-US" sz="1400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dirty="0" smtClean="0"/>
              <a:t>Thickness: 0.236 inches (6.0mm) </a:t>
            </a:r>
            <a:endParaRPr lang="en-US" dirty="0"/>
          </a:p>
          <a:p>
            <a:pPr marL="0" lvl="1" indent="0" eaLnBrk="1" hangingPunct="1">
              <a:buNone/>
            </a:pPr>
            <a:r>
              <a:rPr lang="en-US" dirty="0" smtClean="0"/>
              <a:t>	or less</a:t>
            </a:r>
          </a:p>
          <a:p>
            <a:pPr marL="342900" lvl="1" indent="-342900" eaLnBrk="1" hangingPunct="1">
              <a:buFontTx/>
              <a:buChar char="•"/>
            </a:pPr>
            <a:endParaRPr lang="en-US" sz="1400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dirty="0" smtClean="0"/>
              <a:t>Thin Porcelain Tiles ≤ 1 square meter</a:t>
            </a:r>
          </a:p>
          <a:p>
            <a:pPr marL="342900" lvl="1" indent="-342900" eaLnBrk="1" hangingPunct="1">
              <a:buFontTx/>
              <a:buChar char="•"/>
            </a:pPr>
            <a:endParaRPr lang="en-US" sz="1400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dirty="0" smtClean="0"/>
              <a:t>Thin Porcelain Tile </a:t>
            </a:r>
            <a:r>
              <a:rPr lang="en-US" strike="sngStrike" dirty="0" smtClean="0">
                <a:solidFill>
                  <a:srgbClr val="FF0000"/>
                </a:solidFill>
              </a:rPr>
              <a:t>Panels</a:t>
            </a:r>
            <a:r>
              <a:rPr lang="en-US" dirty="0" smtClean="0"/>
              <a:t> &gt; 1 square meter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 smtClean="0">
                <a:solidFill>
                  <a:srgbClr val="000000"/>
                </a:solidFill>
              </a:rPr>
              <a:t>	Likely </a:t>
            </a:r>
            <a:r>
              <a:rPr lang="en-US" sz="4000" dirty="0">
                <a:solidFill>
                  <a:srgbClr val="000000"/>
                </a:solidFill>
              </a:rPr>
              <a:t>to Be Included in A137.3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17142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71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164"/>
            <a:ext cx="9144000" cy="1608364"/>
          </a:xfrm>
          <a:noFill/>
        </p:spPr>
        <p:txBody>
          <a:bodyPr/>
          <a:lstStyle/>
          <a:p>
            <a:pPr algn="l"/>
            <a:r>
              <a:rPr lang="en-US" dirty="0" smtClean="0"/>
              <a:t>	COF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51037"/>
            <a:ext cx="377536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www.TCNAtile.com</a:t>
            </a:r>
          </a:p>
          <a:p>
            <a:pPr lvl="1"/>
            <a:r>
              <a:rPr lang="en-US" dirty="0" smtClean="0"/>
              <a:t>ANSI language</a:t>
            </a:r>
          </a:p>
          <a:p>
            <a:pPr lvl="1"/>
            <a:r>
              <a:rPr lang="en-US" dirty="0" smtClean="0"/>
              <a:t>Handbook language</a:t>
            </a:r>
          </a:p>
          <a:p>
            <a:pPr lvl="1"/>
            <a:r>
              <a:rPr lang="en-US" dirty="0" smtClean="0"/>
              <a:t>FAQ-style Technical Bulletin</a:t>
            </a:r>
          </a:p>
          <a:p>
            <a:pPr lvl="1"/>
            <a:r>
              <a:rPr lang="en-US" dirty="0" smtClean="0"/>
              <a:t>PSA-style bulletin</a:t>
            </a:r>
          </a:p>
          <a:p>
            <a:pPr lvl="1"/>
            <a:r>
              <a:rPr lang="en-US" dirty="0" smtClean="0"/>
              <a:t>Articles by TCNA and others explaining the change in methodology and requirements and related issues, like legal liability issues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666939"/>
            <a:ext cx="1752600" cy="22881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215" y="2931471"/>
            <a:ext cx="18288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647" y="800100"/>
            <a:ext cx="1828800" cy="2400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364" y="2933285"/>
            <a:ext cx="1787236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1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/>
              <a:t>	Thin Tile Installation:</a:t>
            </a:r>
            <a:br>
              <a:rPr lang="en-US" dirty="0" smtClean="0"/>
            </a:br>
            <a:r>
              <a:rPr lang="en-US" dirty="0" smtClean="0"/>
              <a:t>	A Moving Target?</a:t>
            </a:r>
          </a:p>
        </p:txBody>
      </p:sp>
      <p:sp>
        <p:nvSpPr>
          <p:cNvPr id="102402" name="Content Placeholder 4"/>
          <p:cNvSpPr>
            <a:spLocks noGrp="1"/>
          </p:cNvSpPr>
          <p:nvPr>
            <p:ph idx="1"/>
          </p:nvPr>
        </p:nvSpPr>
        <p:spPr>
          <a:xfrm>
            <a:off x="457200" y="2438400"/>
            <a:ext cx="4648200" cy="33067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Lack of product standard makes development of installation standards or guidelines difficult</a:t>
            </a:r>
          </a:p>
        </p:txBody>
      </p:sp>
      <p:pic>
        <p:nvPicPr>
          <p:cNvPr id="102403" name="Picture 6" descr="http://missionandculture.files.wordpress.com/2012/10/moving-target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2209800"/>
            <a:ext cx="39052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noFill/>
        </p:spPr>
        <p:txBody>
          <a:bodyPr/>
          <a:lstStyle/>
          <a:p>
            <a:pPr algn="l"/>
            <a:r>
              <a:rPr lang="en-US" dirty="0" smtClean="0"/>
              <a:t>	Thin Tile Installation</a:t>
            </a:r>
          </a:p>
        </p:txBody>
      </p:sp>
      <p:sp>
        <p:nvSpPr>
          <p:cNvPr id="103426" name="Content Placeholder 4"/>
          <p:cNvSpPr>
            <a:spLocks noGrp="1"/>
          </p:cNvSpPr>
          <p:nvPr>
            <p:ph idx="1"/>
          </p:nvPr>
        </p:nvSpPr>
        <p:spPr>
          <a:xfrm>
            <a:off x="533400" y="2057400"/>
            <a:ext cx="8305800" cy="4144962"/>
          </a:xfrm>
        </p:spPr>
        <p:txBody>
          <a:bodyPr/>
          <a:lstStyle/>
          <a:p>
            <a:r>
              <a:rPr lang="en-US" sz="2800" dirty="0" smtClean="0"/>
              <a:t>The trade is essentially unregulated, so installation practices vary widely and are difficult to control …yet thin tile requires special precautions and procedures for all aspects of handling and installation</a:t>
            </a:r>
          </a:p>
        </p:txBody>
      </p:sp>
      <p:pic>
        <p:nvPicPr>
          <p:cNvPr id="103427" name="Picture 3" descr="tile set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973514"/>
            <a:ext cx="2590800" cy="251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</a:t>
            </a:r>
          </a:p>
        </p:txBody>
      </p:sp>
      <p:sp>
        <p:nvSpPr>
          <p:cNvPr id="104450" name="Content Placeholder 4"/>
          <p:cNvSpPr>
            <a:spLocks noGrp="1"/>
          </p:cNvSpPr>
          <p:nvPr>
            <p:ph idx="1"/>
          </p:nvPr>
        </p:nvSpPr>
        <p:spPr>
          <a:xfrm>
            <a:off x="762000" y="2438400"/>
            <a:ext cx="6096000" cy="4525963"/>
          </a:xfrm>
        </p:spPr>
        <p:txBody>
          <a:bodyPr/>
          <a:lstStyle/>
          <a:p>
            <a:r>
              <a:rPr lang="en-US" dirty="0" smtClean="0"/>
              <a:t>Modified version of A108.5</a:t>
            </a:r>
          </a:p>
          <a:p>
            <a:endParaRPr lang="en-US" sz="2000" dirty="0" smtClean="0"/>
          </a:p>
          <a:p>
            <a:r>
              <a:rPr lang="en-US" dirty="0" smtClean="0"/>
              <a:t>Limited scope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smtClean="0"/>
              <a:t>Interior</a:t>
            </a:r>
          </a:p>
          <a:p>
            <a:pPr lvl="1"/>
            <a:r>
              <a:rPr lang="en-US" dirty="0" smtClean="0"/>
              <a:t>Thin-bed</a:t>
            </a:r>
            <a:endParaRPr lang="en-US" sz="1400" dirty="0" smtClean="0"/>
          </a:p>
          <a:p>
            <a:pPr lvl="1"/>
            <a:r>
              <a:rPr lang="en-US" dirty="0" smtClean="0"/>
              <a:t>Cementitious mortars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6064"/>
            <a:ext cx="3810000" cy="25506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</a:t>
            </a:r>
          </a:p>
        </p:txBody>
      </p:sp>
      <p:sp>
        <p:nvSpPr>
          <p:cNvPr id="105473" name="Content Placeholder 4"/>
          <p:cNvSpPr>
            <a:spLocks noGrp="1"/>
          </p:cNvSpPr>
          <p:nvPr>
            <p:ph idx="1"/>
          </p:nvPr>
        </p:nvSpPr>
        <p:spPr>
          <a:xfrm>
            <a:off x="381000" y="1981200"/>
            <a:ext cx="4267200" cy="4876800"/>
          </a:xfrm>
        </p:spPr>
        <p:txBody>
          <a:bodyPr>
            <a:normAutofit/>
          </a:bodyPr>
          <a:lstStyle/>
          <a:p>
            <a:r>
              <a:rPr lang="en-US" sz="2800" smtClean="0"/>
              <a:t>Select substrates</a:t>
            </a:r>
          </a:p>
          <a:p>
            <a:pPr lvl="1"/>
            <a:endParaRPr lang="en-US" sz="800" smtClean="0"/>
          </a:p>
          <a:p>
            <a:pPr lvl="1"/>
            <a:r>
              <a:rPr lang="en-US" sz="2400" smtClean="0"/>
              <a:t>Floors: concrete, mortar bed over concrete</a:t>
            </a:r>
          </a:p>
          <a:p>
            <a:pPr lvl="1"/>
            <a:endParaRPr lang="en-US" sz="1400" smtClean="0"/>
          </a:p>
          <a:p>
            <a:pPr lvl="1"/>
            <a:r>
              <a:rPr lang="en-US" sz="2400" smtClean="0"/>
              <a:t>Walls: concrete, CMU, drywall, backer boards</a:t>
            </a:r>
            <a:endParaRPr lang="en-US" sz="2000" smtClean="0"/>
          </a:p>
          <a:p>
            <a:endParaRPr lang="en-US" sz="1400" smtClean="0"/>
          </a:p>
          <a:p>
            <a:r>
              <a:rPr lang="en-US" sz="2800" smtClean="0"/>
              <a:t>Tile over tile? Who determines soundness of existing tile?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284" y="2057400"/>
            <a:ext cx="4098925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284663"/>
            <a:ext cx="2895600" cy="217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4572000" cy="2514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Required substrate flatness:</a:t>
            </a:r>
          </a:p>
          <a:p>
            <a:pPr lvl="1"/>
            <a:r>
              <a:rPr lang="en-US" sz="2400" dirty="0" smtClean="0"/>
              <a:t>1/8” in 10 feet </a:t>
            </a:r>
          </a:p>
          <a:p>
            <a:pPr lvl="1"/>
            <a:r>
              <a:rPr lang="en-US" sz="2400" dirty="0" smtClean="0"/>
              <a:t>1/16” in 1’</a:t>
            </a:r>
            <a:endParaRPr lang="en-US" sz="2000" dirty="0" smtClean="0"/>
          </a:p>
          <a:p>
            <a:endParaRPr lang="en-US" sz="1600" dirty="0" smtClean="0"/>
          </a:p>
          <a:p>
            <a:r>
              <a:rPr lang="en-US" sz="2800" dirty="0" smtClean="0"/>
              <a:t>Substrate prep required, like VCT flooring</a:t>
            </a:r>
          </a:p>
        </p:txBody>
      </p:sp>
      <p:pic>
        <p:nvPicPr>
          <p:cNvPr id="106499" name="Picture 4" descr="pics off camera April 11, 2008 2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723482"/>
            <a:ext cx="3810000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6500" name="Picture 5" descr="for book 2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53369"/>
            <a:ext cx="2895600" cy="2170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07521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41148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Jobsite Requirements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Clear pathways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Elevator, buck hoist, or boom lift may be needed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Emphasis on restriction of traffic and impact</a:t>
            </a:r>
            <a:r>
              <a:rPr lang="en-US" dirty="0" smtClean="0"/>
              <a:t> 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29956">
            <a:off x="4325938" y="2289175"/>
            <a:ext cx="4175125" cy="3130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0854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4191000" cy="4525962"/>
          </a:xfrm>
        </p:spPr>
        <p:txBody>
          <a:bodyPr>
            <a:normAutofit/>
          </a:bodyPr>
          <a:lstStyle/>
          <a:p>
            <a:r>
              <a:rPr lang="en-US" sz="2800" smtClean="0"/>
              <a:t>Handling large pieces:</a:t>
            </a:r>
          </a:p>
          <a:p>
            <a:pPr lvl="1"/>
            <a:endParaRPr lang="en-US" sz="800" dirty="0" smtClean="0"/>
          </a:p>
          <a:p>
            <a:pPr lvl="1"/>
            <a:r>
              <a:rPr lang="en-US" sz="2400" dirty="0" smtClean="0"/>
              <a:t>Rack with suction cups?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400" dirty="0" smtClean="0"/>
              <a:t>2 people? 4 people?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400" dirty="0" smtClean="0"/>
              <a:t>Specialized tools for cutting and transporting?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400" dirty="0" smtClean="0"/>
              <a:t>Dedicated workstation?</a:t>
            </a:r>
          </a:p>
        </p:txBody>
      </p:sp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325" y="4206875"/>
            <a:ext cx="33432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12888"/>
            <a:ext cx="3886200" cy="2601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  <a:noFill/>
        </p:spPr>
        <p:txBody>
          <a:bodyPr/>
          <a:lstStyle/>
          <a:p>
            <a:pPr algn="l"/>
            <a:r>
              <a:rPr lang="en-US" dirty="0" smtClean="0"/>
              <a:t>	Likely to Be Included in A108.19?</a:t>
            </a:r>
          </a:p>
        </p:txBody>
      </p:sp>
      <p:sp>
        <p:nvSpPr>
          <p:cNvPr id="109569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Unpacking/handling: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How to ensure material isn’t damaged since cracks are often not obvious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Documentation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Necessary equipment and procedure for moving crates around jobsite</a:t>
            </a:r>
          </a:p>
          <a:p>
            <a:pPr lvl="2"/>
            <a:r>
              <a:rPr lang="en-US" sz="2000" dirty="0" smtClean="0"/>
              <a:t>Long arms on forklift</a:t>
            </a:r>
          </a:p>
          <a:p>
            <a:pPr lvl="2"/>
            <a:r>
              <a:rPr lang="en-US" sz="2000" dirty="0" smtClean="0"/>
              <a:t>Keep large pieces vertical when carrying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noFill/>
        </p:spPr>
        <p:txBody>
          <a:bodyPr/>
          <a:lstStyle/>
          <a:p>
            <a:pPr algn="l"/>
            <a:r>
              <a:rPr lang="en-US" dirty="0" smtClean="0"/>
              <a:t>	Here’s What NOT to Do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600" y="16764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37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6" r="-39573"/>
          <a:stretch/>
        </p:blipFill>
        <p:spPr bwMode="auto">
          <a:xfrm>
            <a:off x="19373" y="609600"/>
            <a:ext cx="1262982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61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2663</TotalTime>
  <Words>3987</Words>
  <Application>Microsoft Office PowerPoint</Application>
  <PresentationFormat>On-screen Show (4:3)</PresentationFormat>
  <Paragraphs>912</Paragraphs>
  <Slides>173</Slides>
  <Notes>73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82" baseType="lpstr">
      <vt:lpstr>ＭＳ Ｐゴシック</vt:lpstr>
      <vt:lpstr>Arial</vt:lpstr>
      <vt:lpstr>Arial Black</vt:lpstr>
      <vt:lpstr>Arial Narrow</vt:lpstr>
      <vt:lpstr>Calibri</vt:lpstr>
      <vt:lpstr>Chiller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…be forewarned on legal issues</vt:lpstr>
      <vt:lpstr>FIRST! A VERY IMPORTANT REMINDER    Changes to coefficient of friction (COF) for ceramic tile</vt:lpstr>
      <vt:lpstr> 0.42 is the new 0.6</vt:lpstr>
      <vt:lpstr> 0.42 is the new 0.6</vt:lpstr>
      <vt:lpstr> 0.42 is the new 0.6</vt:lpstr>
      <vt:lpstr> COF Resources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Meanwhile…</vt:lpstr>
      <vt:lpstr>Train Wreck</vt:lpstr>
      <vt:lpstr> Medium bed Mortar</vt:lpstr>
      <vt:lpstr>ANSI ASC A108 and MMSA</vt:lpstr>
      <vt:lpstr> Additional Tile   Offset Specifications</vt:lpstr>
      <vt:lpstr> Saw-Tooth   Soft Joints</vt:lpstr>
      <vt:lpstr> Other A108 Items Being Discussed</vt:lpstr>
      <vt:lpstr> Big Steps in   Water Absorption Research! </vt:lpstr>
      <vt:lpstr>PowerPoint Presentation</vt:lpstr>
      <vt:lpstr>ASTM C373</vt:lpstr>
      <vt:lpstr>PowerPoint Presentation</vt:lpstr>
      <vt:lpstr>PowerPoint Presentation</vt:lpstr>
      <vt:lpstr> WCO Approved Changes </vt:lpstr>
      <vt:lpstr>  WCO Approved Changes </vt:lpstr>
      <vt:lpstr>  WCO Approved Changes </vt:lpstr>
      <vt:lpstr>A Word of Caution</vt:lpstr>
      <vt:lpstr>Changes to the  2014 TCNA Handbook</vt:lpstr>
      <vt:lpstr>  2014 Handbook:    A118.15 Mortars Added to Methods </vt:lpstr>
      <vt:lpstr> 2014 Handbook:   A118.15 Mortars Added</vt:lpstr>
      <vt:lpstr> 2014 Handbook:   A118.15 Mortars Added</vt:lpstr>
      <vt:lpstr> 2014 Handbook:   A118.15 Mortars Added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2015 Handbook Meeting   June 26, Atlanta</vt:lpstr>
      <vt:lpstr> 2015 TCNA Handbook  Possible new method for curbless shower</vt:lpstr>
      <vt:lpstr> 2015 TCNA Handbook  Possible new method for curbless shower</vt:lpstr>
      <vt:lpstr>     2015 TCNA Handbook      Possible: change to medium       bed mortar definition</vt:lpstr>
      <vt:lpstr> 2015 TCNA Handbook:  Possible change to medium   bed mortar definition</vt:lpstr>
      <vt:lpstr> 2015 TCNA Handbook  Possible: additional stone methods</vt:lpstr>
      <vt:lpstr>2015 TCNA Handbook  Possible: boilerplate language for specifying qualified contractor/installers</vt:lpstr>
      <vt:lpstr>Installer Certifications</vt:lpstr>
      <vt:lpstr>Advanced Certifications for Tile Installers (ACT)</vt:lpstr>
      <vt:lpstr>PowerPoint Presentation</vt:lpstr>
      <vt:lpstr>PowerPoint Presentation</vt:lpstr>
      <vt:lpstr>Sustainability</vt:lpstr>
      <vt:lpstr> It’s Here!  </vt:lpstr>
      <vt:lpstr> TCNA-led EPD for   Tile Made in North America</vt:lpstr>
      <vt:lpstr> TCNA-led EPD for   Tile Made in North America</vt:lpstr>
      <vt:lpstr> What is an EPD?</vt:lpstr>
      <vt:lpstr> Ceramic Tile EPD: Preliminary Results</vt:lpstr>
      <vt:lpstr> Ceramic Tile EPD: Preliminary Results</vt:lpstr>
      <vt:lpstr> North American Tile EPD </vt:lpstr>
      <vt:lpstr> North American Tile EPD </vt:lpstr>
      <vt:lpstr> What about HPDs?</vt:lpstr>
      <vt:lpstr> HPDs: Issues Ahead</vt:lpstr>
      <vt:lpstr> Brief update on Green Squared®</vt:lpstr>
      <vt:lpstr> Green Squared® References in Green  Building Standards/Rating Systems</vt:lpstr>
      <vt:lpstr>Green Squared® References in Green Building Standards/Rating Systems</vt:lpstr>
      <vt:lpstr>Thin Tile</vt:lpstr>
      <vt:lpstr> What We’ll Be Covering:  Thin Is In</vt:lpstr>
      <vt:lpstr>It’s Different</vt:lpstr>
      <vt:lpstr> Thin Tiles Range   from 3 mm to 6.0 mm</vt:lpstr>
      <vt:lpstr> Often Reinforced with Fiberglass,   Plastic, or Metal Mesh</vt:lpstr>
      <vt:lpstr> It’s Different Reduced thickness means: </vt:lpstr>
      <vt:lpstr> It’s Different Large surface areas mean:</vt:lpstr>
      <vt:lpstr>It’s Different Reinforcing on some products means: </vt:lpstr>
      <vt:lpstr>Under  Construction</vt:lpstr>
      <vt:lpstr>Sneak peek  into the  exciting world of  standards development… </vt:lpstr>
      <vt:lpstr> Properties being considered   for standardization (A137.3)</vt:lpstr>
      <vt:lpstr> Ongoing Thin-Tile Research:   Robinson Floor Tests</vt:lpstr>
      <vt:lpstr> Ongoing Thin-Tile Research:   Robinson Floor Tests</vt:lpstr>
      <vt:lpstr> Breaking Strength   and Impact Resistance</vt:lpstr>
      <vt:lpstr> Breaking Strength</vt:lpstr>
      <vt:lpstr> Impact Resistance</vt:lpstr>
      <vt:lpstr> Impact Resistance</vt:lpstr>
      <vt:lpstr> Impact Resistance</vt:lpstr>
      <vt:lpstr> Impact Resistance</vt:lpstr>
      <vt:lpstr>Point load with membranes</vt:lpstr>
      <vt:lpstr>PowerPoint Presentation</vt:lpstr>
      <vt:lpstr> Thin Tile Installation:  A Moving Target?</vt:lpstr>
      <vt:lpstr> Thin Tile Installation</vt:lpstr>
      <vt:lpstr> Likely to Be Included in A108.19</vt:lpstr>
      <vt:lpstr> Likely to Be Included in A108.19</vt:lpstr>
      <vt:lpstr> Likely to Be Included in A108.19</vt:lpstr>
      <vt:lpstr> Likely to Be Included in A108.19?</vt:lpstr>
      <vt:lpstr> Likely to Be Included in A108.19?</vt:lpstr>
      <vt:lpstr> Likely to Be Included in A108.19?</vt:lpstr>
      <vt:lpstr> Here’s What NOT to Do</vt:lpstr>
      <vt:lpstr>PowerPoint Presentation</vt:lpstr>
      <vt:lpstr> Likely to Be Included in A108.19?</vt:lpstr>
      <vt:lpstr>Look Easy?</vt:lpstr>
      <vt:lpstr> Likely to Be Included in A108.19?</vt:lpstr>
      <vt:lpstr> Likely to Be Included in A108.19?</vt:lpstr>
      <vt:lpstr> Likely to Be Included in A108.19?</vt:lpstr>
      <vt:lpstr> Likely to Be Included in A108.19?</vt:lpstr>
      <vt:lpstr>PowerPoint Presentation</vt:lpstr>
      <vt:lpstr> Likely to Be Included in A108.19?</vt:lpstr>
      <vt:lpstr> Likely to Be Included in A108.19</vt:lpstr>
      <vt:lpstr> Likely to Be Included in A108.19?</vt:lpstr>
      <vt:lpstr> Likely to Be Included in A108.19?</vt:lpstr>
      <vt:lpstr> Likely to Be Included in A108.19?</vt:lpstr>
      <vt:lpstr> Contractor Viewpoint</vt:lpstr>
      <vt:lpstr> Thin Tile Opportunities/Warning</vt:lpstr>
      <vt:lpstr> Why Is Thin Tile Exciting?</vt:lpstr>
      <vt:lpstr> What’s So Great About   Thin Tile Over Tile?  One Word: RENOVATION</vt:lpstr>
      <vt:lpstr> Hotels Must Renovate Frequently:  Thin Tile Over Tile Can Help</vt:lpstr>
      <vt:lpstr> Thin Tile Over Tile:  Time &amp; Cost Savings</vt:lpstr>
      <vt:lpstr>PowerPoint Presentation</vt:lpstr>
      <vt:lpstr>PowerPoint Presentation</vt:lpstr>
      <vt:lpstr>PowerPoint Presentation</vt:lpstr>
      <vt:lpstr> Thin Tile over Tile:  Client Satisfaction Is Key</vt:lpstr>
      <vt:lpstr> Environmental Impact:  Thin Tile vs. Traditional Tile</vt:lpstr>
      <vt:lpstr> Lower Environmental Impact</vt:lpstr>
      <vt:lpstr>Versatile Design Profile</vt:lpstr>
      <vt:lpstr>PowerPoint Presentation</vt:lpstr>
      <vt:lpstr>PowerPoint Presentation</vt:lpstr>
      <vt:lpstr>PowerPoint Presentation</vt:lpstr>
      <vt:lpstr>PowerPoint Presentation</vt:lpstr>
      <vt:lpstr>Thin Tile: It Bends!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New Thin Tile Applications:  Photovoltaic Panels</vt:lpstr>
      <vt:lpstr>Building Retrofitted with Ventilated Façade and Integrated Photovoltaic Thin Tile Panels (Aadorf, Switzerland)</vt:lpstr>
      <vt:lpstr>PowerPoint Presentation</vt:lpstr>
      <vt:lpstr>More Exciting Exterior Tile</vt:lpstr>
      <vt:lpstr> Ventilated  Ceramic Façades</vt:lpstr>
      <vt:lpstr> Moisture, Thermal, &amp;   Acoustic Management</vt:lpstr>
      <vt:lpstr> Structural  Efficiency</vt:lpstr>
      <vt:lpstr> Architectural &amp; Engineering Evaluation  U.S. Market – Structural </vt:lpstr>
      <vt:lpstr>PowerPoint Presentation</vt:lpstr>
      <vt:lpstr>PowerPoint Presentation</vt:lpstr>
      <vt:lpstr>PowerPoint Presentation</vt:lpstr>
      <vt:lpstr>Marjorie &amp; Arnold Ziff Building, University of Leeds Farrell &amp; Clark, Leeds 12,000 ft2</vt:lpstr>
      <vt:lpstr>PowerPoint Presentation</vt:lpstr>
      <vt:lpstr>PowerPoint Presentation</vt:lpstr>
      <vt:lpstr> And Now …  High-Definition  Digital Ink-Jet   Printing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Faux Leather</vt:lpstr>
      <vt:lpstr>Faux Parquet Flooring</vt:lpstr>
      <vt:lpstr>Faux Antique Wallpaper</vt:lpstr>
      <vt:lpstr>Faux Flocked Wallpaper</vt:lpstr>
      <vt:lpstr> Faux Crumpled Paper</vt:lpstr>
      <vt:lpstr> Large Faux Gemstone Panels</vt:lpstr>
      <vt:lpstr>PowerPoint Presentation</vt:lpstr>
      <vt:lpstr>PowerPoint Presentation</vt:lpstr>
      <vt:lpstr>PowerPoint Presentation</vt:lpstr>
      <vt:lpstr> Other Exciting Applications:  Large-Scale Image Reproductions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ssamulski</dc:creator>
  <cp:lastModifiedBy>Lynn Zott</cp:lastModifiedBy>
  <cp:revision>131</cp:revision>
  <dcterms:created xsi:type="dcterms:W3CDTF">2014-04-28T09:41:03Z</dcterms:created>
  <dcterms:modified xsi:type="dcterms:W3CDTF">2014-08-04T16:35:21Z</dcterms:modified>
</cp:coreProperties>
</file>