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3" r:id="rId1"/>
  </p:sldMasterIdLst>
  <p:notesMasterIdLst>
    <p:notesMasterId r:id="rId62"/>
  </p:notesMasterIdLst>
  <p:handoutMasterIdLst>
    <p:handoutMasterId r:id="rId63"/>
  </p:handoutMasterIdLst>
  <p:sldIdLst>
    <p:sldId id="256" r:id="rId2"/>
    <p:sldId id="259" r:id="rId3"/>
    <p:sldId id="372" r:id="rId4"/>
    <p:sldId id="334" r:id="rId5"/>
    <p:sldId id="335" r:id="rId6"/>
    <p:sldId id="336" r:id="rId7"/>
    <p:sldId id="337" r:id="rId8"/>
    <p:sldId id="338" r:id="rId9"/>
    <p:sldId id="339" r:id="rId10"/>
    <p:sldId id="340" r:id="rId11"/>
    <p:sldId id="341" r:id="rId12"/>
    <p:sldId id="342" r:id="rId13"/>
    <p:sldId id="343" r:id="rId14"/>
    <p:sldId id="344" r:id="rId15"/>
    <p:sldId id="345" r:id="rId16"/>
    <p:sldId id="346" r:id="rId17"/>
    <p:sldId id="347" r:id="rId18"/>
    <p:sldId id="348" r:id="rId19"/>
    <p:sldId id="349" r:id="rId20"/>
    <p:sldId id="350" r:id="rId21"/>
    <p:sldId id="351" r:id="rId22"/>
    <p:sldId id="352" r:id="rId23"/>
    <p:sldId id="353" r:id="rId24"/>
    <p:sldId id="354" r:id="rId25"/>
    <p:sldId id="355" r:id="rId26"/>
    <p:sldId id="356" r:id="rId27"/>
    <p:sldId id="357" r:id="rId28"/>
    <p:sldId id="360" r:id="rId29"/>
    <p:sldId id="361" r:id="rId30"/>
    <p:sldId id="362" r:id="rId31"/>
    <p:sldId id="366" r:id="rId32"/>
    <p:sldId id="369" r:id="rId33"/>
    <p:sldId id="320" r:id="rId34"/>
    <p:sldId id="321" r:id="rId35"/>
    <p:sldId id="274" r:id="rId36"/>
    <p:sldId id="267" r:id="rId37"/>
    <p:sldId id="322" r:id="rId38"/>
    <p:sldId id="298" r:id="rId39"/>
    <p:sldId id="325" r:id="rId40"/>
    <p:sldId id="326" r:id="rId41"/>
    <p:sldId id="327" r:id="rId42"/>
    <p:sldId id="328" r:id="rId43"/>
    <p:sldId id="329" r:id="rId44"/>
    <p:sldId id="330" r:id="rId45"/>
    <p:sldId id="331" r:id="rId46"/>
    <p:sldId id="269" r:id="rId47"/>
    <p:sldId id="332" r:id="rId48"/>
    <p:sldId id="317" r:id="rId49"/>
    <p:sldId id="318" r:id="rId50"/>
    <p:sldId id="319" r:id="rId51"/>
    <p:sldId id="314" r:id="rId52"/>
    <p:sldId id="316" r:id="rId53"/>
    <p:sldId id="315" r:id="rId54"/>
    <p:sldId id="305" r:id="rId55"/>
    <p:sldId id="310" r:id="rId56"/>
    <p:sldId id="311" r:id="rId57"/>
    <p:sldId id="312" r:id="rId58"/>
    <p:sldId id="313" r:id="rId59"/>
    <p:sldId id="303" r:id="rId60"/>
    <p:sldId id="324" r:id="rId6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C43D"/>
    <a:srgbClr val="A3A590"/>
    <a:srgbClr val="1495B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790" autoAdjust="0"/>
    <p:restoredTop sz="94660"/>
  </p:normalViewPr>
  <p:slideViewPr>
    <p:cSldViewPr snapToGrid="0" snapToObjects="1">
      <p:cViewPr varScale="1">
        <p:scale>
          <a:sx n="108" d="100"/>
          <a:sy n="108" d="100"/>
        </p:scale>
        <p:origin x="390" y="102"/>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85" d="100"/>
          <a:sy n="85" d="100"/>
        </p:scale>
        <p:origin x="-3150"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41749165432611263"/>
          <c:y val="3.4375000000000024E-2"/>
          <c:w val="0.54193300309877679"/>
          <c:h val="0.84852066929133851"/>
        </c:manualLayout>
      </c:layout>
      <c:barChart>
        <c:barDir val="bar"/>
        <c:grouping val="clustered"/>
        <c:varyColors val="0"/>
        <c:ser>
          <c:idx val="0"/>
          <c:order val="0"/>
          <c:tx>
            <c:strRef>
              <c:f>Sheet1!$B$1</c:f>
              <c:strCache>
                <c:ptCount val="1"/>
                <c:pt idx="0">
                  <c:v>2005</c:v>
                </c:pt>
              </c:strCache>
            </c:strRef>
          </c:tx>
          <c:invertIfNegative val="0"/>
          <c:cat>
            <c:strRef>
              <c:f>Sheet1!$A$2:$A$5</c:f>
              <c:strCache>
                <c:ptCount val="1"/>
                <c:pt idx="0">
                  <c:v> Green Building Market Growth: Commerical </c:v>
                </c:pt>
              </c:strCache>
            </c:strRef>
          </c:cat>
          <c:val>
            <c:numRef>
              <c:f>Sheet1!$B$2:$B$5</c:f>
              <c:numCache>
                <c:formatCode>General</c:formatCode>
                <c:ptCount val="4"/>
                <c:pt idx="0" formatCode="0%">
                  <c:v>2.0000000000000014E-2</c:v>
                </c:pt>
              </c:numCache>
            </c:numRef>
          </c:val>
        </c:ser>
        <c:ser>
          <c:idx val="1"/>
          <c:order val="1"/>
          <c:tx>
            <c:strRef>
              <c:f>Sheet1!$C$1</c:f>
              <c:strCache>
                <c:ptCount val="1"/>
                <c:pt idx="0">
                  <c:v>2012</c:v>
                </c:pt>
              </c:strCache>
            </c:strRef>
          </c:tx>
          <c:spPr>
            <a:solidFill>
              <a:schemeClr val="accent1">
                <a:lumMod val="50000"/>
              </a:schemeClr>
            </a:solidFill>
          </c:spPr>
          <c:invertIfNegative val="0"/>
          <c:cat>
            <c:strRef>
              <c:f>Sheet1!$A$2:$A$5</c:f>
              <c:strCache>
                <c:ptCount val="1"/>
                <c:pt idx="0">
                  <c:v> Green Building Market Growth: Commerical </c:v>
                </c:pt>
              </c:strCache>
            </c:strRef>
          </c:cat>
          <c:val>
            <c:numRef>
              <c:f>Sheet1!$C$2:$C$5</c:f>
              <c:numCache>
                <c:formatCode>General</c:formatCode>
                <c:ptCount val="4"/>
                <c:pt idx="0" formatCode="0%">
                  <c:v>0.44000000000000017</c:v>
                </c:pt>
              </c:numCache>
            </c:numRef>
          </c:val>
        </c:ser>
        <c:ser>
          <c:idx val="2"/>
          <c:order val="2"/>
          <c:tx>
            <c:strRef>
              <c:f>Sheet1!$D$1</c:f>
              <c:strCache>
                <c:ptCount val="1"/>
                <c:pt idx="0">
                  <c:v>2015</c:v>
                </c:pt>
              </c:strCache>
            </c:strRef>
          </c:tx>
          <c:spPr>
            <a:solidFill>
              <a:schemeClr val="accent3">
                <a:lumMod val="40000"/>
                <a:lumOff val="60000"/>
              </a:schemeClr>
            </a:solidFill>
          </c:spPr>
          <c:invertIfNegative val="0"/>
          <c:cat>
            <c:strRef>
              <c:f>Sheet1!$A$2:$A$5</c:f>
              <c:strCache>
                <c:ptCount val="1"/>
                <c:pt idx="0">
                  <c:v> Green Building Market Growth: Commerical </c:v>
                </c:pt>
              </c:strCache>
            </c:strRef>
          </c:cat>
          <c:val>
            <c:numRef>
              <c:f>Sheet1!$D$2:$D$5</c:f>
              <c:numCache>
                <c:formatCode>General</c:formatCode>
                <c:ptCount val="4"/>
                <c:pt idx="0" formatCode="0%">
                  <c:v>0.58000000000000029</c:v>
                </c:pt>
              </c:numCache>
            </c:numRef>
          </c:val>
        </c:ser>
        <c:dLbls>
          <c:showLegendKey val="0"/>
          <c:showVal val="0"/>
          <c:showCatName val="0"/>
          <c:showSerName val="0"/>
          <c:showPercent val="0"/>
          <c:showBubbleSize val="0"/>
        </c:dLbls>
        <c:gapWidth val="150"/>
        <c:axId val="151040832"/>
        <c:axId val="151045144"/>
      </c:barChart>
      <c:catAx>
        <c:axId val="151040832"/>
        <c:scaling>
          <c:orientation val="minMax"/>
        </c:scaling>
        <c:delete val="0"/>
        <c:axPos val="l"/>
        <c:numFmt formatCode="General" sourceLinked="0"/>
        <c:majorTickMark val="out"/>
        <c:minorTickMark val="none"/>
        <c:tickLblPos val="nextTo"/>
        <c:crossAx val="151045144"/>
        <c:crosses val="autoZero"/>
        <c:auto val="1"/>
        <c:lblAlgn val="ctr"/>
        <c:lblOffset val="100"/>
        <c:noMultiLvlLbl val="0"/>
      </c:catAx>
      <c:valAx>
        <c:axId val="151045144"/>
        <c:scaling>
          <c:orientation val="minMax"/>
        </c:scaling>
        <c:delete val="0"/>
        <c:axPos val="b"/>
        <c:majorGridlines/>
        <c:numFmt formatCode="0%" sourceLinked="1"/>
        <c:majorTickMark val="out"/>
        <c:minorTickMark val="none"/>
        <c:tickLblPos val="nextTo"/>
        <c:crossAx val="151040832"/>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1FFB07-19A5-4AED-A3CC-AA0A140E87A6}"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AB7BB412-2F98-49BA-80CD-3A011C5490DF}">
      <dgm:prSet phldrT="[Text]"/>
      <dgm:spPr>
        <a:ln>
          <a:solidFill>
            <a:srgbClr val="053971"/>
          </a:solidFill>
        </a:ln>
      </dgm:spPr>
      <dgm:t>
        <a:bodyPr/>
        <a:lstStyle/>
        <a:p>
          <a:r>
            <a:rPr lang="en-US" dirty="0" smtClean="0"/>
            <a:t>Transparency &amp; Disclosure </a:t>
          </a:r>
          <a:endParaRPr lang="en-US" dirty="0"/>
        </a:p>
      </dgm:t>
    </dgm:pt>
    <dgm:pt modelId="{2326E1ED-0451-42BF-A07C-52E632B0F613}" type="parTrans" cxnId="{F8DB850A-096C-4C7F-A451-9BD694929992}">
      <dgm:prSet/>
      <dgm:spPr/>
      <dgm:t>
        <a:bodyPr/>
        <a:lstStyle/>
        <a:p>
          <a:endParaRPr lang="en-US"/>
        </a:p>
      </dgm:t>
    </dgm:pt>
    <dgm:pt modelId="{F52D544F-E714-4B0E-9DEF-696557A8DF1F}" type="sibTrans" cxnId="{F8DB850A-096C-4C7F-A451-9BD694929992}">
      <dgm:prSet/>
      <dgm:spPr/>
      <dgm:t>
        <a:bodyPr/>
        <a:lstStyle/>
        <a:p>
          <a:endParaRPr lang="en-US"/>
        </a:p>
      </dgm:t>
    </dgm:pt>
    <dgm:pt modelId="{00F0FF0F-24BF-403E-9B54-C71ADC376795}">
      <dgm:prSet phldrT="[Text]"/>
      <dgm:spPr>
        <a:ln>
          <a:solidFill>
            <a:srgbClr val="053971"/>
          </a:solidFill>
        </a:ln>
      </dgm:spPr>
      <dgm:t>
        <a:bodyPr/>
        <a:lstStyle/>
        <a:p>
          <a:r>
            <a:rPr lang="en-US" dirty="0" smtClean="0"/>
            <a:t>Health </a:t>
          </a:r>
          <a:endParaRPr lang="en-US" dirty="0"/>
        </a:p>
      </dgm:t>
    </dgm:pt>
    <dgm:pt modelId="{C3D5D900-F530-4C2B-B262-63E072497E17}" type="parTrans" cxnId="{B0DDEB62-87AA-4E0C-A43C-B7E781C933FE}">
      <dgm:prSet/>
      <dgm:spPr>
        <a:ln>
          <a:solidFill>
            <a:srgbClr val="053971"/>
          </a:solidFill>
        </a:ln>
      </dgm:spPr>
      <dgm:t>
        <a:bodyPr/>
        <a:lstStyle/>
        <a:p>
          <a:endParaRPr lang="en-US"/>
        </a:p>
      </dgm:t>
    </dgm:pt>
    <dgm:pt modelId="{D5D0503D-C569-4D04-8764-56E785788667}" type="sibTrans" cxnId="{B0DDEB62-87AA-4E0C-A43C-B7E781C933FE}">
      <dgm:prSet/>
      <dgm:spPr/>
      <dgm:t>
        <a:bodyPr/>
        <a:lstStyle/>
        <a:p>
          <a:endParaRPr lang="en-US"/>
        </a:p>
      </dgm:t>
    </dgm:pt>
    <dgm:pt modelId="{E675B5DC-81B4-493F-9745-35FF77787C8F}">
      <dgm:prSet phldrT="[Text]"/>
      <dgm:spPr>
        <a:ln>
          <a:solidFill>
            <a:srgbClr val="053971"/>
          </a:solidFill>
        </a:ln>
      </dgm:spPr>
      <dgm:t>
        <a:bodyPr/>
        <a:lstStyle/>
        <a:p>
          <a:r>
            <a:rPr lang="en-US" dirty="0" smtClean="0"/>
            <a:t>HPD</a:t>
          </a:r>
          <a:endParaRPr lang="en-US" dirty="0"/>
        </a:p>
      </dgm:t>
    </dgm:pt>
    <dgm:pt modelId="{68DE808D-490B-48C3-B605-8876ED664BCF}" type="parTrans" cxnId="{83B200A3-D663-4865-8059-70ABB3B99FBD}">
      <dgm:prSet/>
      <dgm:spPr>
        <a:ln>
          <a:solidFill>
            <a:srgbClr val="053971"/>
          </a:solidFill>
        </a:ln>
      </dgm:spPr>
      <dgm:t>
        <a:bodyPr/>
        <a:lstStyle/>
        <a:p>
          <a:endParaRPr lang="en-US"/>
        </a:p>
      </dgm:t>
    </dgm:pt>
    <dgm:pt modelId="{3D70D1CD-58F1-4116-8A14-27D9EE69ECF9}" type="sibTrans" cxnId="{83B200A3-D663-4865-8059-70ABB3B99FBD}">
      <dgm:prSet/>
      <dgm:spPr/>
      <dgm:t>
        <a:bodyPr/>
        <a:lstStyle/>
        <a:p>
          <a:endParaRPr lang="en-US"/>
        </a:p>
      </dgm:t>
    </dgm:pt>
    <dgm:pt modelId="{AE6D36A3-3D31-4859-A54E-38D779759395}">
      <dgm:prSet phldrT="[Text]"/>
      <dgm:spPr>
        <a:ln>
          <a:solidFill>
            <a:srgbClr val="053971"/>
          </a:solidFill>
        </a:ln>
      </dgm:spPr>
      <dgm:t>
        <a:bodyPr/>
        <a:lstStyle/>
        <a:p>
          <a:r>
            <a:rPr lang="en-US" dirty="0" smtClean="0"/>
            <a:t>“Alternative Pathway” </a:t>
          </a:r>
          <a:endParaRPr lang="en-US" dirty="0"/>
        </a:p>
      </dgm:t>
    </dgm:pt>
    <dgm:pt modelId="{5E6869A8-84B0-44DC-A383-C141D9C3DE7B}" type="parTrans" cxnId="{9FCCC555-85FE-46B4-9C6D-3A8B9CDB9486}">
      <dgm:prSet/>
      <dgm:spPr>
        <a:ln>
          <a:solidFill>
            <a:srgbClr val="053971"/>
          </a:solidFill>
        </a:ln>
      </dgm:spPr>
      <dgm:t>
        <a:bodyPr/>
        <a:lstStyle/>
        <a:p>
          <a:endParaRPr lang="en-US"/>
        </a:p>
      </dgm:t>
    </dgm:pt>
    <dgm:pt modelId="{A1257B7F-BCF4-4DBF-B1FE-27A3B2C5DE67}" type="sibTrans" cxnId="{9FCCC555-85FE-46B4-9C6D-3A8B9CDB9486}">
      <dgm:prSet/>
      <dgm:spPr/>
      <dgm:t>
        <a:bodyPr/>
        <a:lstStyle/>
        <a:p>
          <a:endParaRPr lang="en-US"/>
        </a:p>
      </dgm:t>
    </dgm:pt>
    <dgm:pt modelId="{7CE16A2D-9E7C-4966-B4D2-B7C419B97D6C}">
      <dgm:prSet phldrT="[Text]"/>
      <dgm:spPr>
        <a:ln>
          <a:solidFill>
            <a:srgbClr val="053971"/>
          </a:solidFill>
        </a:ln>
      </dgm:spPr>
      <dgm:t>
        <a:bodyPr/>
        <a:lstStyle/>
        <a:p>
          <a:r>
            <a:rPr lang="en-US" dirty="0" smtClean="0"/>
            <a:t>Environment</a:t>
          </a:r>
          <a:endParaRPr lang="en-US" dirty="0"/>
        </a:p>
      </dgm:t>
    </dgm:pt>
    <dgm:pt modelId="{0EA1FCF0-62C7-4F08-B05C-8BDCE010A4BE}" type="parTrans" cxnId="{6095FDC1-009E-4F62-8207-16F80A29D622}">
      <dgm:prSet/>
      <dgm:spPr>
        <a:ln>
          <a:solidFill>
            <a:srgbClr val="053971"/>
          </a:solidFill>
        </a:ln>
      </dgm:spPr>
      <dgm:t>
        <a:bodyPr/>
        <a:lstStyle/>
        <a:p>
          <a:endParaRPr lang="en-US"/>
        </a:p>
      </dgm:t>
    </dgm:pt>
    <dgm:pt modelId="{E365DF4D-03D2-43E0-A25E-FCB69845878A}" type="sibTrans" cxnId="{6095FDC1-009E-4F62-8207-16F80A29D622}">
      <dgm:prSet/>
      <dgm:spPr/>
      <dgm:t>
        <a:bodyPr/>
        <a:lstStyle/>
        <a:p>
          <a:endParaRPr lang="en-US"/>
        </a:p>
      </dgm:t>
    </dgm:pt>
    <dgm:pt modelId="{47DA6DDE-42F8-48A1-956E-19340B822B57}">
      <dgm:prSet phldrT="[Text]"/>
      <dgm:spPr>
        <a:ln>
          <a:solidFill>
            <a:srgbClr val="053971"/>
          </a:solidFill>
        </a:ln>
      </dgm:spPr>
      <dgm:t>
        <a:bodyPr/>
        <a:lstStyle/>
        <a:p>
          <a:r>
            <a:rPr lang="en-US" dirty="0" smtClean="0"/>
            <a:t>EPD </a:t>
          </a:r>
          <a:endParaRPr lang="en-US" dirty="0"/>
        </a:p>
      </dgm:t>
    </dgm:pt>
    <dgm:pt modelId="{FE8DC6BB-7DB4-4A16-9CE1-297AEFA8D25E}" type="parTrans" cxnId="{53502A2A-5077-433E-A678-C13E063E1B8D}">
      <dgm:prSet/>
      <dgm:spPr>
        <a:ln>
          <a:solidFill>
            <a:srgbClr val="053971"/>
          </a:solidFill>
        </a:ln>
      </dgm:spPr>
      <dgm:t>
        <a:bodyPr/>
        <a:lstStyle/>
        <a:p>
          <a:endParaRPr lang="en-US"/>
        </a:p>
      </dgm:t>
    </dgm:pt>
    <dgm:pt modelId="{CB27C0CF-E543-4C9A-AA0D-A7EE2E9F6B46}" type="sibTrans" cxnId="{53502A2A-5077-433E-A678-C13E063E1B8D}">
      <dgm:prSet/>
      <dgm:spPr/>
      <dgm:t>
        <a:bodyPr/>
        <a:lstStyle/>
        <a:p>
          <a:endParaRPr lang="en-US"/>
        </a:p>
      </dgm:t>
    </dgm:pt>
    <dgm:pt modelId="{01715AFD-941D-46DB-ADC6-0F60A6741332}">
      <dgm:prSet phldrT="[Text]"/>
      <dgm:spPr>
        <a:ln>
          <a:solidFill>
            <a:srgbClr val="053971"/>
          </a:solidFill>
        </a:ln>
      </dgm:spPr>
      <dgm:t>
        <a:bodyPr/>
        <a:lstStyle/>
        <a:p>
          <a:r>
            <a:rPr lang="en-US" dirty="0" smtClean="0"/>
            <a:t>Supply Chain &amp; Social </a:t>
          </a:r>
          <a:endParaRPr lang="en-US" dirty="0"/>
        </a:p>
      </dgm:t>
    </dgm:pt>
    <dgm:pt modelId="{91EC02C1-65C9-4E17-A914-54350721E3BB}" type="parTrans" cxnId="{D34F4C88-BC7D-4084-9501-9530596716FD}">
      <dgm:prSet/>
      <dgm:spPr>
        <a:ln>
          <a:solidFill>
            <a:schemeClr val="accent3"/>
          </a:solidFill>
        </a:ln>
      </dgm:spPr>
      <dgm:t>
        <a:bodyPr/>
        <a:lstStyle/>
        <a:p>
          <a:endParaRPr lang="en-US"/>
        </a:p>
      </dgm:t>
    </dgm:pt>
    <dgm:pt modelId="{7C972E89-B6E5-4ABA-9CCA-F964B94C9749}" type="sibTrans" cxnId="{D34F4C88-BC7D-4084-9501-9530596716FD}">
      <dgm:prSet/>
      <dgm:spPr/>
      <dgm:t>
        <a:bodyPr/>
        <a:lstStyle/>
        <a:p>
          <a:endParaRPr lang="en-US"/>
        </a:p>
      </dgm:t>
    </dgm:pt>
    <dgm:pt modelId="{FBA672E9-D60D-40C5-AF74-3A1D42B6D89B}">
      <dgm:prSet phldrT="[Text]"/>
      <dgm:spPr>
        <a:ln>
          <a:solidFill>
            <a:srgbClr val="053971"/>
          </a:solidFill>
        </a:ln>
      </dgm:spPr>
      <dgm:t>
        <a:bodyPr/>
        <a:lstStyle/>
        <a:p>
          <a:r>
            <a:rPr lang="en-US" dirty="0" smtClean="0"/>
            <a:t>Supply Chain/Raw Materials report</a:t>
          </a:r>
          <a:endParaRPr lang="en-US" dirty="0"/>
        </a:p>
      </dgm:t>
    </dgm:pt>
    <dgm:pt modelId="{709A7EDB-AF82-49CC-A9B3-F691A25CECF4}" type="parTrans" cxnId="{17298E58-1468-41F7-9BBC-577BFD9496E1}">
      <dgm:prSet/>
      <dgm:spPr>
        <a:ln>
          <a:solidFill>
            <a:schemeClr val="accent3"/>
          </a:solidFill>
        </a:ln>
      </dgm:spPr>
      <dgm:t>
        <a:bodyPr/>
        <a:lstStyle/>
        <a:p>
          <a:endParaRPr lang="en-US"/>
        </a:p>
      </dgm:t>
    </dgm:pt>
    <dgm:pt modelId="{4386CF79-5571-461F-8311-892B30ED3155}" type="sibTrans" cxnId="{17298E58-1468-41F7-9BBC-577BFD9496E1}">
      <dgm:prSet/>
      <dgm:spPr/>
      <dgm:t>
        <a:bodyPr/>
        <a:lstStyle/>
        <a:p>
          <a:endParaRPr lang="en-US"/>
        </a:p>
      </dgm:t>
    </dgm:pt>
    <dgm:pt modelId="{C099CE39-5AB6-4CF7-942F-F187830AF55F}" type="pres">
      <dgm:prSet presAssocID="{DD1FFB07-19A5-4AED-A3CC-AA0A140E87A6}" presName="hierChild1" presStyleCnt="0">
        <dgm:presLayoutVars>
          <dgm:chPref val="1"/>
          <dgm:dir/>
          <dgm:animOne val="branch"/>
          <dgm:animLvl val="lvl"/>
          <dgm:resizeHandles/>
        </dgm:presLayoutVars>
      </dgm:prSet>
      <dgm:spPr/>
      <dgm:t>
        <a:bodyPr/>
        <a:lstStyle/>
        <a:p>
          <a:endParaRPr lang="en-US"/>
        </a:p>
      </dgm:t>
    </dgm:pt>
    <dgm:pt modelId="{B2A9AFEA-161D-4956-8D54-CE491B1608D4}" type="pres">
      <dgm:prSet presAssocID="{AB7BB412-2F98-49BA-80CD-3A011C5490DF}" presName="hierRoot1" presStyleCnt="0"/>
      <dgm:spPr/>
    </dgm:pt>
    <dgm:pt modelId="{AB87F7D0-BB9F-4911-BB42-09374F3E99B4}" type="pres">
      <dgm:prSet presAssocID="{AB7BB412-2F98-49BA-80CD-3A011C5490DF}" presName="composite" presStyleCnt="0"/>
      <dgm:spPr/>
    </dgm:pt>
    <dgm:pt modelId="{EE5A762F-23E9-4453-9A68-80AF97E294E1}" type="pres">
      <dgm:prSet presAssocID="{AB7BB412-2F98-49BA-80CD-3A011C5490DF}" presName="background" presStyleLbl="node0" presStyleIdx="0" presStyleCnt="1"/>
      <dgm:spPr>
        <a:solidFill>
          <a:schemeClr val="accent3"/>
        </a:solidFill>
        <a:ln>
          <a:solidFill>
            <a:srgbClr val="053971"/>
          </a:solidFill>
        </a:ln>
      </dgm:spPr>
    </dgm:pt>
    <dgm:pt modelId="{DDFAEC1A-06F7-43DD-8D93-642950C02006}" type="pres">
      <dgm:prSet presAssocID="{AB7BB412-2F98-49BA-80CD-3A011C5490DF}" presName="text" presStyleLbl="fgAcc0" presStyleIdx="0" presStyleCnt="1" custLinFactNeighborX="-3528">
        <dgm:presLayoutVars>
          <dgm:chPref val="3"/>
        </dgm:presLayoutVars>
      </dgm:prSet>
      <dgm:spPr/>
      <dgm:t>
        <a:bodyPr/>
        <a:lstStyle/>
        <a:p>
          <a:endParaRPr lang="en-US"/>
        </a:p>
      </dgm:t>
    </dgm:pt>
    <dgm:pt modelId="{8A969742-3EB6-47F2-9B83-A0221B7E4DD0}" type="pres">
      <dgm:prSet presAssocID="{AB7BB412-2F98-49BA-80CD-3A011C5490DF}" presName="hierChild2" presStyleCnt="0"/>
      <dgm:spPr/>
    </dgm:pt>
    <dgm:pt modelId="{4C20CA20-D248-46FD-AC77-2C80C4463536}" type="pres">
      <dgm:prSet presAssocID="{91EC02C1-65C9-4E17-A914-54350721E3BB}" presName="Name10" presStyleLbl="parChTrans1D2" presStyleIdx="0" presStyleCnt="3"/>
      <dgm:spPr/>
      <dgm:t>
        <a:bodyPr/>
        <a:lstStyle/>
        <a:p>
          <a:endParaRPr lang="en-US"/>
        </a:p>
      </dgm:t>
    </dgm:pt>
    <dgm:pt modelId="{76AB60E4-9757-4B58-A489-1DCB0F9CF041}" type="pres">
      <dgm:prSet presAssocID="{01715AFD-941D-46DB-ADC6-0F60A6741332}" presName="hierRoot2" presStyleCnt="0"/>
      <dgm:spPr/>
    </dgm:pt>
    <dgm:pt modelId="{786AC621-2111-40A0-9841-0857E154329A}" type="pres">
      <dgm:prSet presAssocID="{01715AFD-941D-46DB-ADC6-0F60A6741332}" presName="composite2" presStyleCnt="0"/>
      <dgm:spPr/>
    </dgm:pt>
    <dgm:pt modelId="{713ECD2F-5F45-427D-B900-FF70CBB66C28}" type="pres">
      <dgm:prSet presAssocID="{01715AFD-941D-46DB-ADC6-0F60A6741332}" presName="background2" presStyleLbl="node2" presStyleIdx="0" presStyleCnt="3"/>
      <dgm:spPr>
        <a:solidFill>
          <a:schemeClr val="accent3"/>
        </a:solidFill>
      </dgm:spPr>
      <dgm:t>
        <a:bodyPr/>
        <a:lstStyle/>
        <a:p>
          <a:endParaRPr lang="en-US"/>
        </a:p>
      </dgm:t>
    </dgm:pt>
    <dgm:pt modelId="{D61A44CA-8941-40A7-84E3-58A9DC991CB0}" type="pres">
      <dgm:prSet presAssocID="{01715AFD-941D-46DB-ADC6-0F60A6741332}" presName="text2" presStyleLbl="fgAcc2" presStyleIdx="0" presStyleCnt="3">
        <dgm:presLayoutVars>
          <dgm:chPref val="3"/>
        </dgm:presLayoutVars>
      </dgm:prSet>
      <dgm:spPr/>
      <dgm:t>
        <a:bodyPr/>
        <a:lstStyle/>
        <a:p>
          <a:endParaRPr lang="en-US"/>
        </a:p>
      </dgm:t>
    </dgm:pt>
    <dgm:pt modelId="{64390AC3-E5EC-4C59-9A76-1C5AAE2EC0BA}" type="pres">
      <dgm:prSet presAssocID="{01715AFD-941D-46DB-ADC6-0F60A6741332}" presName="hierChild3" presStyleCnt="0"/>
      <dgm:spPr/>
    </dgm:pt>
    <dgm:pt modelId="{17AE1486-EE7A-4EB7-A92D-D57506DD5543}" type="pres">
      <dgm:prSet presAssocID="{709A7EDB-AF82-49CC-A9B3-F691A25CECF4}" presName="Name17" presStyleLbl="parChTrans1D3" presStyleIdx="0" presStyleCnt="4"/>
      <dgm:spPr/>
      <dgm:t>
        <a:bodyPr/>
        <a:lstStyle/>
        <a:p>
          <a:endParaRPr lang="en-US"/>
        </a:p>
      </dgm:t>
    </dgm:pt>
    <dgm:pt modelId="{371441B5-EC11-4738-8A10-E8C16AA4E63A}" type="pres">
      <dgm:prSet presAssocID="{FBA672E9-D60D-40C5-AF74-3A1D42B6D89B}" presName="hierRoot3" presStyleCnt="0"/>
      <dgm:spPr/>
    </dgm:pt>
    <dgm:pt modelId="{5EC166B6-30A3-4650-80C0-969A1E9FA52D}" type="pres">
      <dgm:prSet presAssocID="{FBA672E9-D60D-40C5-AF74-3A1D42B6D89B}" presName="composite3" presStyleCnt="0"/>
      <dgm:spPr/>
    </dgm:pt>
    <dgm:pt modelId="{2C36E875-0C91-4669-B1A2-2BC26D42B9A5}" type="pres">
      <dgm:prSet presAssocID="{FBA672E9-D60D-40C5-AF74-3A1D42B6D89B}" presName="background3" presStyleLbl="node3" presStyleIdx="0" presStyleCnt="4"/>
      <dgm:spPr>
        <a:solidFill>
          <a:schemeClr val="accent3"/>
        </a:solidFill>
      </dgm:spPr>
      <dgm:t>
        <a:bodyPr/>
        <a:lstStyle/>
        <a:p>
          <a:endParaRPr lang="en-US"/>
        </a:p>
      </dgm:t>
    </dgm:pt>
    <dgm:pt modelId="{32891F23-5159-476A-998C-E3990A222870}" type="pres">
      <dgm:prSet presAssocID="{FBA672E9-D60D-40C5-AF74-3A1D42B6D89B}" presName="text3" presStyleLbl="fgAcc3" presStyleIdx="0" presStyleCnt="4">
        <dgm:presLayoutVars>
          <dgm:chPref val="3"/>
        </dgm:presLayoutVars>
      </dgm:prSet>
      <dgm:spPr/>
      <dgm:t>
        <a:bodyPr/>
        <a:lstStyle/>
        <a:p>
          <a:endParaRPr lang="en-US"/>
        </a:p>
      </dgm:t>
    </dgm:pt>
    <dgm:pt modelId="{CD4D71D9-0367-4D64-A241-BED9C6214BB7}" type="pres">
      <dgm:prSet presAssocID="{FBA672E9-D60D-40C5-AF74-3A1D42B6D89B}" presName="hierChild4" presStyleCnt="0"/>
      <dgm:spPr/>
    </dgm:pt>
    <dgm:pt modelId="{B46E0227-84B9-4DF3-A5F3-2C81E9C69FF7}" type="pres">
      <dgm:prSet presAssocID="{C3D5D900-F530-4C2B-B262-63E072497E17}" presName="Name10" presStyleLbl="parChTrans1D2" presStyleIdx="1" presStyleCnt="3"/>
      <dgm:spPr/>
      <dgm:t>
        <a:bodyPr/>
        <a:lstStyle/>
        <a:p>
          <a:endParaRPr lang="en-US"/>
        </a:p>
      </dgm:t>
    </dgm:pt>
    <dgm:pt modelId="{E1135B39-07D9-458A-8AF5-23EDBD590DF7}" type="pres">
      <dgm:prSet presAssocID="{00F0FF0F-24BF-403E-9B54-C71ADC376795}" presName="hierRoot2" presStyleCnt="0"/>
      <dgm:spPr/>
    </dgm:pt>
    <dgm:pt modelId="{36884D41-49EF-47B3-A6CB-267549A0791C}" type="pres">
      <dgm:prSet presAssocID="{00F0FF0F-24BF-403E-9B54-C71ADC376795}" presName="composite2" presStyleCnt="0"/>
      <dgm:spPr/>
    </dgm:pt>
    <dgm:pt modelId="{50B1D941-C38B-476E-A3E1-08BE45FE2C64}" type="pres">
      <dgm:prSet presAssocID="{00F0FF0F-24BF-403E-9B54-C71ADC376795}" presName="background2" presStyleLbl="node2" presStyleIdx="1" presStyleCnt="3"/>
      <dgm:spPr>
        <a:solidFill>
          <a:schemeClr val="accent3"/>
        </a:solidFill>
        <a:ln>
          <a:solidFill>
            <a:srgbClr val="053971"/>
          </a:solidFill>
        </a:ln>
      </dgm:spPr>
    </dgm:pt>
    <dgm:pt modelId="{22390D7E-DE2B-4A53-96D3-B6CC6468D44A}" type="pres">
      <dgm:prSet presAssocID="{00F0FF0F-24BF-403E-9B54-C71ADC376795}" presName="text2" presStyleLbl="fgAcc2" presStyleIdx="1" presStyleCnt="3">
        <dgm:presLayoutVars>
          <dgm:chPref val="3"/>
        </dgm:presLayoutVars>
      </dgm:prSet>
      <dgm:spPr/>
      <dgm:t>
        <a:bodyPr/>
        <a:lstStyle/>
        <a:p>
          <a:endParaRPr lang="en-US"/>
        </a:p>
      </dgm:t>
    </dgm:pt>
    <dgm:pt modelId="{92B13FCC-7B3A-4F80-A453-DD5474E7EB82}" type="pres">
      <dgm:prSet presAssocID="{00F0FF0F-24BF-403E-9B54-C71ADC376795}" presName="hierChild3" presStyleCnt="0"/>
      <dgm:spPr/>
    </dgm:pt>
    <dgm:pt modelId="{35459512-4D7A-46BC-B4CE-068AB3BDFF3C}" type="pres">
      <dgm:prSet presAssocID="{68DE808D-490B-48C3-B605-8876ED664BCF}" presName="Name17" presStyleLbl="parChTrans1D3" presStyleIdx="1" presStyleCnt="4"/>
      <dgm:spPr/>
      <dgm:t>
        <a:bodyPr/>
        <a:lstStyle/>
        <a:p>
          <a:endParaRPr lang="en-US"/>
        </a:p>
      </dgm:t>
    </dgm:pt>
    <dgm:pt modelId="{ED88FB3F-D076-428C-987B-7245C9C8A61A}" type="pres">
      <dgm:prSet presAssocID="{E675B5DC-81B4-493F-9745-35FF77787C8F}" presName="hierRoot3" presStyleCnt="0"/>
      <dgm:spPr/>
    </dgm:pt>
    <dgm:pt modelId="{088E9276-5F04-4093-B382-CCFB65E07BC4}" type="pres">
      <dgm:prSet presAssocID="{E675B5DC-81B4-493F-9745-35FF77787C8F}" presName="composite3" presStyleCnt="0"/>
      <dgm:spPr/>
    </dgm:pt>
    <dgm:pt modelId="{D2787C5B-D3B1-400E-9BE7-FF8CB1784FF9}" type="pres">
      <dgm:prSet presAssocID="{E675B5DC-81B4-493F-9745-35FF77787C8F}" presName="background3" presStyleLbl="node3" presStyleIdx="1" presStyleCnt="4"/>
      <dgm:spPr>
        <a:solidFill>
          <a:schemeClr val="accent3"/>
        </a:solidFill>
        <a:ln>
          <a:solidFill>
            <a:srgbClr val="053971"/>
          </a:solidFill>
        </a:ln>
      </dgm:spPr>
    </dgm:pt>
    <dgm:pt modelId="{9C6503C7-B844-4751-83C5-F92B8318372E}" type="pres">
      <dgm:prSet presAssocID="{E675B5DC-81B4-493F-9745-35FF77787C8F}" presName="text3" presStyleLbl="fgAcc3" presStyleIdx="1" presStyleCnt="4">
        <dgm:presLayoutVars>
          <dgm:chPref val="3"/>
        </dgm:presLayoutVars>
      </dgm:prSet>
      <dgm:spPr/>
      <dgm:t>
        <a:bodyPr/>
        <a:lstStyle/>
        <a:p>
          <a:endParaRPr lang="en-US"/>
        </a:p>
      </dgm:t>
    </dgm:pt>
    <dgm:pt modelId="{74FF4CF8-65B2-409F-B742-8D04BAC52504}" type="pres">
      <dgm:prSet presAssocID="{E675B5DC-81B4-493F-9745-35FF77787C8F}" presName="hierChild4" presStyleCnt="0"/>
      <dgm:spPr/>
    </dgm:pt>
    <dgm:pt modelId="{903FD93D-5FDB-476C-BD1C-0B856C7DF576}" type="pres">
      <dgm:prSet presAssocID="{5E6869A8-84B0-44DC-A383-C141D9C3DE7B}" presName="Name17" presStyleLbl="parChTrans1D3" presStyleIdx="2" presStyleCnt="4"/>
      <dgm:spPr/>
      <dgm:t>
        <a:bodyPr/>
        <a:lstStyle/>
        <a:p>
          <a:endParaRPr lang="en-US"/>
        </a:p>
      </dgm:t>
    </dgm:pt>
    <dgm:pt modelId="{F7DC6101-BC5B-4737-8BC1-9530B1868E4C}" type="pres">
      <dgm:prSet presAssocID="{AE6D36A3-3D31-4859-A54E-38D779759395}" presName="hierRoot3" presStyleCnt="0"/>
      <dgm:spPr/>
    </dgm:pt>
    <dgm:pt modelId="{FF5B46D7-1532-467A-BCD7-86D6085E2D0B}" type="pres">
      <dgm:prSet presAssocID="{AE6D36A3-3D31-4859-A54E-38D779759395}" presName="composite3" presStyleCnt="0"/>
      <dgm:spPr/>
    </dgm:pt>
    <dgm:pt modelId="{B89926EA-E0E7-4E65-BB0C-9405F5FC48A0}" type="pres">
      <dgm:prSet presAssocID="{AE6D36A3-3D31-4859-A54E-38D779759395}" presName="background3" presStyleLbl="node3" presStyleIdx="2" presStyleCnt="4"/>
      <dgm:spPr>
        <a:solidFill>
          <a:schemeClr val="accent3"/>
        </a:solidFill>
        <a:ln>
          <a:solidFill>
            <a:srgbClr val="053971"/>
          </a:solidFill>
        </a:ln>
      </dgm:spPr>
    </dgm:pt>
    <dgm:pt modelId="{8B385B84-6573-4A45-9D9E-DE070D62393A}" type="pres">
      <dgm:prSet presAssocID="{AE6D36A3-3D31-4859-A54E-38D779759395}" presName="text3" presStyleLbl="fgAcc3" presStyleIdx="2" presStyleCnt="4">
        <dgm:presLayoutVars>
          <dgm:chPref val="3"/>
        </dgm:presLayoutVars>
      </dgm:prSet>
      <dgm:spPr/>
      <dgm:t>
        <a:bodyPr/>
        <a:lstStyle/>
        <a:p>
          <a:endParaRPr lang="en-US"/>
        </a:p>
      </dgm:t>
    </dgm:pt>
    <dgm:pt modelId="{3AB074C6-9EFB-4D45-A61F-D918E4545228}" type="pres">
      <dgm:prSet presAssocID="{AE6D36A3-3D31-4859-A54E-38D779759395}" presName="hierChild4" presStyleCnt="0"/>
      <dgm:spPr/>
    </dgm:pt>
    <dgm:pt modelId="{E1A3F4D6-EB7F-436D-982F-BBEB6DCCD0DA}" type="pres">
      <dgm:prSet presAssocID="{0EA1FCF0-62C7-4F08-B05C-8BDCE010A4BE}" presName="Name10" presStyleLbl="parChTrans1D2" presStyleIdx="2" presStyleCnt="3"/>
      <dgm:spPr/>
      <dgm:t>
        <a:bodyPr/>
        <a:lstStyle/>
        <a:p>
          <a:endParaRPr lang="en-US"/>
        </a:p>
      </dgm:t>
    </dgm:pt>
    <dgm:pt modelId="{9FB6B4E7-4ED1-424F-8200-A423E3D0BE1C}" type="pres">
      <dgm:prSet presAssocID="{7CE16A2D-9E7C-4966-B4D2-B7C419B97D6C}" presName="hierRoot2" presStyleCnt="0"/>
      <dgm:spPr/>
    </dgm:pt>
    <dgm:pt modelId="{C56A08CB-0F8C-4487-A702-5A0A4880AE01}" type="pres">
      <dgm:prSet presAssocID="{7CE16A2D-9E7C-4966-B4D2-B7C419B97D6C}" presName="composite2" presStyleCnt="0"/>
      <dgm:spPr/>
    </dgm:pt>
    <dgm:pt modelId="{B3098B3D-6430-4BD8-92CF-1CED79BAA1D7}" type="pres">
      <dgm:prSet presAssocID="{7CE16A2D-9E7C-4966-B4D2-B7C419B97D6C}" presName="background2" presStyleLbl="node2" presStyleIdx="2" presStyleCnt="3"/>
      <dgm:spPr>
        <a:solidFill>
          <a:schemeClr val="accent3"/>
        </a:solidFill>
        <a:ln>
          <a:solidFill>
            <a:srgbClr val="053971"/>
          </a:solidFill>
        </a:ln>
      </dgm:spPr>
    </dgm:pt>
    <dgm:pt modelId="{98EB2E08-540F-445C-9954-5FE4E99F50CE}" type="pres">
      <dgm:prSet presAssocID="{7CE16A2D-9E7C-4966-B4D2-B7C419B97D6C}" presName="text2" presStyleLbl="fgAcc2" presStyleIdx="2" presStyleCnt="3">
        <dgm:presLayoutVars>
          <dgm:chPref val="3"/>
        </dgm:presLayoutVars>
      </dgm:prSet>
      <dgm:spPr/>
      <dgm:t>
        <a:bodyPr/>
        <a:lstStyle/>
        <a:p>
          <a:endParaRPr lang="en-US"/>
        </a:p>
      </dgm:t>
    </dgm:pt>
    <dgm:pt modelId="{EB3A0DD7-1B66-4494-B7F6-56D6B4314D93}" type="pres">
      <dgm:prSet presAssocID="{7CE16A2D-9E7C-4966-B4D2-B7C419B97D6C}" presName="hierChild3" presStyleCnt="0"/>
      <dgm:spPr/>
    </dgm:pt>
    <dgm:pt modelId="{393D9845-A274-45B7-873B-AC0B8B7226F6}" type="pres">
      <dgm:prSet presAssocID="{FE8DC6BB-7DB4-4A16-9CE1-297AEFA8D25E}" presName="Name17" presStyleLbl="parChTrans1D3" presStyleIdx="3" presStyleCnt="4"/>
      <dgm:spPr/>
      <dgm:t>
        <a:bodyPr/>
        <a:lstStyle/>
        <a:p>
          <a:endParaRPr lang="en-US"/>
        </a:p>
      </dgm:t>
    </dgm:pt>
    <dgm:pt modelId="{1DA96A52-7AEE-427C-A84E-2E0403FCEA6C}" type="pres">
      <dgm:prSet presAssocID="{47DA6DDE-42F8-48A1-956E-19340B822B57}" presName="hierRoot3" presStyleCnt="0"/>
      <dgm:spPr/>
    </dgm:pt>
    <dgm:pt modelId="{A3D5F1DA-1D85-41B6-8AA8-09BA9B114391}" type="pres">
      <dgm:prSet presAssocID="{47DA6DDE-42F8-48A1-956E-19340B822B57}" presName="composite3" presStyleCnt="0"/>
      <dgm:spPr/>
    </dgm:pt>
    <dgm:pt modelId="{6A5D8F46-92F0-45AB-AF22-D3F71E86486C}" type="pres">
      <dgm:prSet presAssocID="{47DA6DDE-42F8-48A1-956E-19340B822B57}" presName="background3" presStyleLbl="node3" presStyleIdx="3" presStyleCnt="4"/>
      <dgm:spPr>
        <a:solidFill>
          <a:schemeClr val="accent3"/>
        </a:solidFill>
        <a:ln>
          <a:solidFill>
            <a:srgbClr val="053971"/>
          </a:solidFill>
        </a:ln>
      </dgm:spPr>
    </dgm:pt>
    <dgm:pt modelId="{AD354D16-D4FB-4284-90F3-79B555FFCA7F}" type="pres">
      <dgm:prSet presAssocID="{47DA6DDE-42F8-48A1-956E-19340B822B57}" presName="text3" presStyleLbl="fgAcc3" presStyleIdx="3" presStyleCnt="4">
        <dgm:presLayoutVars>
          <dgm:chPref val="3"/>
        </dgm:presLayoutVars>
      </dgm:prSet>
      <dgm:spPr/>
      <dgm:t>
        <a:bodyPr/>
        <a:lstStyle/>
        <a:p>
          <a:endParaRPr lang="en-US"/>
        </a:p>
      </dgm:t>
    </dgm:pt>
    <dgm:pt modelId="{E1F6B878-4EFD-418C-AA5A-9A7B495B9FF0}" type="pres">
      <dgm:prSet presAssocID="{47DA6DDE-42F8-48A1-956E-19340B822B57}" presName="hierChild4" presStyleCnt="0"/>
      <dgm:spPr/>
    </dgm:pt>
  </dgm:ptLst>
  <dgm:cxnLst>
    <dgm:cxn modelId="{4855E2A2-36E7-4F8F-8AE6-7DA3068E4CA7}" type="presOf" srcId="{AE6D36A3-3D31-4859-A54E-38D779759395}" destId="{8B385B84-6573-4A45-9D9E-DE070D62393A}" srcOrd="0" destOrd="0" presId="urn:microsoft.com/office/officeart/2005/8/layout/hierarchy1"/>
    <dgm:cxn modelId="{6095FDC1-009E-4F62-8207-16F80A29D622}" srcId="{AB7BB412-2F98-49BA-80CD-3A011C5490DF}" destId="{7CE16A2D-9E7C-4966-B4D2-B7C419B97D6C}" srcOrd="2" destOrd="0" parTransId="{0EA1FCF0-62C7-4F08-B05C-8BDCE010A4BE}" sibTransId="{E365DF4D-03D2-43E0-A25E-FCB69845878A}"/>
    <dgm:cxn modelId="{17C794B6-C83B-4694-9A39-2C4285C0BE2C}" type="presOf" srcId="{DD1FFB07-19A5-4AED-A3CC-AA0A140E87A6}" destId="{C099CE39-5AB6-4CF7-942F-F187830AF55F}" srcOrd="0" destOrd="0" presId="urn:microsoft.com/office/officeart/2005/8/layout/hierarchy1"/>
    <dgm:cxn modelId="{83B200A3-D663-4865-8059-70ABB3B99FBD}" srcId="{00F0FF0F-24BF-403E-9B54-C71ADC376795}" destId="{E675B5DC-81B4-493F-9745-35FF77787C8F}" srcOrd="0" destOrd="0" parTransId="{68DE808D-490B-48C3-B605-8876ED664BCF}" sibTransId="{3D70D1CD-58F1-4116-8A14-27D9EE69ECF9}"/>
    <dgm:cxn modelId="{51120CC6-1D0B-4D68-9445-C88CBF83D72A}" type="presOf" srcId="{7CE16A2D-9E7C-4966-B4D2-B7C419B97D6C}" destId="{98EB2E08-540F-445C-9954-5FE4E99F50CE}" srcOrd="0" destOrd="0" presId="urn:microsoft.com/office/officeart/2005/8/layout/hierarchy1"/>
    <dgm:cxn modelId="{130BA184-C97E-40F4-BE97-01B8421B7E92}" type="presOf" srcId="{0EA1FCF0-62C7-4F08-B05C-8BDCE010A4BE}" destId="{E1A3F4D6-EB7F-436D-982F-BBEB6DCCD0DA}" srcOrd="0" destOrd="0" presId="urn:microsoft.com/office/officeart/2005/8/layout/hierarchy1"/>
    <dgm:cxn modelId="{4A1B6766-3D32-4C6A-898C-C1326AF08F59}" type="presOf" srcId="{E675B5DC-81B4-493F-9745-35FF77787C8F}" destId="{9C6503C7-B844-4751-83C5-F92B8318372E}" srcOrd="0" destOrd="0" presId="urn:microsoft.com/office/officeart/2005/8/layout/hierarchy1"/>
    <dgm:cxn modelId="{6C5077B5-76B8-4D35-BFFE-6DA2A744FE29}" type="presOf" srcId="{709A7EDB-AF82-49CC-A9B3-F691A25CECF4}" destId="{17AE1486-EE7A-4EB7-A92D-D57506DD5543}" srcOrd="0" destOrd="0" presId="urn:microsoft.com/office/officeart/2005/8/layout/hierarchy1"/>
    <dgm:cxn modelId="{9CA5CD3A-0541-4B84-A519-9EF9CAF4BA91}" type="presOf" srcId="{C3D5D900-F530-4C2B-B262-63E072497E17}" destId="{B46E0227-84B9-4DF3-A5F3-2C81E9C69FF7}" srcOrd="0" destOrd="0" presId="urn:microsoft.com/office/officeart/2005/8/layout/hierarchy1"/>
    <dgm:cxn modelId="{B1DB658A-AE13-4A5B-9538-AFA4D55EBC46}" type="presOf" srcId="{68DE808D-490B-48C3-B605-8876ED664BCF}" destId="{35459512-4D7A-46BC-B4CE-068AB3BDFF3C}" srcOrd="0" destOrd="0" presId="urn:microsoft.com/office/officeart/2005/8/layout/hierarchy1"/>
    <dgm:cxn modelId="{ED290231-B6C8-482B-867E-AD0571FCED5B}" type="presOf" srcId="{91EC02C1-65C9-4E17-A914-54350721E3BB}" destId="{4C20CA20-D248-46FD-AC77-2C80C4463536}" srcOrd="0" destOrd="0" presId="urn:microsoft.com/office/officeart/2005/8/layout/hierarchy1"/>
    <dgm:cxn modelId="{B0DDEB62-87AA-4E0C-A43C-B7E781C933FE}" srcId="{AB7BB412-2F98-49BA-80CD-3A011C5490DF}" destId="{00F0FF0F-24BF-403E-9B54-C71ADC376795}" srcOrd="1" destOrd="0" parTransId="{C3D5D900-F530-4C2B-B262-63E072497E17}" sibTransId="{D5D0503D-C569-4D04-8764-56E785788667}"/>
    <dgm:cxn modelId="{9FCCC555-85FE-46B4-9C6D-3A8B9CDB9486}" srcId="{00F0FF0F-24BF-403E-9B54-C71ADC376795}" destId="{AE6D36A3-3D31-4859-A54E-38D779759395}" srcOrd="1" destOrd="0" parTransId="{5E6869A8-84B0-44DC-A383-C141D9C3DE7B}" sibTransId="{A1257B7F-BCF4-4DBF-B1FE-27A3B2C5DE67}"/>
    <dgm:cxn modelId="{622E6C36-D9EF-437E-B889-03D8EC52BA2E}" type="presOf" srcId="{5E6869A8-84B0-44DC-A383-C141D9C3DE7B}" destId="{903FD93D-5FDB-476C-BD1C-0B856C7DF576}" srcOrd="0" destOrd="0" presId="urn:microsoft.com/office/officeart/2005/8/layout/hierarchy1"/>
    <dgm:cxn modelId="{53502A2A-5077-433E-A678-C13E063E1B8D}" srcId="{7CE16A2D-9E7C-4966-B4D2-B7C419B97D6C}" destId="{47DA6DDE-42F8-48A1-956E-19340B822B57}" srcOrd="0" destOrd="0" parTransId="{FE8DC6BB-7DB4-4A16-9CE1-297AEFA8D25E}" sibTransId="{CB27C0CF-E543-4C9A-AA0D-A7EE2E9F6B46}"/>
    <dgm:cxn modelId="{17298E58-1468-41F7-9BBC-577BFD9496E1}" srcId="{01715AFD-941D-46DB-ADC6-0F60A6741332}" destId="{FBA672E9-D60D-40C5-AF74-3A1D42B6D89B}" srcOrd="0" destOrd="0" parTransId="{709A7EDB-AF82-49CC-A9B3-F691A25CECF4}" sibTransId="{4386CF79-5571-461F-8311-892B30ED3155}"/>
    <dgm:cxn modelId="{C9E11DA2-B7FA-452D-B791-B63BFD22C135}" type="presOf" srcId="{00F0FF0F-24BF-403E-9B54-C71ADC376795}" destId="{22390D7E-DE2B-4A53-96D3-B6CC6468D44A}" srcOrd="0" destOrd="0" presId="urn:microsoft.com/office/officeart/2005/8/layout/hierarchy1"/>
    <dgm:cxn modelId="{24F591C9-C8B5-4900-947A-843A42C19DBB}" type="presOf" srcId="{01715AFD-941D-46DB-ADC6-0F60A6741332}" destId="{D61A44CA-8941-40A7-84E3-58A9DC991CB0}" srcOrd="0" destOrd="0" presId="urn:microsoft.com/office/officeart/2005/8/layout/hierarchy1"/>
    <dgm:cxn modelId="{D34F4C88-BC7D-4084-9501-9530596716FD}" srcId="{AB7BB412-2F98-49BA-80CD-3A011C5490DF}" destId="{01715AFD-941D-46DB-ADC6-0F60A6741332}" srcOrd="0" destOrd="0" parTransId="{91EC02C1-65C9-4E17-A914-54350721E3BB}" sibTransId="{7C972E89-B6E5-4ABA-9CCA-F964B94C9749}"/>
    <dgm:cxn modelId="{F61D0037-6AAC-4BE2-B963-9320E3A28A94}" type="presOf" srcId="{FE8DC6BB-7DB4-4A16-9CE1-297AEFA8D25E}" destId="{393D9845-A274-45B7-873B-AC0B8B7226F6}" srcOrd="0" destOrd="0" presId="urn:microsoft.com/office/officeart/2005/8/layout/hierarchy1"/>
    <dgm:cxn modelId="{67BEED89-371D-4F2C-9C20-B29EE2AE260F}" type="presOf" srcId="{AB7BB412-2F98-49BA-80CD-3A011C5490DF}" destId="{DDFAEC1A-06F7-43DD-8D93-642950C02006}" srcOrd="0" destOrd="0" presId="urn:microsoft.com/office/officeart/2005/8/layout/hierarchy1"/>
    <dgm:cxn modelId="{16D14E98-004F-48A4-83F8-A7C22C88D751}" type="presOf" srcId="{FBA672E9-D60D-40C5-AF74-3A1D42B6D89B}" destId="{32891F23-5159-476A-998C-E3990A222870}" srcOrd="0" destOrd="0" presId="urn:microsoft.com/office/officeart/2005/8/layout/hierarchy1"/>
    <dgm:cxn modelId="{7DC5E2BF-059A-408D-B2A0-B2B11AEC3A6F}" type="presOf" srcId="{47DA6DDE-42F8-48A1-956E-19340B822B57}" destId="{AD354D16-D4FB-4284-90F3-79B555FFCA7F}" srcOrd="0" destOrd="0" presId="urn:microsoft.com/office/officeart/2005/8/layout/hierarchy1"/>
    <dgm:cxn modelId="{F8DB850A-096C-4C7F-A451-9BD694929992}" srcId="{DD1FFB07-19A5-4AED-A3CC-AA0A140E87A6}" destId="{AB7BB412-2F98-49BA-80CD-3A011C5490DF}" srcOrd="0" destOrd="0" parTransId="{2326E1ED-0451-42BF-A07C-52E632B0F613}" sibTransId="{F52D544F-E714-4B0E-9DEF-696557A8DF1F}"/>
    <dgm:cxn modelId="{CA57F71F-49D9-406E-A239-144632FA898A}" type="presParOf" srcId="{C099CE39-5AB6-4CF7-942F-F187830AF55F}" destId="{B2A9AFEA-161D-4956-8D54-CE491B1608D4}" srcOrd="0" destOrd="0" presId="urn:microsoft.com/office/officeart/2005/8/layout/hierarchy1"/>
    <dgm:cxn modelId="{6CAA0AC7-B3E6-441F-8814-DAF8FC3635A8}" type="presParOf" srcId="{B2A9AFEA-161D-4956-8D54-CE491B1608D4}" destId="{AB87F7D0-BB9F-4911-BB42-09374F3E99B4}" srcOrd="0" destOrd="0" presId="urn:microsoft.com/office/officeart/2005/8/layout/hierarchy1"/>
    <dgm:cxn modelId="{9ECF9390-EA25-4239-AF47-16A066CEDBC4}" type="presParOf" srcId="{AB87F7D0-BB9F-4911-BB42-09374F3E99B4}" destId="{EE5A762F-23E9-4453-9A68-80AF97E294E1}" srcOrd="0" destOrd="0" presId="urn:microsoft.com/office/officeart/2005/8/layout/hierarchy1"/>
    <dgm:cxn modelId="{BF69D1C3-ECD3-40CA-B2AA-ED8E7154BFFB}" type="presParOf" srcId="{AB87F7D0-BB9F-4911-BB42-09374F3E99B4}" destId="{DDFAEC1A-06F7-43DD-8D93-642950C02006}" srcOrd="1" destOrd="0" presId="urn:microsoft.com/office/officeart/2005/8/layout/hierarchy1"/>
    <dgm:cxn modelId="{5B0B91BF-FD76-4FA2-B19F-C2B204E08FB6}" type="presParOf" srcId="{B2A9AFEA-161D-4956-8D54-CE491B1608D4}" destId="{8A969742-3EB6-47F2-9B83-A0221B7E4DD0}" srcOrd="1" destOrd="0" presId="urn:microsoft.com/office/officeart/2005/8/layout/hierarchy1"/>
    <dgm:cxn modelId="{C769E857-C6D8-4738-B24C-5268D46F8CB0}" type="presParOf" srcId="{8A969742-3EB6-47F2-9B83-A0221B7E4DD0}" destId="{4C20CA20-D248-46FD-AC77-2C80C4463536}" srcOrd="0" destOrd="0" presId="urn:microsoft.com/office/officeart/2005/8/layout/hierarchy1"/>
    <dgm:cxn modelId="{8904D291-B0CD-414A-A19D-885BEC11558D}" type="presParOf" srcId="{8A969742-3EB6-47F2-9B83-A0221B7E4DD0}" destId="{76AB60E4-9757-4B58-A489-1DCB0F9CF041}" srcOrd="1" destOrd="0" presId="urn:microsoft.com/office/officeart/2005/8/layout/hierarchy1"/>
    <dgm:cxn modelId="{FF9256EE-65C5-4F27-9E31-6A82ABEDA766}" type="presParOf" srcId="{76AB60E4-9757-4B58-A489-1DCB0F9CF041}" destId="{786AC621-2111-40A0-9841-0857E154329A}" srcOrd="0" destOrd="0" presId="urn:microsoft.com/office/officeart/2005/8/layout/hierarchy1"/>
    <dgm:cxn modelId="{24AF5DB7-E087-46B9-8242-83FE1A9DBB9A}" type="presParOf" srcId="{786AC621-2111-40A0-9841-0857E154329A}" destId="{713ECD2F-5F45-427D-B900-FF70CBB66C28}" srcOrd="0" destOrd="0" presId="urn:microsoft.com/office/officeart/2005/8/layout/hierarchy1"/>
    <dgm:cxn modelId="{FE5AE478-A957-4518-B8CE-F704EE3CB973}" type="presParOf" srcId="{786AC621-2111-40A0-9841-0857E154329A}" destId="{D61A44CA-8941-40A7-84E3-58A9DC991CB0}" srcOrd="1" destOrd="0" presId="urn:microsoft.com/office/officeart/2005/8/layout/hierarchy1"/>
    <dgm:cxn modelId="{04278D06-5B20-4AE7-9E0C-3E78F0564BD2}" type="presParOf" srcId="{76AB60E4-9757-4B58-A489-1DCB0F9CF041}" destId="{64390AC3-E5EC-4C59-9A76-1C5AAE2EC0BA}" srcOrd="1" destOrd="0" presId="urn:microsoft.com/office/officeart/2005/8/layout/hierarchy1"/>
    <dgm:cxn modelId="{2790157C-1125-4767-B6E4-1B6D613F51CB}" type="presParOf" srcId="{64390AC3-E5EC-4C59-9A76-1C5AAE2EC0BA}" destId="{17AE1486-EE7A-4EB7-A92D-D57506DD5543}" srcOrd="0" destOrd="0" presId="urn:microsoft.com/office/officeart/2005/8/layout/hierarchy1"/>
    <dgm:cxn modelId="{1343C2F6-7A05-4D17-B91F-A9E5479B83D3}" type="presParOf" srcId="{64390AC3-E5EC-4C59-9A76-1C5AAE2EC0BA}" destId="{371441B5-EC11-4738-8A10-E8C16AA4E63A}" srcOrd="1" destOrd="0" presId="urn:microsoft.com/office/officeart/2005/8/layout/hierarchy1"/>
    <dgm:cxn modelId="{EF4EB7BA-0E28-4F7D-9000-53DA8802558B}" type="presParOf" srcId="{371441B5-EC11-4738-8A10-E8C16AA4E63A}" destId="{5EC166B6-30A3-4650-80C0-969A1E9FA52D}" srcOrd="0" destOrd="0" presId="urn:microsoft.com/office/officeart/2005/8/layout/hierarchy1"/>
    <dgm:cxn modelId="{67F7D015-FDB5-4CDA-8C08-F610CF298117}" type="presParOf" srcId="{5EC166B6-30A3-4650-80C0-969A1E9FA52D}" destId="{2C36E875-0C91-4669-B1A2-2BC26D42B9A5}" srcOrd="0" destOrd="0" presId="urn:microsoft.com/office/officeart/2005/8/layout/hierarchy1"/>
    <dgm:cxn modelId="{8706AB40-1F89-4B2D-A4A6-B7C35B3EF1D4}" type="presParOf" srcId="{5EC166B6-30A3-4650-80C0-969A1E9FA52D}" destId="{32891F23-5159-476A-998C-E3990A222870}" srcOrd="1" destOrd="0" presId="urn:microsoft.com/office/officeart/2005/8/layout/hierarchy1"/>
    <dgm:cxn modelId="{89FC0395-890F-4E35-84B7-C90160B11B54}" type="presParOf" srcId="{371441B5-EC11-4738-8A10-E8C16AA4E63A}" destId="{CD4D71D9-0367-4D64-A241-BED9C6214BB7}" srcOrd="1" destOrd="0" presId="urn:microsoft.com/office/officeart/2005/8/layout/hierarchy1"/>
    <dgm:cxn modelId="{6E1A535B-C6A7-46C4-BF89-31FF92DAE444}" type="presParOf" srcId="{8A969742-3EB6-47F2-9B83-A0221B7E4DD0}" destId="{B46E0227-84B9-4DF3-A5F3-2C81E9C69FF7}" srcOrd="2" destOrd="0" presId="urn:microsoft.com/office/officeart/2005/8/layout/hierarchy1"/>
    <dgm:cxn modelId="{AD4DFC67-C9F4-4E8E-BA0E-BB825D947347}" type="presParOf" srcId="{8A969742-3EB6-47F2-9B83-A0221B7E4DD0}" destId="{E1135B39-07D9-458A-8AF5-23EDBD590DF7}" srcOrd="3" destOrd="0" presId="urn:microsoft.com/office/officeart/2005/8/layout/hierarchy1"/>
    <dgm:cxn modelId="{2F5567ED-77F8-452B-A84F-98E6947B16F7}" type="presParOf" srcId="{E1135B39-07D9-458A-8AF5-23EDBD590DF7}" destId="{36884D41-49EF-47B3-A6CB-267549A0791C}" srcOrd="0" destOrd="0" presId="urn:microsoft.com/office/officeart/2005/8/layout/hierarchy1"/>
    <dgm:cxn modelId="{17F387E6-2A48-435D-8C87-4E76469AD963}" type="presParOf" srcId="{36884D41-49EF-47B3-A6CB-267549A0791C}" destId="{50B1D941-C38B-476E-A3E1-08BE45FE2C64}" srcOrd="0" destOrd="0" presId="urn:microsoft.com/office/officeart/2005/8/layout/hierarchy1"/>
    <dgm:cxn modelId="{1F15DF87-597E-4DED-9348-F6C0981F2549}" type="presParOf" srcId="{36884D41-49EF-47B3-A6CB-267549A0791C}" destId="{22390D7E-DE2B-4A53-96D3-B6CC6468D44A}" srcOrd="1" destOrd="0" presId="urn:microsoft.com/office/officeart/2005/8/layout/hierarchy1"/>
    <dgm:cxn modelId="{CFADEDD2-0DE2-415A-A908-7CF2EFA21EE6}" type="presParOf" srcId="{E1135B39-07D9-458A-8AF5-23EDBD590DF7}" destId="{92B13FCC-7B3A-4F80-A453-DD5474E7EB82}" srcOrd="1" destOrd="0" presId="urn:microsoft.com/office/officeart/2005/8/layout/hierarchy1"/>
    <dgm:cxn modelId="{D8B61331-7EC0-4BC4-9463-D719E81635D5}" type="presParOf" srcId="{92B13FCC-7B3A-4F80-A453-DD5474E7EB82}" destId="{35459512-4D7A-46BC-B4CE-068AB3BDFF3C}" srcOrd="0" destOrd="0" presId="urn:microsoft.com/office/officeart/2005/8/layout/hierarchy1"/>
    <dgm:cxn modelId="{462F91E5-0EFA-4AEB-8014-61CB0BA6EAA3}" type="presParOf" srcId="{92B13FCC-7B3A-4F80-A453-DD5474E7EB82}" destId="{ED88FB3F-D076-428C-987B-7245C9C8A61A}" srcOrd="1" destOrd="0" presId="urn:microsoft.com/office/officeart/2005/8/layout/hierarchy1"/>
    <dgm:cxn modelId="{87ABF383-6277-4AFD-AC59-94C5A2281C13}" type="presParOf" srcId="{ED88FB3F-D076-428C-987B-7245C9C8A61A}" destId="{088E9276-5F04-4093-B382-CCFB65E07BC4}" srcOrd="0" destOrd="0" presId="urn:microsoft.com/office/officeart/2005/8/layout/hierarchy1"/>
    <dgm:cxn modelId="{6DDFBE24-C39D-44D7-92D5-848A5996E0AB}" type="presParOf" srcId="{088E9276-5F04-4093-B382-CCFB65E07BC4}" destId="{D2787C5B-D3B1-400E-9BE7-FF8CB1784FF9}" srcOrd="0" destOrd="0" presId="urn:microsoft.com/office/officeart/2005/8/layout/hierarchy1"/>
    <dgm:cxn modelId="{5B388880-411C-4C51-B57D-D0EF7AB787E2}" type="presParOf" srcId="{088E9276-5F04-4093-B382-CCFB65E07BC4}" destId="{9C6503C7-B844-4751-83C5-F92B8318372E}" srcOrd="1" destOrd="0" presId="urn:microsoft.com/office/officeart/2005/8/layout/hierarchy1"/>
    <dgm:cxn modelId="{D36D4FC9-B039-4257-A86C-35E0F5C9D8FE}" type="presParOf" srcId="{ED88FB3F-D076-428C-987B-7245C9C8A61A}" destId="{74FF4CF8-65B2-409F-B742-8D04BAC52504}" srcOrd="1" destOrd="0" presId="urn:microsoft.com/office/officeart/2005/8/layout/hierarchy1"/>
    <dgm:cxn modelId="{29619835-EB64-4673-ADAE-44444FA4BAE7}" type="presParOf" srcId="{92B13FCC-7B3A-4F80-A453-DD5474E7EB82}" destId="{903FD93D-5FDB-476C-BD1C-0B856C7DF576}" srcOrd="2" destOrd="0" presId="urn:microsoft.com/office/officeart/2005/8/layout/hierarchy1"/>
    <dgm:cxn modelId="{BF6C8C65-7316-41C5-B124-81B365DA594A}" type="presParOf" srcId="{92B13FCC-7B3A-4F80-A453-DD5474E7EB82}" destId="{F7DC6101-BC5B-4737-8BC1-9530B1868E4C}" srcOrd="3" destOrd="0" presId="urn:microsoft.com/office/officeart/2005/8/layout/hierarchy1"/>
    <dgm:cxn modelId="{B1F6B225-E8A1-4BAD-BC60-06A2C27EE75A}" type="presParOf" srcId="{F7DC6101-BC5B-4737-8BC1-9530B1868E4C}" destId="{FF5B46D7-1532-467A-BCD7-86D6085E2D0B}" srcOrd="0" destOrd="0" presId="urn:microsoft.com/office/officeart/2005/8/layout/hierarchy1"/>
    <dgm:cxn modelId="{34BD31DA-2145-411F-BBBB-3ECBD9327679}" type="presParOf" srcId="{FF5B46D7-1532-467A-BCD7-86D6085E2D0B}" destId="{B89926EA-E0E7-4E65-BB0C-9405F5FC48A0}" srcOrd="0" destOrd="0" presId="urn:microsoft.com/office/officeart/2005/8/layout/hierarchy1"/>
    <dgm:cxn modelId="{5BBCBB48-21C8-49B7-9AFB-D263CBEFEB47}" type="presParOf" srcId="{FF5B46D7-1532-467A-BCD7-86D6085E2D0B}" destId="{8B385B84-6573-4A45-9D9E-DE070D62393A}" srcOrd="1" destOrd="0" presId="urn:microsoft.com/office/officeart/2005/8/layout/hierarchy1"/>
    <dgm:cxn modelId="{DA4232F3-1E59-42FB-9AD4-8F2D2A826D2B}" type="presParOf" srcId="{F7DC6101-BC5B-4737-8BC1-9530B1868E4C}" destId="{3AB074C6-9EFB-4D45-A61F-D918E4545228}" srcOrd="1" destOrd="0" presId="urn:microsoft.com/office/officeart/2005/8/layout/hierarchy1"/>
    <dgm:cxn modelId="{9CCEA268-0078-4731-BDB6-0EA8EA155AE6}" type="presParOf" srcId="{8A969742-3EB6-47F2-9B83-A0221B7E4DD0}" destId="{E1A3F4D6-EB7F-436D-982F-BBEB6DCCD0DA}" srcOrd="4" destOrd="0" presId="urn:microsoft.com/office/officeart/2005/8/layout/hierarchy1"/>
    <dgm:cxn modelId="{D0A3955F-6CE5-4EA4-8E16-6F4521E78EC3}" type="presParOf" srcId="{8A969742-3EB6-47F2-9B83-A0221B7E4DD0}" destId="{9FB6B4E7-4ED1-424F-8200-A423E3D0BE1C}" srcOrd="5" destOrd="0" presId="urn:microsoft.com/office/officeart/2005/8/layout/hierarchy1"/>
    <dgm:cxn modelId="{6E6D1F30-AD94-4247-8982-2A54A6A01EA4}" type="presParOf" srcId="{9FB6B4E7-4ED1-424F-8200-A423E3D0BE1C}" destId="{C56A08CB-0F8C-4487-A702-5A0A4880AE01}" srcOrd="0" destOrd="0" presId="urn:microsoft.com/office/officeart/2005/8/layout/hierarchy1"/>
    <dgm:cxn modelId="{07CA18FB-AA80-442A-84CE-3426820EAF62}" type="presParOf" srcId="{C56A08CB-0F8C-4487-A702-5A0A4880AE01}" destId="{B3098B3D-6430-4BD8-92CF-1CED79BAA1D7}" srcOrd="0" destOrd="0" presId="urn:microsoft.com/office/officeart/2005/8/layout/hierarchy1"/>
    <dgm:cxn modelId="{790DCD76-75EF-491A-981B-EA1746476B83}" type="presParOf" srcId="{C56A08CB-0F8C-4487-A702-5A0A4880AE01}" destId="{98EB2E08-540F-445C-9954-5FE4E99F50CE}" srcOrd="1" destOrd="0" presId="urn:microsoft.com/office/officeart/2005/8/layout/hierarchy1"/>
    <dgm:cxn modelId="{5FE91A85-FBA7-4CE1-B5AD-6241C7908887}" type="presParOf" srcId="{9FB6B4E7-4ED1-424F-8200-A423E3D0BE1C}" destId="{EB3A0DD7-1B66-4494-B7F6-56D6B4314D93}" srcOrd="1" destOrd="0" presId="urn:microsoft.com/office/officeart/2005/8/layout/hierarchy1"/>
    <dgm:cxn modelId="{A70DA10C-425D-4B1D-AC41-1CBA5783D8C0}" type="presParOf" srcId="{EB3A0DD7-1B66-4494-B7F6-56D6B4314D93}" destId="{393D9845-A274-45B7-873B-AC0B8B7226F6}" srcOrd="0" destOrd="0" presId="urn:microsoft.com/office/officeart/2005/8/layout/hierarchy1"/>
    <dgm:cxn modelId="{9D7D8CBE-9307-446E-8588-E43DD049ECC8}" type="presParOf" srcId="{EB3A0DD7-1B66-4494-B7F6-56D6B4314D93}" destId="{1DA96A52-7AEE-427C-A84E-2E0403FCEA6C}" srcOrd="1" destOrd="0" presId="urn:microsoft.com/office/officeart/2005/8/layout/hierarchy1"/>
    <dgm:cxn modelId="{24E1A6D2-4FD9-4E0F-9280-F4311182393D}" type="presParOf" srcId="{1DA96A52-7AEE-427C-A84E-2E0403FCEA6C}" destId="{A3D5F1DA-1D85-41B6-8AA8-09BA9B114391}" srcOrd="0" destOrd="0" presId="urn:microsoft.com/office/officeart/2005/8/layout/hierarchy1"/>
    <dgm:cxn modelId="{BFE6DFD8-D2D3-4259-81BA-DB1624D15A81}" type="presParOf" srcId="{A3D5F1DA-1D85-41B6-8AA8-09BA9B114391}" destId="{6A5D8F46-92F0-45AB-AF22-D3F71E86486C}" srcOrd="0" destOrd="0" presId="urn:microsoft.com/office/officeart/2005/8/layout/hierarchy1"/>
    <dgm:cxn modelId="{99E53746-AAFB-4FFB-B8BC-8522FD0F244B}" type="presParOf" srcId="{A3D5F1DA-1D85-41B6-8AA8-09BA9B114391}" destId="{AD354D16-D4FB-4284-90F3-79B555FFCA7F}" srcOrd="1" destOrd="0" presId="urn:microsoft.com/office/officeart/2005/8/layout/hierarchy1"/>
    <dgm:cxn modelId="{A070448E-A1F3-49F6-B8FB-944459147F72}" type="presParOf" srcId="{1DA96A52-7AEE-427C-A84E-2E0403FCEA6C}" destId="{E1F6B878-4EFD-418C-AA5A-9A7B495B9FF0}" srcOrd="1" destOrd="0" presId="urn:microsoft.com/office/officeart/2005/8/layout/hierarchy1"/>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027556-45BB-4A63-ABE4-4E4CB8EFA25B}" type="doc">
      <dgm:prSet loTypeId="urn:microsoft.com/office/officeart/2011/layout/CircleProcess" loCatId="process" qsTypeId="urn:microsoft.com/office/officeart/2005/8/quickstyle/simple1" qsCatId="simple" csTypeId="urn:microsoft.com/office/officeart/2005/8/colors/colorful1" csCatId="colorful" phldr="1"/>
      <dgm:spPr/>
    </dgm:pt>
    <dgm:pt modelId="{105A8BC5-D0AD-4F0B-8631-190F80610AF2}">
      <dgm:prSet phldrT="[Text]"/>
      <dgm:spPr>
        <a:ln>
          <a:solidFill>
            <a:schemeClr val="accent3"/>
          </a:solidFill>
        </a:ln>
      </dgm:spPr>
      <dgm:t>
        <a:bodyPr/>
        <a:lstStyle/>
        <a:p>
          <a:r>
            <a:rPr lang="en-US" dirty="0" smtClean="0">
              <a:latin typeface="+mn-lt"/>
              <a:cs typeface="Calibri" pitchFamily="34" charset="0"/>
            </a:rPr>
            <a:t>Available PCR Search</a:t>
          </a:r>
          <a:endParaRPr lang="en-US" dirty="0">
            <a:latin typeface="+mn-lt"/>
            <a:cs typeface="Calibri" pitchFamily="34" charset="0"/>
          </a:endParaRPr>
        </a:p>
      </dgm:t>
    </dgm:pt>
    <dgm:pt modelId="{0774B695-E34C-4546-8A58-3F2489E2E94B}" type="parTrans" cxnId="{3442C4FC-5C4B-475F-B2C1-AF16F196FB28}">
      <dgm:prSet/>
      <dgm:spPr/>
      <dgm:t>
        <a:bodyPr/>
        <a:lstStyle/>
        <a:p>
          <a:endParaRPr lang="en-US">
            <a:latin typeface="+mn-lt"/>
            <a:cs typeface="Calibri" pitchFamily="34" charset="0"/>
          </a:endParaRPr>
        </a:p>
      </dgm:t>
    </dgm:pt>
    <dgm:pt modelId="{4896A74E-A0BB-4D6B-96EC-1F190BBB9473}" type="sibTrans" cxnId="{3442C4FC-5C4B-475F-B2C1-AF16F196FB28}">
      <dgm:prSet/>
      <dgm:spPr/>
      <dgm:t>
        <a:bodyPr/>
        <a:lstStyle/>
        <a:p>
          <a:endParaRPr lang="en-US">
            <a:latin typeface="+mn-lt"/>
            <a:cs typeface="Calibri" pitchFamily="34" charset="0"/>
          </a:endParaRPr>
        </a:p>
      </dgm:t>
    </dgm:pt>
    <dgm:pt modelId="{3923A7BF-31C1-40B0-B447-0CB9CC4DE2AB}">
      <dgm:prSet phldrT="[Text]"/>
      <dgm:spPr>
        <a:ln>
          <a:solidFill>
            <a:schemeClr val="accent1">
              <a:lumMod val="50000"/>
            </a:schemeClr>
          </a:solidFill>
        </a:ln>
      </dgm:spPr>
      <dgm:t>
        <a:bodyPr/>
        <a:lstStyle/>
        <a:p>
          <a:r>
            <a:rPr lang="en-US" dirty="0" smtClean="0">
              <a:solidFill>
                <a:schemeClr val="tx1"/>
              </a:solidFill>
              <a:latin typeface="+mn-lt"/>
              <a:cs typeface="Calibri" pitchFamily="34" charset="0"/>
            </a:rPr>
            <a:t>*Create new PCR</a:t>
          </a:r>
          <a:endParaRPr lang="en-US" dirty="0">
            <a:solidFill>
              <a:schemeClr val="tx1"/>
            </a:solidFill>
            <a:latin typeface="+mn-lt"/>
            <a:cs typeface="Calibri" pitchFamily="34" charset="0"/>
          </a:endParaRPr>
        </a:p>
      </dgm:t>
    </dgm:pt>
    <dgm:pt modelId="{CB4C979D-713F-4CB5-8507-8A150DAD49F3}" type="parTrans" cxnId="{B8750502-72BE-4EB8-828D-3BF1BB5DF491}">
      <dgm:prSet/>
      <dgm:spPr/>
      <dgm:t>
        <a:bodyPr/>
        <a:lstStyle/>
        <a:p>
          <a:endParaRPr lang="en-US">
            <a:latin typeface="+mn-lt"/>
            <a:cs typeface="Calibri" pitchFamily="34" charset="0"/>
          </a:endParaRPr>
        </a:p>
      </dgm:t>
    </dgm:pt>
    <dgm:pt modelId="{C231C07B-436A-4F3E-ACC8-B66D0A992316}" type="sibTrans" cxnId="{B8750502-72BE-4EB8-828D-3BF1BB5DF491}">
      <dgm:prSet/>
      <dgm:spPr/>
      <dgm:t>
        <a:bodyPr/>
        <a:lstStyle/>
        <a:p>
          <a:endParaRPr lang="en-US">
            <a:latin typeface="+mn-lt"/>
            <a:cs typeface="Calibri" pitchFamily="34" charset="0"/>
          </a:endParaRPr>
        </a:p>
      </dgm:t>
    </dgm:pt>
    <dgm:pt modelId="{38242777-B2F6-4BD7-AF1E-06E20AC09A8E}">
      <dgm:prSet phldrT="[Text]"/>
      <dgm:spPr>
        <a:ln>
          <a:solidFill>
            <a:schemeClr val="bg1">
              <a:lumMod val="75000"/>
            </a:schemeClr>
          </a:solidFill>
        </a:ln>
      </dgm:spPr>
      <dgm:t>
        <a:bodyPr/>
        <a:lstStyle/>
        <a:p>
          <a:r>
            <a:rPr lang="en-US" dirty="0" smtClean="0">
              <a:latin typeface="+mn-lt"/>
              <a:cs typeface="Calibri" pitchFamily="34" charset="0"/>
            </a:rPr>
            <a:t>Conduct the LCA</a:t>
          </a:r>
          <a:endParaRPr lang="en-US" dirty="0">
            <a:latin typeface="+mn-lt"/>
            <a:cs typeface="Calibri" pitchFamily="34" charset="0"/>
          </a:endParaRPr>
        </a:p>
      </dgm:t>
    </dgm:pt>
    <dgm:pt modelId="{AFC576ED-CBC0-40E3-8A72-59AFDFE0AE2B}" type="parTrans" cxnId="{E3317B8C-1E15-4E4E-8F25-E1526F08F93B}">
      <dgm:prSet/>
      <dgm:spPr/>
      <dgm:t>
        <a:bodyPr/>
        <a:lstStyle/>
        <a:p>
          <a:endParaRPr lang="en-US">
            <a:latin typeface="+mn-lt"/>
            <a:cs typeface="Calibri" pitchFamily="34" charset="0"/>
          </a:endParaRPr>
        </a:p>
      </dgm:t>
    </dgm:pt>
    <dgm:pt modelId="{A7625C1D-D9BD-4680-9276-4F654367BEF7}" type="sibTrans" cxnId="{E3317B8C-1E15-4E4E-8F25-E1526F08F93B}">
      <dgm:prSet/>
      <dgm:spPr/>
      <dgm:t>
        <a:bodyPr/>
        <a:lstStyle/>
        <a:p>
          <a:endParaRPr lang="en-US">
            <a:latin typeface="+mn-lt"/>
            <a:cs typeface="Calibri" pitchFamily="34" charset="0"/>
          </a:endParaRPr>
        </a:p>
      </dgm:t>
    </dgm:pt>
    <dgm:pt modelId="{D7265C00-660A-4E73-A81B-A9E13C226085}">
      <dgm:prSet phldrT="[Text]"/>
      <dgm:spPr>
        <a:ln>
          <a:solidFill>
            <a:schemeClr val="bg1">
              <a:lumMod val="50000"/>
            </a:schemeClr>
          </a:solidFill>
        </a:ln>
      </dgm:spPr>
      <dgm:t>
        <a:bodyPr/>
        <a:lstStyle/>
        <a:p>
          <a:r>
            <a:rPr lang="en-US" dirty="0" smtClean="0">
              <a:latin typeface="+mn-lt"/>
              <a:cs typeface="Calibri" pitchFamily="34" charset="0"/>
            </a:rPr>
            <a:t>Create the EPD</a:t>
          </a:r>
          <a:endParaRPr lang="en-US" dirty="0">
            <a:latin typeface="+mn-lt"/>
            <a:cs typeface="Calibri" pitchFamily="34" charset="0"/>
          </a:endParaRPr>
        </a:p>
      </dgm:t>
    </dgm:pt>
    <dgm:pt modelId="{FB63FC64-90C5-4C8E-85D4-EB1847DC1830}" type="parTrans" cxnId="{05E28DAD-3EA3-495A-ADA1-C75634C38118}">
      <dgm:prSet/>
      <dgm:spPr/>
      <dgm:t>
        <a:bodyPr/>
        <a:lstStyle/>
        <a:p>
          <a:endParaRPr lang="en-US">
            <a:latin typeface="+mn-lt"/>
            <a:cs typeface="Calibri" pitchFamily="34" charset="0"/>
          </a:endParaRPr>
        </a:p>
      </dgm:t>
    </dgm:pt>
    <dgm:pt modelId="{D88EF05A-4E65-4BB8-9DDF-BF64AB3E741D}" type="sibTrans" cxnId="{05E28DAD-3EA3-495A-ADA1-C75634C38118}">
      <dgm:prSet/>
      <dgm:spPr/>
      <dgm:t>
        <a:bodyPr/>
        <a:lstStyle/>
        <a:p>
          <a:endParaRPr lang="en-US">
            <a:latin typeface="+mn-lt"/>
            <a:cs typeface="Calibri" pitchFamily="34" charset="0"/>
          </a:endParaRPr>
        </a:p>
      </dgm:t>
    </dgm:pt>
    <dgm:pt modelId="{8AF5DE8F-6DD7-4473-A500-A4DEED20FDCE}">
      <dgm:prSet phldrT="[Text]"/>
      <dgm:spPr>
        <a:ln>
          <a:solidFill>
            <a:schemeClr val="accent1">
              <a:lumMod val="50000"/>
            </a:schemeClr>
          </a:solidFill>
        </a:ln>
      </dgm:spPr>
      <dgm:t>
        <a:bodyPr/>
        <a:lstStyle/>
        <a:p>
          <a:r>
            <a:rPr lang="en-US" dirty="0" smtClean="0">
              <a:latin typeface="+mn-lt"/>
              <a:cs typeface="Calibri" pitchFamily="34" charset="0"/>
            </a:rPr>
            <a:t>EPD Verification </a:t>
          </a:r>
          <a:endParaRPr lang="en-US" dirty="0">
            <a:latin typeface="+mn-lt"/>
            <a:cs typeface="Calibri" pitchFamily="34" charset="0"/>
          </a:endParaRPr>
        </a:p>
      </dgm:t>
    </dgm:pt>
    <dgm:pt modelId="{480D47A7-D675-4D8E-A6AA-D6063DD257EB}" type="parTrans" cxnId="{73FD36D9-466D-4850-BD0A-622C1800BB82}">
      <dgm:prSet/>
      <dgm:spPr/>
      <dgm:t>
        <a:bodyPr/>
        <a:lstStyle/>
        <a:p>
          <a:endParaRPr lang="en-US">
            <a:latin typeface="+mn-lt"/>
            <a:cs typeface="Calibri" pitchFamily="34" charset="0"/>
          </a:endParaRPr>
        </a:p>
      </dgm:t>
    </dgm:pt>
    <dgm:pt modelId="{3001369B-9251-4D6D-9CFE-36C8314421AB}" type="sibTrans" cxnId="{73FD36D9-466D-4850-BD0A-622C1800BB82}">
      <dgm:prSet/>
      <dgm:spPr/>
      <dgm:t>
        <a:bodyPr/>
        <a:lstStyle/>
        <a:p>
          <a:endParaRPr lang="en-US">
            <a:latin typeface="+mn-lt"/>
            <a:cs typeface="Calibri" pitchFamily="34" charset="0"/>
          </a:endParaRPr>
        </a:p>
      </dgm:t>
    </dgm:pt>
    <dgm:pt modelId="{4A3B7BA5-A3D9-4E70-96F9-CA2F88D3EAF0}">
      <dgm:prSet phldrT="[Text]"/>
      <dgm:spPr>
        <a:ln>
          <a:solidFill>
            <a:schemeClr val="accent1">
              <a:lumMod val="50000"/>
            </a:schemeClr>
          </a:solidFill>
        </a:ln>
      </dgm:spPr>
      <dgm:t>
        <a:bodyPr/>
        <a:lstStyle/>
        <a:p>
          <a:r>
            <a:rPr lang="en-US" dirty="0" smtClean="0">
              <a:latin typeface="+mn-lt"/>
              <a:cs typeface="Calibri" pitchFamily="34" charset="0"/>
            </a:rPr>
            <a:t>Register EPD</a:t>
          </a:r>
          <a:endParaRPr lang="en-US" dirty="0">
            <a:latin typeface="+mn-lt"/>
            <a:cs typeface="Calibri" pitchFamily="34" charset="0"/>
          </a:endParaRPr>
        </a:p>
      </dgm:t>
    </dgm:pt>
    <dgm:pt modelId="{D1F8050F-8C6C-4B9D-903B-FCDB9795991A}" type="parTrans" cxnId="{65B8BBF8-F970-4CBA-B187-38EF6664B5FC}">
      <dgm:prSet/>
      <dgm:spPr/>
      <dgm:t>
        <a:bodyPr/>
        <a:lstStyle/>
        <a:p>
          <a:endParaRPr lang="en-US">
            <a:latin typeface="+mn-lt"/>
            <a:cs typeface="Calibri" pitchFamily="34" charset="0"/>
          </a:endParaRPr>
        </a:p>
      </dgm:t>
    </dgm:pt>
    <dgm:pt modelId="{37D41C8D-8FA7-4C07-A47B-B3DE3211F6D0}" type="sibTrans" cxnId="{65B8BBF8-F970-4CBA-B187-38EF6664B5FC}">
      <dgm:prSet/>
      <dgm:spPr/>
      <dgm:t>
        <a:bodyPr/>
        <a:lstStyle/>
        <a:p>
          <a:endParaRPr lang="en-US">
            <a:latin typeface="+mn-lt"/>
            <a:cs typeface="Calibri" pitchFamily="34" charset="0"/>
          </a:endParaRPr>
        </a:p>
      </dgm:t>
    </dgm:pt>
    <dgm:pt modelId="{CBEDD51E-B354-4600-8436-C1A72D10348A}">
      <dgm:prSet phldrT="[Text]"/>
      <dgm:spPr>
        <a:ln>
          <a:solidFill>
            <a:schemeClr val="bg1">
              <a:lumMod val="50000"/>
            </a:schemeClr>
          </a:solidFill>
        </a:ln>
      </dgm:spPr>
      <dgm:t>
        <a:bodyPr/>
        <a:lstStyle/>
        <a:p>
          <a:r>
            <a:rPr lang="en-US" dirty="0" smtClean="0">
              <a:latin typeface="+mn-lt"/>
              <a:cs typeface="Calibri" pitchFamily="34" charset="0"/>
            </a:rPr>
            <a:t>Verify LCA</a:t>
          </a:r>
          <a:endParaRPr lang="en-US" dirty="0">
            <a:latin typeface="+mn-lt"/>
            <a:cs typeface="Calibri" pitchFamily="34" charset="0"/>
          </a:endParaRPr>
        </a:p>
      </dgm:t>
    </dgm:pt>
    <dgm:pt modelId="{1440065E-916B-4E22-82C9-1FF1EC4BB3CA}" type="parTrans" cxnId="{DB4D2F97-01E0-4F78-9894-751694E53962}">
      <dgm:prSet/>
      <dgm:spPr/>
      <dgm:t>
        <a:bodyPr/>
        <a:lstStyle/>
        <a:p>
          <a:endParaRPr lang="en-US"/>
        </a:p>
      </dgm:t>
    </dgm:pt>
    <dgm:pt modelId="{7656ED54-918A-4B3B-B898-7A6CF44CB0CC}" type="sibTrans" cxnId="{DB4D2F97-01E0-4F78-9894-751694E53962}">
      <dgm:prSet/>
      <dgm:spPr/>
      <dgm:t>
        <a:bodyPr/>
        <a:lstStyle/>
        <a:p>
          <a:endParaRPr lang="en-US"/>
        </a:p>
      </dgm:t>
    </dgm:pt>
    <dgm:pt modelId="{D259A46B-303C-496B-B214-2DAFC0086E68}" type="pres">
      <dgm:prSet presAssocID="{75027556-45BB-4A63-ABE4-4E4CB8EFA25B}" presName="Name0" presStyleCnt="0">
        <dgm:presLayoutVars>
          <dgm:chMax val="11"/>
          <dgm:chPref val="11"/>
          <dgm:dir/>
          <dgm:resizeHandles/>
        </dgm:presLayoutVars>
      </dgm:prSet>
      <dgm:spPr/>
    </dgm:pt>
    <dgm:pt modelId="{A5F05228-A1FB-4F1F-8452-142186ADA3DD}" type="pres">
      <dgm:prSet presAssocID="{4A3B7BA5-A3D9-4E70-96F9-CA2F88D3EAF0}" presName="Accent7" presStyleCnt="0"/>
      <dgm:spPr/>
    </dgm:pt>
    <dgm:pt modelId="{06E0569F-580B-4C14-9F1A-63EE7FA2E050}" type="pres">
      <dgm:prSet presAssocID="{4A3B7BA5-A3D9-4E70-96F9-CA2F88D3EAF0}" presName="Accent" presStyleLbl="node1" presStyleIdx="0" presStyleCnt="7" custLinFactNeighborY="1339"/>
      <dgm:spPr/>
    </dgm:pt>
    <dgm:pt modelId="{AED35851-E3DC-44EA-911E-80B6418C3E70}" type="pres">
      <dgm:prSet presAssocID="{4A3B7BA5-A3D9-4E70-96F9-CA2F88D3EAF0}" presName="ParentBackground7" presStyleCnt="0"/>
      <dgm:spPr/>
    </dgm:pt>
    <dgm:pt modelId="{EF59CDDD-8DED-44DE-8252-DFBBDA5E593C}" type="pres">
      <dgm:prSet presAssocID="{4A3B7BA5-A3D9-4E70-96F9-CA2F88D3EAF0}" presName="ParentBackground" presStyleLbl="fgAcc1" presStyleIdx="0" presStyleCnt="7" custLinFactNeighborY="1435"/>
      <dgm:spPr/>
      <dgm:t>
        <a:bodyPr/>
        <a:lstStyle/>
        <a:p>
          <a:endParaRPr lang="en-US"/>
        </a:p>
      </dgm:t>
    </dgm:pt>
    <dgm:pt modelId="{432BEAD0-4331-497F-A73F-FF0797AFCC05}" type="pres">
      <dgm:prSet presAssocID="{4A3B7BA5-A3D9-4E70-96F9-CA2F88D3EAF0}" presName="Parent7" presStyleLbl="revTx" presStyleIdx="0" presStyleCnt="0">
        <dgm:presLayoutVars>
          <dgm:chMax val="1"/>
          <dgm:chPref val="1"/>
          <dgm:bulletEnabled val="1"/>
        </dgm:presLayoutVars>
      </dgm:prSet>
      <dgm:spPr/>
      <dgm:t>
        <a:bodyPr/>
        <a:lstStyle/>
        <a:p>
          <a:endParaRPr lang="en-US"/>
        </a:p>
      </dgm:t>
    </dgm:pt>
    <dgm:pt modelId="{6E751156-080D-4949-A1CE-CA4EDC89AB89}" type="pres">
      <dgm:prSet presAssocID="{8AF5DE8F-6DD7-4473-A500-A4DEED20FDCE}" presName="Accent6" presStyleCnt="0"/>
      <dgm:spPr/>
    </dgm:pt>
    <dgm:pt modelId="{6D6AB282-C450-423A-A032-33AF46C1EAB3}" type="pres">
      <dgm:prSet presAssocID="{8AF5DE8F-6DD7-4473-A500-A4DEED20FDCE}" presName="Accent" presStyleLbl="node1" presStyleIdx="1" presStyleCnt="7" custLinFactNeighborY="947"/>
      <dgm:spPr>
        <a:solidFill>
          <a:schemeClr val="tx2">
            <a:lumMod val="50000"/>
          </a:schemeClr>
        </a:solidFill>
      </dgm:spPr>
    </dgm:pt>
    <dgm:pt modelId="{15433D12-5CC2-4420-92A8-A44A7727FEE4}" type="pres">
      <dgm:prSet presAssocID="{8AF5DE8F-6DD7-4473-A500-A4DEED20FDCE}" presName="ParentBackground6" presStyleCnt="0"/>
      <dgm:spPr/>
    </dgm:pt>
    <dgm:pt modelId="{9E266946-F403-467B-AD42-616FE2BF596E}" type="pres">
      <dgm:prSet presAssocID="{8AF5DE8F-6DD7-4473-A500-A4DEED20FDCE}" presName="ParentBackground" presStyleLbl="fgAcc1" presStyleIdx="1" presStyleCnt="7" custLinFactNeighborY="1435"/>
      <dgm:spPr/>
      <dgm:t>
        <a:bodyPr/>
        <a:lstStyle/>
        <a:p>
          <a:endParaRPr lang="en-US"/>
        </a:p>
      </dgm:t>
    </dgm:pt>
    <dgm:pt modelId="{0C7CC6A5-D951-4D65-AF56-EF202028A253}" type="pres">
      <dgm:prSet presAssocID="{8AF5DE8F-6DD7-4473-A500-A4DEED20FDCE}" presName="Parent6" presStyleLbl="revTx" presStyleIdx="0" presStyleCnt="0">
        <dgm:presLayoutVars>
          <dgm:chMax val="1"/>
          <dgm:chPref val="1"/>
          <dgm:bulletEnabled val="1"/>
        </dgm:presLayoutVars>
      </dgm:prSet>
      <dgm:spPr/>
      <dgm:t>
        <a:bodyPr/>
        <a:lstStyle/>
        <a:p>
          <a:endParaRPr lang="en-US"/>
        </a:p>
      </dgm:t>
    </dgm:pt>
    <dgm:pt modelId="{909A34F0-D572-464B-BF01-F3AE7E49971E}" type="pres">
      <dgm:prSet presAssocID="{D7265C00-660A-4E73-A81B-A9E13C226085}" presName="Accent5" presStyleCnt="0"/>
      <dgm:spPr/>
    </dgm:pt>
    <dgm:pt modelId="{F4924577-00B6-4E4E-9D80-AC03BD2681C4}" type="pres">
      <dgm:prSet presAssocID="{D7265C00-660A-4E73-A81B-A9E13C226085}" presName="Accent" presStyleLbl="node1" presStyleIdx="2" presStyleCnt="7" custLinFactNeighborY="947"/>
      <dgm:spPr>
        <a:solidFill>
          <a:schemeClr val="bg1">
            <a:lumMod val="50000"/>
          </a:schemeClr>
        </a:solidFill>
      </dgm:spPr>
    </dgm:pt>
    <dgm:pt modelId="{42215A3A-6A08-4F3B-8A24-037A45067360}" type="pres">
      <dgm:prSet presAssocID="{D7265C00-660A-4E73-A81B-A9E13C226085}" presName="ParentBackground5" presStyleCnt="0"/>
      <dgm:spPr/>
    </dgm:pt>
    <dgm:pt modelId="{96C851EF-D3FA-49F8-8139-FB80D6CFF015}" type="pres">
      <dgm:prSet presAssocID="{D7265C00-660A-4E73-A81B-A9E13C226085}" presName="ParentBackground" presStyleLbl="fgAcc1" presStyleIdx="2" presStyleCnt="7" custLinFactNeighborY="1435"/>
      <dgm:spPr/>
      <dgm:t>
        <a:bodyPr/>
        <a:lstStyle/>
        <a:p>
          <a:endParaRPr lang="en-US"/>
        </a:p>
      </dgm:t>
    </dgm:pt>
    <dgm:pt modelId="{567D645A-E863-4ABF-9884-789075DAFFA9}" type="pres">
      <dgm:prSet presAssocID="{D7265C00-660A-4E73-A81B-A9E13C226085}" presName="Parent5" presStyleLbl="revTx" presStyleIdx="0" presStyleCnt="0">
        <dgm:presLayoutVars>
          <dgm:chMax val="1"/>
          <dgm:chPref val="1"/>
          <dgm:bulletEnabled val="1"/>
        </dgm:presLayoutVars>
      </dgm:prSet>
      <dgm:spPr/>
      <dgm:t>
        <a:bodyPr/>
        <a:lstStyle/>
        <a:p>
          <a:endParaRPr lang="en-US"/>
        </a:p>
      </dgm:t>
    </dgm:pt>
    <dgm:pt modelId="{DDC1749F-E725-4D79-924B-677330F1BF82}" type="pres">
      <dgm:prSet presAssocID="{CBEDD51E-B354-4600-8436-C1A72D10348A}" presName="Accent4" presStyleCnt="0"/>
      <dgm:spPr/>
    </dgm:pt>
    <dgm:pt modelId="{0EB45CA4-7E95-4B6E-AFD1-19C2A2057631}" type="pres">
      <dgm:prSet presAssocID="{CBEDD51E-B354-4600-8436-C1A72D10348A}" presName="Accent" presStyleLbl="node1" presStyleIdx="3" presStyleCnt="7" custLinFactNeighborY="947"/>
      <dgm:spPr>
        <a:solidFill>
          <a:schemeClr val="bg1">
            <a:lumMod val="50000"/>
          </a:schemeClr>
        </a:solidFill>
      </dgm:spPr>
    </dgm:pt>
    <dgm:pt modelId="{FC099BCF-0264-4752-A10A-7426CD08DA70}" type="pres">
      <dgm:prSet presAssocID="{CBEDD51E-B354-4600-8436-C1A72D10348A}" presName="ParentBackground4" presStyleCnt="0"/>
      <dgm:spPr/>
    </dgm:pt>
    <dgm:pt modelId="{5F06CB85-53A1-463F-9BF3-D314D9B19EE5}" type="pres">
      <dgm:prSet presAssocID="{CBEDD51E-B354-4600-8436-C1A72D10348A}" presName="ParentBackground" presStyleLbl="fgAcc1" presStyleIdx="3" presStyleCnt="7" custLinFactNeighborY="1435"/>
      <dgm:spPr/>
      <dgm:t>
        <a:bodyPr/>
        <a:lstStyle/>
        <a:p>
          <a:endParaRPr lang="en-US"/>
        </a:p>
      </dgm:t>
    </dgm:pt>
    <dgm:pt modelId="{4E495EAC-E4D5-4DA7-B0E8-1C6ED81AB2F8}" type="pres">
      <dgm:prSet presAssocID="{CBEDD51E-B354-4600-8436-C1A72D10348A}" presName="Parent4" presStyleLbl="revTx" presStyleIdx="0" presStyleCnt="0">
        <dgm:presLayoutVars>
          <dgm:chMax val="1"/>
          <dgm:chPref val="1"/>
          <dgm:bulletEnabled val="1"/>
        </dgm:presLayoutVars>
      </dgm:prSet>
      <dgm:spPr/>
      <dgm:t>
        <a:bodyPr/>
        <a:lstStyle/>
        <a:p>
          <a:endParaRPr lang="en-US"/>
        </a:p>
      </dgm:t>
    </dgm:pt>
    <dgm:pt modelId="{851D056C-9DC3-40BE-AB46-B5E6CB767FDD}" type="pres">
      <dgm:prSet presAssocID="{38242777-B2F6-4BD7-AF1E-06E20AC09A8E}" presName="Accent3" presStyleCnt="0"/>
      <dgm:spPr/>
    </dgm:pt>
    <dgm:pt modelId="{E410D8C1-E099-4432-BDA6-4CCD7F262298}" type="pres">
      <dgm:prSet presAssocID="{38242777-B2F6-4BD7-AF1E-06E20AC09A8E}" presName="Accent" presStyleLbl="node1" presStyleIdx="4" presStyleCnt="7" custLinFactNeighborY="947"/>
      <dgm:spPr>
        <a:solidFill>
          <a:schemeClr val="bg1">
            <a:lumMod val="75000"/>
          </a:schemeClr>
        </a:solidFill>
      </dgm:spPr>
    </dgm:pt>
    <dgm:pt modelId="{9D212A2A-DAF6-44BE-A535-DF300B163653}" type="pres">
      <dgm:prSet presAssocID="{38242777-B2F6-4BD7-AF1E-06E20AC09A8E}" presName="ParentBackground3" presStyleCnt="0"/>
      <dgm:spPr/>
    </dgm:pt>
    <dgm:pt modelId="{0DF77F42-A06F-48C6-B49B-834058F5CA36}" type="pres">
      <dgm:prSet presAssocID="{38242777-B2F6-4BD7-AF1E-06E20AC09A8E}" presName="ParentBackground" presStyleLbl="fgAcc1" presStyleIdx="4" presStyleCnt="7" custLinFactNeighborY="1435"/>
      <dgm:spPr/>
      <dgm:t>
        <a:bodyPr/>
        <a:lstStyle/>
        <a:p>
          <a:endParaRPr lang="en-US"/>
        </a:p>
      </dgm:t>
    </dgm:pt>
    <dgm:pt modelId="{0C15D985-1ACA-4E91-8E1B-36ADE3BA4B47}" type="pres">
      <dgm:prSet presAssocID="{38242777-B2F6-4BD7-AF1E-06E20AC09A8E}" presName="Parent3" presStyleLbl="revTx" presStyleIdx="0" presStyleCnt="0">
        <dgm:presLayoutVars>
          <dgm:chMax val="1"/>
          <dgm:chPref val="1"/>
          <dgm:bulletEnabled val="1"/>
        </dgm:presLayoutVars>
      </dgm:prSet>
      <dgm:spPr/>
      <dgm:t>
        <a:bodyPr/>
        <a:lstStyle/>
        <a:p>
          <a:endParaRPr lang="en-US"/>
        </a:p>
      </dgm:t>
    </dgm:pt>
    <dgm:pt modelId="{4B06E668-153B-4F21-99F7-FD8E067178A3}" type="pres">
      <dgm:prSet presAssocID="{3923A7BF-31C1-40B0-B447-0CB9CC4DE2AB}" presName="Accent2" presStyleCnt="0"/>
      <dgm:spPr/>
    </dgm:pt>
    <dgm:pt modelId="{45F5AD6D-DBA0-4C16-ABDA-B0435142D8FD}" type="pres">
      <dgm:prSet presAssocID="{3923A7BF-31C1-40B0-B447-0CB9CC4DE2AB}" presName="Accent" presStyleLbl="node1" presStyleIdx="5" presStyleCnt="7" custLinFactNeighborY="947"/>
      <dgm:spPr>
        <a:solidFill>
          <a:schemeClr val="accent1">
            <a:lumMod val="50000"/>
          </a:schemeClr>
        </a:solidFill>
        <a:ln>
          <a:solidFill>
            <a:schemeClr val="accent1">
              <a:lumMod val="50000"/>
            </a:schemeClr>
          </a:solidFill>
        </a:ln>
      </dgm:spPr>
    </dgm:pt>
    <dgm:pt modelId="{704D6C40-5B68-4CF4-8299-806588615255}" type="pres">
      <dgm:prSet presAssocID="{3923A7BF-31C1-40B0-B447-0CB9CC4DE2AB}" presName="ParentBackground2" presStyleCnt="0"/>
      <dgm:spPr/>
    </dgm:pt>
    <dgm:pt modelId="{85E90E07-49CA-4B6C-8135-33A67A4490FC}" type="pres">
      <dgm:prSet presAssocID="{3923A7BF-31C1-40B0-B447-0CB9CC4DE2AB}" presName="ParentBackground" presStyleLbl="fgAcc1" presStyleIdx="5" presStyleCnt="7" custLinFactNeighborY="1435"/>
      <dgm:spPr/>
      <dgm:t>
        <a:bodyPr/>
        <a:lstStyle/>
        <a:p>
          <a:endParaRPr lang="en-US"/>
        </a:p>
      </dgm:t>
    </dgm:pt>
    <dgm:pt modelId="{8A38AA9B-EBA9-4655-995A-0B71E8F082AD}" type="pres">
      <dgm:prSet presAssocID="{3923A7BF-31C1-40B0-B447-0CB9CC4DE2AB}" presName="Parent2" presStyleLbl="revTx" presStyleIdx="0" presStyleCnt="0">
        <dgm:presLayoutVars>
          <dgm:chMax val="1"/>
          <dgm:chPref val="1"/>
          <dgm:bulletEnabled val="1"/>
        </dgm:presLayoutVars>
      </dgm:prSet>
      <dgm:spPr/>
      <dgm:t>
        <a:bodyPr/>
        <a:lstStyle/>
        <a:p>
          <a:endParaRPr lang="en-US"/>
        </a:p>
      </dgm:t>
    </dgm:pt>
    <dgm:pt modelId="{132A1D00-C9EA-46A5-BFE0-4651066C1971}" type="pres">
      <dgm:prSet presAssocID="{105A8BC5-D0AD-4F0B-8631-190F80610AF2}" presName="Accent1" presStyleCnt="0"/>
      <dgm:spPr/>
    </dgm:pt>
    <dgm:pt modelId="{6D45373B-BAA5-4A78-A616-B85508E96214}" type="pres">
      <dgm:prSet presAssocID="{105A8BC5-D0AD-4F0B-8631-190F80610AF2}" presName="Accent" presStyleLbl="node1" presStyleIdx="6" presStyleCnt="7" custLinFactNeighborY="947"/>
      <dgm:spPr/>
    </dgm:pt>
    <dgm:pt modelId="{F7C19221-BA57-43CE-AC3F-2D0B11011BB9}" type="pres">
      <dgm:prSet presAssocID="{105A8BC5-D0AD-4F0B-8631-190F80610AF2}" presName="ParentBackground1" presStyleCnt="0"/>
      <dgm:spPr/>
    </dgm:pt>
    <dgm:pt modelId="{172151DC-488B-4162-A731-7EF6531B3086}" type="pres">
      <dgm:prSet presAssocID="{105A8BC5-D0AD-4F0B-8631-190F80610AF2}" presName="ParentBackground" presStyleLbl="fgAcc1" presStyleIdx="6" presStyleCnt="7" custLinFactNeighborY="1435"/>
      <dgm:spPr/>
      <dgm:t>
        <a:bodyPr/>
        <a:lstStyle/>
        <a:p>
          <a:endParaRPr lang="en-US"/>
        </a:p>
      </dgm:t>
    </dgm:pt>
    <dgm:pt modelId="{50AE003C-F592-474E-B11C-093329AB73FA}" type="pres">
      <dgm:prSet presAssocID="{105A8BC5-D0AD-4F0B-8631-190F80610AF2}" presName="Parent1" presStyleLbl="revTx" presStyleIdx="0" presStyleCnt="0">
        <dgm:presLayoutVars>
          <dgm:chMax val="1"/>
          <dgm:chPref val="1"/>
          <dgm:bulletEnabled val="1"/>
        </dgm:presLayoutVars>
      </dgm:prSet>
      <dgm:spPr/>
      <dgm:t>
        <a:bodyPr/>
        <a:lstStyle/>
        <a:p>
          <a:endParaRPr lang="en-US"/>
        </a:p>
      </dgm:t>
    </dgm:pt>
  </dgm:ptLst>
  <dgm:cxnLst>
    <dgm:cxn modelId="{65B8BBF8-F970-4CBA-B187-38EF6664B5FC}" srcId="{75027556-45BB-4A63-ABE4-4E4CB8EFA25B}" destId="{4A3B7BA5-A3D9-4E70-96F9-CA2F88D3EAF0}" srcOrd="6" destOrd="0" parTransId="{D1F8050F-8C6C-4B9D-903B-FCDB9795991A}" sibTransId="{37D41C8D-8FA7-4C07-A47B-B3DE3211F6D0}"/>
    <dgm:cxn modelId="{E3317B8C-1E15-4E4E-8F25-E1526F08F93B}" srcId="{75027556-45BB-4A63-ABE4-4E4CB8EFA25B}" destId="{38242777-B2F6-4BD7-AF1E-06E20AC09A8E}" srcOrd="2" destOrd="0" parTransId="{AFC576ED-CBC0-40E3-8A72-59AFDFE0AE2B}" sibTransId="{A7625C1D-D9BD-4680-9276-4F654367BEF7}"/>
    <dgm:cxn modelId="{45757BF7-6B4B-4FFD-8813-7D18BE8D7FA2}" type="presOf" srcId="{CBEDD51E-B354-4600-8436-C1A72D10348A}" destId="{5F06CB85-53A1-463F-9BF3-D314D9B19EE5}" srcOrd="0" destOrd="0" presId="urn:microsoft.com/office/officeart/2011/layout/CircleProcess"/>
    <dgm:cxn modelId="{1952B6F4-B61C-4C3E-AE4C-AC242CE41CD8}" type="presOf" srcId="{8AF5DE8F-6DD7-4473-A500-A4DEED20FDCE}" destId="{9E266946-F403-467B-AD42-616FE2BF596E}" srcOrd="0" destOrd="0" presId="urn:microsoft.com/office/officeart/2011/layout/CircleProcess"/>
    <dgm:cxn modelId="{BC2B9961-C6DE-4E7B-BF60-35B9A6871E3F}" type="presOf" srcId="{38242777-B2F6-4BD7-AF1E-06E20AC09A8E}" destId="{0DF77F42-A06F-48C6-B49B-834058F5CA36}" srcOrd="0" destOrd="0" presId="urn:microsoft.com/office/officeart/2011/layout/CircleProcess"/>
    <dgm:cxn modelId="{BC4442EA-5672-419D-A1E0-22C187ECB498}" type="presOf" srcId="{CBEDD51E-B354-4600-8436-C1A72D10348A}" destId="{4E495EAC-E4D5-4DA7-B0E8-1C6ED81AB2F8}" srcOrd="1" destOrd="0" presId="urn:microsoft.com/office/officeart/2011/layout/CircleProcess"/>
    <dgm:cxn modelId="{B8750502-72BE-4EB8-828D-3BF1BB5DF491}" srcId="{75027556-45BB-4A63-ABE4-4E4CB8EFA25B}" destId="{3923A7BF-31C1-40B0-B447-0CB9CC4DE2AB}" srcOrd="1" destOrd="0" parTransId="{CB4C979D-713F-4CB5-8507-8A150DAD49F3}" sibTransId="{C231C07B-436A-4F3E-ACC8-B66D0A992316}"/>
    <dgm:cxn modelId="{DB4D2F97-01E0-4F78-9894-751694E53962}" srcId="{75027556-45BB-4A63-ABE4-4E4CB8EFA25B}" destId="{CBEDD51E-B354-4600-8436-C1A72D10348A}" srcOrd="3" destOrd="0" parTransId="{1440065E-916B-4E22-82C9-1FF1EC4BB3CA}" sibTransId="{7656ED54-918A-4B3B-B898-7A6CF44CB0CC}"/>
    <dgm:cxn modelId="{928E51DB-2871-467D-A99D-CE62DC59987E}" type="presOf" srcId="{D7265C00-660A-4E73-A81B-A9E13C226085}" destId="{567D645A-E863-4ABF-9884-789075DAFFA9}" srcOrd="1" destOrd="0" presId="urn:microsoft.com/office/officeart/2011/layout/CircleProcess"/>
    <dgm:cxn modelId="{C978F13C-678F-4D92-B4DE-E38CE0ECD5A6}" type="presOf" srcId="{3923A7BF-31C1-40B0-B447-0CB9CC4DE2AB}" destId="{8A38AA9B-EBA9-4655-995A-0B71E8F082AD}" srcOrd="1" destOrd="0" presId="urn:microsoft.com/office/officeart/2011/layout/CircleProcess"/>
    <dgm:cxn modelId="{73FD36D9-466D-4850-BD0A-622C1800BB82}" srcId="{75027556-45BB-4A63-ABE4-4E4CB8EFA25B}" destId="{8AF5DE8F-6DD7-4473-A500-A4DEED20FDCE}" srcOrd="5" destOrd="0" parTransId="{480D47A7-D675-4D8E-A6AA-D6063DD257EB}" sibTransId="{3001369B-9251-4D6D-9CFE-36C8314421AB}"/>
    <dgm:cxn modelId="{09147352-00C1-4453-8C73-4888BC7E05DF}" type="presOf" srcId="{4A3B7BA5-A3D9-4E70-96F9-CA2F88D3EAF0}" destId="{EF59CDDD-8DED-44DE-8252-DFBBDA5E593C}" srcOrd="0" destOrd="0" presId="urn:microsoft.com/office/officeart/2011/layout/CircleProcess"/>
    <dgm:cxn modelId="{BA690AB5-760B-41D4-BF3C-CEC3341D1EA1}" type="presOf" srcId="{3923A7BF-31C1-40B0-B447-0CB9CC4DE2AB}" destId="{85E90E07-49CA-4B6C-8135-33A67A4490FC}" srcOrd="0" destOrd="0" presId="urn:microsoft.com/office/officeart/2011/layout/CircleProcess"/>
    <dgm:cxn modelId="{FDAC5A3F-D279-48CD-9E73-5A67012E9232}" type="presOf" srcId="{105A8BC5-D0AD-4F0B-8631-190F80610AF2}" destId="{50AE003C-F592-474E-B11C-093329AB73FA}" srcOrd="1" destOrd="0" presId="urn:microsoft.com/office/officeart/2011/layout/CircleProcess"/>
    <dgm:cxn modelId="{2A3C6FAB-CDD6-4553-9485-69F69A6DA6B6}" type="presOf" srcId="{105A8BC5-D0AD-4F0B-8631-190F80610AF2}" destId="{172151DC-488B-4162-A731-7EF6531B3086}" srcOrd="0" destOrd="0" presId="urn:microsoft.com/office/officeart/2011/layout/CircleProcess"/>
    <dgm:cxn modelId="{3442C4FC-5C4B-475F-B2C1-AF16F196FB28}" srcId="{75027556-45BB-4A63-ABE4-4E4CB8EFA25B}" destId="{105A8BC5-D0AD-4F0B-8631-190F80610AF2}" srcOrd="0" destOrd="0" parTransId="{0774B695-E34C-4546-8A58-3F2489E2E94B}" sibTransId="{4896A74E-A0BB-4D6B-96EC-1F190BBB9473}"/>
    <dgm:cxn modelId="{B844696B-9F2F-4372-A8CD-03D2026F1771}" type="presOf" srcId="{38242777-B2F6-4BD7-AF1E-06E20AC09A8E}" destId="{0C15D985-1ACA-4E91-8E1B-36ADE3BA4B47}" srcOrd="1" destOrd="0" presId="urn:microsoft.com/office/officeart/2011/layout/CircleProcess"/>
    <dgm:cxn modelId="{B5BA4968-2DE9-4623-82DC-3B98D108AD9F}" type="presOf" srcId="{8AF5DE8F-6DD7-4473-A500-A4DEED20FDCE}" destId="{0C7CC6A5-D951-4D65-AF56-EF202028A253}" srcOrd="1" destOrd="0" presId="urn:microsoft.com/office/officeart/2011/layout/CircleProcess"/>
    <dgm:cxn modelId="{67EA3778-A6A8-4900-9F00-76847013B10F}" type="presOf" srcId="{D7265C00-660A-4E73-A81B-A9E13C226085}" destId="{96C851EF-D3FA-49F8-8139-FB80D6CFF015}" srcOrd="0" destOrd="0" presId="urn:microsoft.com/office/officeart/2011/layout/CircleProcess"/>
    <dgm:cxn modelId="{8A8DBBA0-A7BC-4133-A83D-2E2F8E63C463}" type="presOf" srcId="{4A3B7BA5-A3D9-4E70-96F9-CA2F88D3EAF0}" destId="{432BEAD0-4331-497F-A73F-FF0797AFCC05}" srcOrd="1" destOrd="0" presId="urn:microsoft.com/office/officeart/2011/layout/CircleProcess"/>
    <dgm:cxn modelId="{0082F637-139A-4C35-A001-51E3D36EA1C6}" type="presOf" srcId="{75027556-45BB-4A63-ABE4-4E4CB8EFA25B}" destId="{D259A46B-303C-496B-B214-2DAFC0086E68}" srcOrd="0" destOrd="0" presId="urn:microsoft.com/office/officeart/2011/layout/CircleProcess"/>
    <dgm:cxn modelId="{05E28DAD-3EA3-495A-ADA1-C75634C38118}" srcId="{75027556-45BB-4A63-ABE4-4E4CB8EFA25B}" destId="{D7265C00-660A-4E73-A81B-A9E13C226085}" srcOrd="4" destOrd="0" parTransId="{FB63FC64-90C5-4C8E-85D4-EB1847DC1830}" sibTransId="{D88EF05A-4E65-4BB8-9DDF-BF64AB3E741D}"/>
    <dgm:cxn modelId="{9E4CB4CB-55E3-497F-A485-706E5FFA2ADB}" type="presParOf" srcId="{D259A46B-303C-496B-B214-2DAFC0086E68}" destId="{A5F05228-A1FB-4F1F-8452-142186ADA3DD}" srcOrd="0" destOrd="0" presId="urn:microsoft.com/office/officeart/2011/layout/CircleProcess"/>
    <dgm:cxn modelId="{A3FECF7F-002B-4C3B-BE1A-58B23CCB1256}" type="presParOf" srcId="{A5F05228-A1FB-4F1F-8452-142186ADA3DD}" destId="{06E0569F-580B-4C14-9F1A-63EE7FA2E050}" srcOrd="0" destOrd="0" presId="urn:microsoft.com/office/officeart/2011/layout/CircleProcess"/>
    <dgm:cxn modelId="{11B5EFFC-095C-4306-B6E6-E135F250CD1B}" type="presParOf" srcId="{D259A46B-303C-496B-B214-2DAFC0086E68}" destId="{AED35851-E3DC-44EA-911E-80B6418C3E70}" srcOrd="1" destOrd="0" presId="urn:microsoft.com/office/officeart/2011/layout/CircleProcess"/>
    <dgm:cxn modelId="{57E56BAA-C68A-4EFC-9C54-6BCBC60B3C51}" type="presParOf" srcId="{AED35851-E3DC-44EA-911E-80B6418C3E70}" destId="{EF59CDDD-8DED-44DE-8252-DFBBDA5E593C}" srcOrd="0" destOrd="0" presId="urn:microsoft.com/office/officeart/2011/layout/CircleProcess"/>
    <dgm:cxn modelId="{67F715B5-1A7A-4EF9-A952-88A392FBA691}" type="presParOf" srcId="{D259A46B-303C-496B-B214-2DAFC0086E68}" destId="{432BEAD0-4331-497F-A73F-FF0797AFCC05}" srcOrd="2" destOrd="0" presId="urn:microsoft.com/office/officeart/2011/layout/CircleProcess"/>
    <dgm:cxn modelId="{80A39CC3-D46E-43C6-BD61-7F537DC2503F}" type="presParOf" srcId="{D259A46B-303C-496B-B214-2DAFC0086E68}" destId="{6E751156-080D-4949-A1CE-CA4EDC89AB89}" srcOrd="3" destOrd="0" presId="urn:microsoft.com/office/officeart/2011/layout/CircleProcess"/>
    <dgm:cxn modelId="{7B5D7906-3F62-47A8-B6E0-423D79A0083D}" type="presParOf" srcId="{6E751156-080D-4949-A1CE-CA4EDC89AB89}" destId="{6D6AB282-C450-423A-A032-33AF46C1EAB3}" srcOrd="0" destOrd="0" presId="urn:microsoft.com/office/officeart/2011/layout/CircleProcess"/>
    <dgm:cxn modelId="{C72AF2F1-90DE-465E-B831-6C1D3EEE63BD}" type="presParOf" srcId="{D259A46B-303C-496B-B214-2DAFC0086E68}" destId="{15433D12-5CC2-4420-92A8-A44A7727FEE4}" srcOrd="4" destOrd="0" presId="urn:microsoft.com/office/officeart/2011/layout/CircleProcess"/>
    <dgm:cxn modelId="{6BEB9EEA-0A03-4ACC-94D2-C81D0B87D305}" type="presParOf" srcId="{15433D12-5CC2-4420-92A8-A44A7727FEE4}" destId="{9E266946-F403-467B-AD42-616FE2BF596E}" srcOrd="0" destOrd="0" presId="urn:microsoft.com/office/officeart/2011/layout/CircleProcess"/>
    <dgm:cxn modelId="{34B4A100-8A9B-4928-A079-01532A7121CC}" type="presParOf" srcId="{D259A46B-303C-496B-B214-2DAFC0086E68}" destId="{0C7CC6A5-D951-4D65-AF56-EF202028A253}" srcOrd="5" destOrd="0" presId="urn:microsoft.com/office/officeart/2011/layout/CircleProcess"/>
    <dgm:cxn modelId="{DC31480E-F4F0-47BB-A8B5-CE95C0E16161}" type="presParOf" srcId="{D259A46B-303C-496B-B214-2DAFC0086E68}" destId="{909A34F0-D572-464B-BF01-F3AE7E49971E}" srcOrd="6" destOrd="0" presId="urn:microsoft.com/office/officeart/2011/layout/CircleProcess"/>
    <dgm:cxn modelId="{AAC8D448-5683-4F48-9BB6-D8241A23930E}" type="presParOf" srcId="{909A34F0-D572-464B-BF01-F3AE7E49971E}" destId="{F4924577-00B6-4E4E-9D80-AC03BD2681C4}" srcOrd="0" destOrd="0" presId="urn:microsoft.com/office/officeart/2011/layout/CircleProcess"/>
    <dgm:cxn modelId="{CD7C11DB-D981-48F9-AF40-26EE7BFC5CAA}" type="presParOf" srcId="{D259A46B-303C-496B-B214-2DAFC0086E68}" destId="{42215A3A-6A08-4F3B-8A24-037A45067360}" srcOrd="7" destOrd="0" presId="urn:microsoft.com/office/officeart/2011/layout/CircleProcess"/>
    <dgm:cxn modelId="{094C1E8A-7740-4C4F-90E9-676B6954FF9F}" type="presParOf" srcId="{42215A3A-6A08-4F3B-8A24-037A45067360}" destId="{96C851EF-D3FA-49F8-8139-FB80D6CFF015}" srcOrd="0" destOrd="0" presId="urn:microsoft.com/office/officeart/2011/layout/CircleProcess"/>
    <dgm:cxn modelId="{DDD51840-6ED0-443B-8751-4E49740E8530}" type="presParOf" srcId="{D259A46B-303C-496B-B214-2DAFC0086E68}" destId="{567D645A-E863-4ABF-9884-789075DAFFA9}" srcOrd="8" destOrd="0" presId="urn:microsoft.com/office/officeart/2011/layout/CircleProcess"/>
    <dgm:cxn modelId="{14DAE76D-AF74-4111-929C-16981986769C}" type="presParOf" srcId="{D259A46B-303C-496B-B214-2DAFC0086E68}" destId="{DDC1749F-E725-4D79-924B-677330F1BF82}" srcOrd="9" destOrd="0" presId="urn:microsoft.com/office/officeart/2011/layout/CircleProcess"/>
    <dgm:cxn modelId="{556EB0CC-3A84-4BD9-989E-BFD44CB0CFFA}" type="presParOf" srcId="{DDC1749F-E725-4D79-924B-677330F1BF82}" destId="{0EB45CA4-7E95-4B6E-AFD1-19C2A2057631}" srcOrd="0" destOrd="0" presId="urn:microsoft.com/office/officeart/2011/layout/CircleProcess"/>
    <dgm:cxn modelId="{C226D572-AE90-43A1-8C7F-1C4BDBFC66B0}" type="presParOf" srcId="{D259A46B-303C-496B-B214-2DAFC0086E68}" destId="{FC099BCF-0264-4752-A10A-7426CD08DA70}" srcOrd="10" destOrd="0" presId="urn:microsoft.com/office/officeart/2011/layout/CircleProcess"/>
    <dgm:cxn modelId="{5ABF03CF-217F-4130-86A9-84FA7BA8928B}" type="presParOf" srcId="{FC099BCF-0264-4752-A10A-7426CD08DA70}" destId="{5F06CB85-53A1-463F-9BF3-D314D9B19EE5}" srcOrd="0" destOrd="0" presId="urn:microsoft.com/office/officeart/2011/layout/CircleProcess"/>
    <dgm:cxn modelId="{9E2C0D23-E299-4E49-A992-CD6FAA110910}" type="presParOf" srcId="{D259A46B-303C-496B-B214-2DAFC0086E68}" destId="{4E495EAC-E4D5-4DA7-B0E8-1C6ED81AB2F8}" srcOrd="11" destOrd="0" presId="urn:microsoft.com/office/officeart/2011/layout/CircleProcess"/>
    <dgm:cxn modelId="{95E7D06F-328A-4094-BA5F-D0CCE337CC14}" type="presParOf" srcId="{D259A46B-303C-496B-B214-2DAFC0086E68}" destId="{851D056C-9DC3-40BE-AB46-B5E6CB767FDD}" srcOrd="12" destOrd="0" presId="urn:microsoft.com/office/officeart/2011/layout/CircleProcess"/>
    <dgm:cxn modelId="{BE2484CE-9343-4855-B4F4-16D772C4684A}" type="presParOf" srcId="{851D056C-9DC3-40BE-AB46-B5E6CB767FDD}" destId="{E410D8C1-E099-4432-BDA6-4CCD7F262298}" srcOrd="0" destOrd="0" presId="urn:microsoft.com/office/officeart/2011/layout/CircleProcess"/>
    <dgm:cxn modelId="{4E5532B4-9C4B-4527-9A87-56BCB788A81F}" type="presParOf" srcId="{D259A46B-303C-496B-B214-2DAFC0086E68}" destId="{9D212A2A-DAF6-44BE-A535-DF300B163653}" srcOrd="13" destOrd="0" presId="urn:microsoft.com/office/officeart/2011/layout/CircleProcess"/>
    <dgm:cxn modelId="{EC41589F-2704-49F7-8282-AA6884A59D6D}" type="presParOf" srcId="{9D212A2A-DAF6-44BE-A535-DF300B163653}" destId="{0DF77F42-A06F-48C6-B49B-834058F5CA36}" srcOrd="0" destOrd="0" presId="urn:microsoft.com/office/officeart/2011/layout/CircleProcess"/>
    <dgm:cxn modelId="{596E1251-04F3-444B-8A09-46BBE72AC7AC}" type="presParOf" srcId="{D259A46B-303C-496B-B214-2DAFC0086E68}" destId="{0C15D985-1ACA-4E91-8E1B-36ADE3BA4B47}" srcOrd="14" destOrd="0" presId="urn:microsoft.com/office/officeart/2011/layout/CircleProcess"/>
    <dgm:cxn modelId="{B53A7A59-42F8-4ECF-A748-47B8FEF506C3}" type="presParOf" srcId="{D259A46B-303C-496B-B214-2DAFC0086E68}" destId="{4B06E668-153B-4F21-99F7-FD8E067178A3}" srcOrd="15" destOrd="0" presId="urn:microsoft.com/office/officeart/2011/layout/CircleProcess"/>
    <dgm:cxn modelId="{5B2A4872-E9AC-4A20-90FB-B811F9122334}" type="presParOf" srcId="{4B06E668-153B-4F21-99F7-FD8E067178A3}" destId="{45F5AD6D-DBA0-4C16-ABDA-B0435142D8FD}" srcOrd="0" destOrd="0" presId="urn:microsoft.com/office/officeart/2011/layout/CircleProcess"/>
    <dgm:cxn modelId="{7EBE1F59-D5A5-4D4F-85A4-14F7829B7B82}" type="presParOf" srcId="{D259A46B-303C-496B-B214-2DAFC0086E68}" destId="{704D6C40-5B68-4CF4-8299-806588615255}" srcOrd="16" destOrd="0" presId="urn:microsoft.com/office/officeart/2011/layout/CircleProcess"/>
    <dgm:cxn modelId="{0FEAB826-D87D-4336-A5FA-EA7D37C37BED}" type="presParOf" srcId="{704D6C40-5B68-4CF4-8299-806588615255}" destId="{85E90E07-49CA-4B6C-8135-33A67A4490FC}" srcOrd="0" destOrd="0" presId="urn:microsoft.com/office/officeart/2011/layout/CircleProcess"/>
    <dgm:cxn modelId="{D2A2D2F8-22C4-4B79-B659-F84F3E0AB2A8}" type="presParOf" srcId="{D259A46B-303C-496B-B214-2DAFC0086E68}" destId="{8A38AA9B-EBA9-4655-995A-0B71E8F082AD}" srcOrd="17" destOrd="0" presId="urn:microsoft.com/office/officeart/2011/layout/CircleProcess"/>
    <dgm:cxn modelId="{1BCACE46-8956-4055-9D0B-19EA637E27D6}" type="presParOf" srcId="{D259A46B-303C-496B-B214-2DAFC0086E68}" destId="{132A1D00-C9EA-46A5-BFE0-4651066C1971}" srcOrd="18" destOrd="0" presId="urn:microsoft.com/office/officeart/2011/layout/CircleProcess"/>
    <dgm:cxn modelId="{8ED81CFA-3C69-4FC5-BE37-B9148935DBDF}" type="presParOf" srcId="{132A1D00-C9EA-46A5-BFE0-4651066C1971}" destId="{6D45373B-BAA5-4A78-A616-B85508E96214}" srcOrd="0" destOrd="0" presId="urn:microsoft.com/office/officeart/2011/layout/CircleProcess"/>
    <dgm:cxn modelId="{217E5CA2-3C25-400E-92E1-88D9B281EFF4}" type="presParOf" srcId="{D259A46B-303C-496B-B214-2DAFC0086E68}" destId="{F7C19221-BA57-43CE-AC3F-2D0B11011BB9}" srcOrd="19" destOrd="0" presId="urn:microsoft.com/office/officeart/2011/layout/CircleProcess"/>
    <dgm:cxn modelId="{7313E1D0-FC1D-483B-8E02-CB9D43420F7C}" type="presParOf" srcId="{F7C19221-BA57-43CE-AC3F-2D0B11011BB9}" destId="{172151DC-488B-4162-A731-7EF6531B3086}" srcOrd="0" destOrd="0" presId="urn:microsoft.com/office/officeart/2011/layout/CircleProcess"/>
    <dgm:cxn modelId="{964E792E-9320-4BD9-9829-30FA1F8D3B97}" type="presParOf" srcId="{D259A46B-303C-496B-B214-2DAFC0086E68}" destId="{50AE003C-F592-474E-B11C-093329AB73FA}" srcOrd="20"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3D9845-A274-45B7-873B-AC0B8B7226F6}">
      <dsp:nvSpPr>
        <dsp:cNvPr id="0" name=""/>
        <dsp:cNvSpPr/>
      </dsp:nvSpPr>
      <dsp:spPr>
        <a:xfrm>
          <a:off x="6982110" y="2415345"/>
          <a:ext cx="91440" cy="449933"/>
        </a:xfrm>
        <a:custGeom>
          <a:avLst/>
          <a:gdLst/>
          <a:ahLst/>
          <a:cxnLst/>
          <a:rect l="0" t="0" r="0" b="0"/>
          <a:pathLst>
            <a:path>
              <a:moveTo>
                <a:pt x="45720" y="0"/>
              </a:moveTo>
              <a:lnTo>
                <a:pt x="45720" y="449933"/>
              </a:lnTo>
            </a:path>
          </a:pathLst>
        </a:custGeom>
        <a:noFill/>
        <a:ln w="15875" cap="flat" cmpd="sng" algn="ctr">
          <a:solidFill>
            <a:srgbClr val="053971"/>
          </a:solidFill>
          <a:prstDash val="solid"/>
        </a:ln>
        <a:effectLst/>
      </dsp:spPr>
      <dsp:style>
        <a:lnRef idx="2">
          <a:scrgbClr r="0" g="0" b="0"/>
        </a:lnRef>
        <a:fillRef idx="0">
          <a:scrgbClr r="0" g="0" b="0"/>
        </a:fillRef>
        <a:effectRef idx="0">
          <a:scrgbClr r="0" g="0" b="0"/>
        </a:effectRef>
        <a:fontRef idx="minor"/>
      </dsp:style>
    </dsp:sp>
    <dsp:sp modelId="{E1A3F4D6-EB7F-436D-982F-BBEB6DCCD0DA}">
      <dsp:nvSpPr>
        <dsp:cNvPr id="0" name=""/>
        <dsp:cNvSpPr/>
      </dsp:nvSpPr>
      <dsp:spPr>
        <a:xfrm>
          <a:off x="4136991" y="983034"/>
          <a:ext cx="2890838" cy="449933"/>
        </a:xfrm>
        <a:custGeom>
          <a:avLst/>
          <a:gdLst/>
          <a:ahLst/>
          <a:cxnLst/>
          <a:rect l="0" t="0" r="0" b="0"/>
          <a:pathLst>
            <a:path>
              <a:moveTo>
                <a:pt x="0" y="0"/>
              </a:moveTo>
              <a:lnTo>
                <a:pt x="0" y="306616"/>
              </a:lnTo>
              <a:lnTo>
                <a:pt x="2890838" y="306616"/>
              </a:lnTo>
              <a:lnTo>
                <a:pt x="2890838" y="449933"/>
              </a:lnTo>
            </a:path>
          </a:pathLst>
        </a:custGeom>
        <a:noFill/>
        <a:ln w="15875" cap="flat" cmpd="sng" algn="ctr">
          <a:solidFill>
            <a:srgbClr val="053971"/>
          </a:solidFill>
          <a:prstDash val="solid"/>
        </a:ln>
        <a:effectLst/>
      </dsp:spPr>
      <dsp:style>
        <a:lnRef idx="2">
          <a:scrgbClr r="0" g="0" b="0"/>
        </a:lnRef>
        <a:fillRef idx="0">
          <a:scrgbClr r="0" g="0" b="0"/>
        </a:fillRef>
        <a:effectRef idx="0">
          <a:scrgbClr r="0" g="0" b="0"/>
        </a:effectRef>
        <a:fontRef idx="minor"/>
      </dsp:style>
    </dsp:sp>
    <dsp:sp modelId="{903FD93D-5FDB-476C-BD1C-0B856C7DF576}">
      <dsp:nvSpPr>
        <dsp:cNvPr id="0" name=""/>
        <dsp:cNvSpPr/>
      </dsp:nvSpPr>
      <dsp:spPr>
        <a:xfrm>
          <a:off x="4191571" y="2415345"/>
          <a:ext cx="945419" cy="449933"/>
        </a:xfrm>
        <a:custGeom>
          <a:avLst/>
          <a:gdLst/>
          <a:ahLst/>
          <a:cxnLst/>
          <a:rect l="0" t="0" r="0" b="0"/>
          <a:pathLst>
            <a:path>
              <a:moveTo>
                <a:pt x="0" y="0"/>
              </a:moveTo>
              <a:lnTo>
                <a:pt x="0" y="306616"/>
              </a:lnTo>
              <a:lnTo>
                <a:pt x="945419" y="306616"/>
              </a:lnTo>
              <a:lnTo>
                <a:pt x="945419" y="449933"/>
              </a:lnTo>
            </a:path>
          </a:pathLst>
        </a:custGeom>
        <a:noFill/>
        <a:ln w="15875" cap="flat" cmpd="sng" algn="ctr">
          <a:solidFill>
            <a:srgbClr val="053971"/>
          </a:solidFill>
          <a:prstDash val="solid"/>
        </a:ln>
        <a:effectLst/>
      </dsp:spPr>
      <dsp:style>
        <a:lnRef idx="2">
          <a:scrgbClr r="0" g="0" b="0"/>
        </a:lnRef>
        <a:fillRef idx="0">
          <a:scrgbClr r="0" g="0" b="0"/>
        </a:fillRef>
        <a:effectRef idx="0">
          <a:scrgbClr r="0" g="0" b="0"/>
        </a:effectRef>
        <a:fontRef idx="minor"/>
      </dsp:style>
    </dsp:sp>
    <dsp:sp modelId="{35459512-4D7A-46BC-B4CE-068AB3BDFF3C}">
      <dsp:nvSpPr>
        <dsp:cNvPr id="0" name=""/>
        <dsp:cNvSpPr/>
      </dsp:nvSpPr>
      <dsp:spPr>
        <a:xfrm>
          <a:off x="3246152" y="2415345"/>
          <a:ext cx="945419" cy="449933"/>
        </a:xfrm>
        <a:custGeom>
          <a:avLst/>
          <a:gdLst/>
          <a:ahLst/>
          <a:cxnLst/>
          <a:rect l="0" t="0" r="0" b="0"/>
          <a:pathLst>
            <a:path>
              <a:moveTo>
                <a:pt x="945419" y="0"/>
              </a:moveTo>
              <a:lnTo>
                <a:pt x="945419" y="306616"/>
              </a:lnTo>
              <a:lnTo>
                <a:pt x="0" y="306616"/>
              </a:lnTo>
              <a:lnTo>
                <a:pt x="0" y="449933"/>
              </a:lnTo>
            </a:path>
          </a:pathLst>
        </a:custGeom>
        <a:noFill/>
        <a:ln w="15875" cap="flat" cmpd="sng" algn="ctr">
          <a:solidFill>
            <a:srgbClr val="053971"/>
          </a:solidFill>
          <a:prstDash val="solid"/>
        </a:ln>
        <a:effectLst/>
      </dsp:spPr>
      <dsp:style>
        <a:lnRef idx="2">
          <a:scrgbClr r="0" g="0" b="0"/>
        </a:lnRef>
        <a:fillRef idx="0">
          <a:scrgbClr r="0" g="0" b="0"/>
        </a:fillRef>
        <a:effectRef idx="0">
          <a:scrgbClr r="0" g="0" b="0"/>
        </a:effectRef>
        <a:fontRef idx="minor"/>
      </dsp:style>
    </dsp:sp>
    <dsp:sp modelId="{B46E0227-84B9-4DF3-A5F3-2C81E9C69FF7}">
      <dsp:nvSpPr>
        <dsp:cNvPr id="0" name=""/>
        <dsp:cNvSpPr/>
      </dsp:nvSpPr>
      <dsp:spPr>
        <a:xfrm>
          <a:off x="4091271" y="983034"/>
          <a:ext cx="91440" cy="449933"/>
        </a:xfrm>
        <a:custGeom>
          <a:avLst/>
          <a:gdLst/>
          <a:ahLst/>
          <a:cxnLst/>
          <a:rect l="0" t="0" r="0" b="0"/>
          <a:pathLst>
            <a:path>
              <a:moveTo>
                <a:pt x="45720" y="0"/>
              </a:moveTo>
              <a:lnTo>
                <a:pt x="45720" y="306616"/>
              </a:lnTo>
              <a:lnTo>
                <a:pt x="100299" y="306616"/>
              </a:lnTo>
              <a:lnTo>
                <a:pt x="100299" y="449933"/>
              </a:lnTo>
            </a:path>
          </a:pathLst>
        </a:custGeom>
        <a:noFill/>
        <a:ln w="15875" cap="flat" cmpd="sng" algn="ctr">
          <a:solidFill>
            <a:srgbClr val="053971"/>
          </a:solidFill>
          <a:prstDash val="solid"/>
        </a:ln>
        <a:effectLst/>
      </dsp:spPr>
      <dsp:style>
        <a:lnRef idx="2">
          <a:scrgbClr r="0" g="0" b="0"/>
        </a:lnRef>
        <a:fillRef idx="0">
          <a:scrgbClr r="0" g="0" b="0"/>
        </a:fillRef>
        <a:effectRef idx="0">
          <a:scrgbClr r="0" g="0" b="0"/>
        </a:effectRef>
        <a:fontRef idx="minor"/>
      </dsp:style>
    </dsp:sp>
    <dsp:sp modelId="{17AE1486-EE7A-4EB7-A92D-D57506DD5543}">
      <dsp:nvSpPr>
        <dsp:cNvPr id="0" name=""/>
        <dsp:cNvSpPr/>
      </dsp:nvSpPr>
      <dsp:spPr>
        <a:xfrm>
          <a:off x="1309593" y="2415345"/>
          <a:ext cx="91440" cy="449933"/>
        </a:xfrm>
        <a:custGeom>
          <a:avLst/>
          <a:gdLst/>
          <a:ahLst/>
          <a:cxnLst/>
          <a:rect l="0" t="0" r="0" b="0"/>
          <a:pathLst>
            <a:path>
              <a:moveTo>
                <a:pt x="45720" y="0"/>
              </a:moveTo>
              <a:lnTo>
                <a:pt x="45720" y="449933"/>
              </a:lnTo>
            </a:path>
          </a:pathLst>
        </a:custGeom>
        <a:noFill/>
        <a:ln w="15875" cap="flat" cmpd="sng" algn="ctr">
          <a:solidFill>
            <a:schemeClr val="accent3"/>
          </a:solidFill>
          <a:prstDash val="solid"/>
        </a:ln>
        <a:effectLst/>
      </dsp:spPr>
      <dsp:style>
        <a:lnRef idx="2">
          <a:scrgbClr r="0" g="0" b="0"/>
        </a:lnRef>
        <a:fillRef idx="0">
          <a:scrgbClr r="0" g="0" b="0"/>
        </a:fillRef>
        <a:effectRef idx="0">
          <a:scrgbClr r="0" g="0" b="0"/>
        </a:effectRef>
        <a:fontRef idx="minor"/>
      </dsp:style>
    </dsp:sp>
    <dsp:sp modelId="{4C20CA20-D248-46FD-AC77-2C80C4463536}">
      <dsp:nvSpPr>
        <dsp:cNvPr id="0" name=""/>
        <dsp:cNvSpPr/>
      </dsp:nvSpPr>
      <dsp:spPr>
        <a:xfrm>
          <a:off x="1355313" y="983034"/>
          <a:ext cx="2781678" cy="449933"/>
        </a:xfrm>
        <a:custGeom>
          <a:avLst/>
          <a:gdLst/>
          <a:ahLst/>
          <a:cxnLst/>
          <a:rect l="0" t="0" r="0" b="0"/>
          <a:pathLst>
            <a:path>
              <a:moveTo>
                <a:pt x="2781678" y="0"/>
              </a:moveTo>
              <a:lnTo>
                <a:pt x="2781678" y="306616"/>
              </a:lnTo>
              <a:lnTo>
                <a:pt x="0" y="306616"/>
              </a:lnTo>
              <a:lnTo>
                <a:pt x="0" y="449933"/>
              </a:lnTo>
            </a:path>
          </a:pathLst>
        </a:custGeom>
        <a:noFill/>
        <a:ln w="15875" cap="flat" cmpd="sng" algn="ctr">
          <a:solidFill>
            <a:schemeClr val="accent3"/>
          </a:solidFill>
          <a:prstDash val="solid"/>
        </a:ln>
        <a:effectLst/>
      </dsp:spPr>
      <dsp:style>
        <a:lnRef idx="2">
          <a:scrgbClr r="0" g="0" b="0"/>
        </a:lnRef>
        <a:fillRef idx="0">
          <a:scrgbClr r="0" g="0" b="0"/>
        </a:fillRef>
        <a:effectRef idx="0">
          <a:scrgbClr r="0" g="0" b="0"/>
        </a:effectRef>
        <a:fontRef idx="minor"/>
      </dsp:style>
    </dsp:sp>
    <dsp:sp modelId="{EE5A762F-23E9-4453-9A68-80AF97E294E1}">
      <dsp:nvSpPr>
        <dsp:cNvPr id="0" name=""/>
        <dsp:cNvSpPr/>
      </dsp:nvSpPr>
      <dsp:spPr>
        <a:xfrm>
          <a:off x="3363466" y="657"/>
          <a:ext cx="1547049" cy="982376"/>
        </a:xfrm>
        <a:prstGeom prst="roundRect">
          <a:avLst>
            <a:gd name="adj" fmla="val 10000"/>
          </a:avLst>
        </a:prstGeom>
        <a:solidFill>
          <a:schemeClr val="accent3"/>
        </a:solidFill>
        <a:ln w="15875" cap="flat" cmpd="sng" algn="ctr">
          <a:solidFill>
            <a:srgbClr val="053971"/>
          </a:solidFill>
          <a:prstDash val="solid"/>
        </a:ln>
        <a:effectLst/>
      </dsp:spPr>
      <dsp:style>
        <a:lnRef idx="2">
          <a:scrgbClr r="0" g="0" b="0"/>
        </a:lnRef>
        <a:fillRef idx="1">
          <a:scrgbClr r="0" g="0" b="0"/>
        </a:fillRef>
        <a:effectRef idx="0">
          <a:scrgbClr r="0" g="0" b="0"/>
        </a:effectRef>
        <a:fontRef idx="minor">
          <a:schemeClr val="lt1"/>
        </a:fontRef>
      </dsp:style>
    </dsp:sp>
    <dsp:sp modelId="{DDFAEC1A-06F7-43DD-8D93-642950C02006}">
      <dsp:nvSpPr>
        <dsp:cNvPr id="0" name=""/>
        <dsp:cNvSpPr/>
      </dsp:nvSpPr>
      <dsp:spPr>
        <a:xfrm>
          <a:off x="3535361" y="163957"/>
          <a:ext cx="1547049" cy="982376"/>
        </a:xfrm>
        <a:prstGeom prst="roundRect">
          <a:avLst>
            <a:gd name="adj" fmla="val 10000"/>
          </a:avLst>
        </a:prstGeom>
        <a:solidFill>
          <a:schemeClr val="lt1">
            <a:alpha val="90000"/>
            <a:hueOff val="0"/>
            <a:satOff val="0"/>
            <a:lumOff val="0"/>
            <a:alphaOff val="0"/>
          </a:schemeClr>
        </a:solidFill>
        <a:ln w="15875" cap="flat" cmpd="sng" algn="ctr">
          <a:solidFill>
            <a:srgbClr val="053971"/>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Transparency &amp; Disclosure </a:t>
          </a:r>
          <a:endParaRPr lang="en-US" sz="1600" kern="1200" dirty="0"/>
        </a:p>
      </dsp:txBody>
      <dsp:txXfrm>
        <a:off x="3564134" y="192730"/>
        <a:ext cx="1489503" cy="924830"/>
      </dsp:txXfrm>
    </dsp:sp>
    <dsp:sp modelId="{713ECD2F-5F45-427D-B900-FF70CBB66C28}">
      <dsp:nvSpPr>
        <dsp:cNvPr id="0" name=""/>
        <dsp:cNvSpPr/>
      </dsp:nvSpPr>
      <dsp:spPr>
        <a:xfrm>
          <a:off x="581788" y="1432968"/>
          <a:ext cx="1547049" cy="982376"/>
        </a:xfrm>
        <a:prstGeom prst="roundRect">
          <a:avLst>
            <a:gd name="adj" fmla="val 10000"/>
          </a:avLst>
        </a:prstGeom>
        <a:solidFill>
          <a:schemeClr val="accent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1A44CA-8941-40A7-84E3-58A9DC991CB0}">
      <dsp:nvSpPr>
        <dsp:cNvPr id="0" name=""/>
        <dsp:cNvSpPr/>
      </dsp:nvSpPr>
      <dsp:spPr>
        <a:xfrm>
          <a:off x="753682" y="1596267"/>
          <a:ext cx="1547049" cy="982376"/>
        </a:xfrm>
        <a:prstGeom prst="roundRect">
          <a:avLst>
            <a:gd name="adj" fmla="val 10000"/>
          </a:avLst>
        </a:prstGeom>
        <a:solidFill>
          <a:schemeClr val="lt1">
            <a:alpha val="90000"/>
            <a:hueOff val="0"/>
            <a:satOff val="0"/>
            <a:lumOff val="0"/>
            <a:alphaOff val="0"/>
          </a:schemeClr>
        </a:solidFill>
        <a:ln w="15875" cap="flat" cmpd="sng" algn="ctr">
          <a:solidFill>
            <a:srgbClr val="053971"/>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Supply Chain &amp; Social </a:t>
          </a:r>
          <a:endParaRPr lang="en-US" sz="1600" kern="1200" dirty="0"/>
        </a:p>
      </dsp:txBody>
      <dsp:txXfrm>
        <a:off x="782455" y="1625040"/>
        <a:ext cx="1489503" cy="924830"/>
      </dsp:txXfrm>
    </dsp:sp>
    <dsp:sp modelId="{2C36E875-0C91-4669-B1A2-2BC26D42B9A5}">
      <dsp:nvSpPr>
        <dsp:cNvPr id="0" name=""/>
        <dsp:cNvSpPr/>
      </dsp:nvSpPr>
      <dsp:spPr>
        <a:xfrm>
          <a:off x="581788" y="2865278"/>
          <a:ext cx="1547049" cy="982376"/>
        </a:xfrm>
        <a:prstGeom prst="roundRect">
          <a:avLst>
            <a:gd name="adj" fmla="val 10000"/>
          </a:avLst>
        </a:prstGeom>
        <a:solidFill>
          <a:schemeClr val="accent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891F23-5159-476A-998C-E3990A222870}">
      <dsp:nvSpPr>
        <dsp:cNvPr id="0" name=""/>
        <dsp:cNvSpPr/>
      </dsp:nvSpPr>
      <dsp:spPr>
        <a:xfrm>
          <a:off x="753682" y="3028578"/>
          <a:ext cx="1547049" cy="982376"/>
        </a:xfrm>
        <a:prstGeom prst="roundRect">
          <a:avLst>
            <a:gd name="adj" fmla="val 10000"/>
          </a:avLst>
        </a:prstGeom>
        <a:solidFill>
          <a:schemeClr val="lt1">
            <a:alpha val="90000"/>
            <a:hueOff val="0"/>
            <a:satOff val="0"/>
            <a:lumOff val="0"/>
            <a:alphaOff val="0"/>
          </a:schemeClr>
        </a:solidFill>
        <a:ln w="15875" cap="flat" cmpd="sng" algn="ctr">
          <a:solidFill>
            <a:srgbClr val="053971"/>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Supply Chain/Raw Materials report</a:t>
          </a:r>
          <a:endParaRPr lang="en-US" sz="1600" kern="1200" dirty="0"/>
        </a:p>
      </dsp:txBody>
      <dsp:txXfrm>
        <a:off x="782455" y="3057351"/>
        <a:ext cx="1489503" cy="924830"/>
      </dsp:txXfrm>
    </dsp:sp>
    <dsp:sp modelId="{50B1D941-C38B-476E-A3E1-08BE45FE2C64}">
      <dsp:nvSpPr>
        <dsp:cNvPr id="0" name=""/>
        <dsp:cNvSpPr/>
      </dsp:nvSpPr>
      <dsp:spPr>
        <a:xfrm>
          <a:off x="3418046" y="1432968"/>
          <a:ext cx="1547049" cy="982376"/>
        </a:xfrm>
        <a:prstGeom prst="roundRect">
          <a:avLst>
            <a:gd name="adj" fmla="val 10000"/>
          </a:avLst>
        </a:prstGeom>
        <a:solidFill>
          <a:schemeClr val="accent3"/>
        </a:solidFill>
        <a:ln w="15875" cap="flat" cmpd="sng" algn="ctr">
          <a:solidFill>
            <a:srgbClr val="053971"/>
          </a:solidFill>
          <a:prstDash val="solid"/>
        </a:ln>
        <a:effectLst/>
      </dsp:spPr>
      <dsp:style>
        <a:lnRef idx="2">
          <a:scrgbClr r="0" g="0" b="0"/>
        </a:lnRef>
        <a:fillRef idx="1">
          <a:scrgbClr r="0" g="0" b="0"/>
        </a:fillRef>
        <a:effectRef idx="0">
          <a:scrgbClr r="0" g="0" b="0"/>
        </a:effectRef>
        <a:fontRef idx="minor">
          <a:schemeClr val="lt1"/>
        </a:fontRef>
      </dsp:style>
    </dsp:sp>
    <dsp:sp modelId="{22390D7E-DE2B-4A53-96D3-B6CC6468D44A}">
      <dsp:nvSpPr>
        <dsp:cNvPr id="0" name=""/>
        <dsp:cNvSpPr/>
      </dsp:nvSpPr>
      <dsp:spPr>
        <a:xfrm>
          <a:off x="3589941" y="1596267"/>
          <a:ext cx="1547049" cy="982376"/>
        </a:xfrm>
        <a:prstGeom prst="roundRect">
          <a:avLst>
            <a:gd name="adj" fmla="val 10000"/>
          </a:avLst>
        </a:prstGeom>
        <a:solidFill>
          <a:schemeClr val="lt1">
            <a:alpha val="90000"/>
            <a:hueOff val="0"/>
            <a:satOff val="0"/>
            <a:lumOff val="0"/>
            <a:alphaOff val="0"/>
          </a:schemeClr>
        </a:solidFill>
        <a:ln w="15875" cap="flat" cmpd="sng" algn="ctr">
          <a:solidFill>
            <a:srgbClr val="053971"/>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Health </a:t>
          </a:r>
          <a:endParaRPr lang="en-US" sz="1600" kern="1200" dirty="0"/>
        </a:p>
      </dsp:txBody>
      <dsp:txXfrm>
        <a:off x="3618714" y="1625040"/>
        <a:ext cx="1489503" cy="924830"/>
      </dsp:txXfrm>
    </dsp:sp>
    <dsp:sp modelId="{D2787C5B-D3B1-400E-9BE7-FF8CB1784FF9}">
      <dsp:nvSpPr>
        <dsp:cNvPr id="0" name=""/>
        <dsp:cNvSpPr/>
      </dsp:nvSpPr>
      <dsp:spPr>
        <a:xfrm>
          <a:off x="2472627" y="2865278"/>
          <a:ext cx="1547049" cy="982376"/>
        </a:xfrm>
        <a:prstGeom prst="roundRect">
          <a:avLst>
            <a:gd name="adj" fmla="val 10000"/>
          </a:avLst>
        </a:prstGeom>
        <a:solidFill>
          <a:schemeClr val="accent3"/>
        </a:solidFill>
        <a:ln w="15875" cap="flat" cmpd="sng" algn="ctr">
          <a:solidFill>
            <a:srgbClr val="053971"/>
          </a:solidFill>
          <a:prstDash val="solid"/>
        </a:ln>
        <a:effectLst/>
      </dsp:spPr>
      <dsp:style>
        <a:lnRef idx="2">
          <a:scrgbClr r="0" g="0" b="0"/>
        </a:lnRef>
        <a:fillRef idx="1">
          <a:scrgbClr r="0" g="0" b="0"/>
        </a:fillRef>
        <a:effectRef idx="0">
          <a:scrgbClr r="0" g="0" b="0"/>
        </a:effectRef>
        <a:fontRef idx="minor">
          <a:schemeClr val="lt1"/>
        </a:fontRef>
      </dsp:style>
    </dsp:sp>
    <dsp:sp modelId="{9C6503C7-B844-4751-83C5-F92B8318372E}">
      <dsp:nvSpPr>
        <dsp:cNvPr id="0" name=""/>
        <dsp:cNvSpPr/>
      </dsp:nvSpPr>
      <dsp:spPr>
        <a:xfrm>
          <a:off x="2644521" y="3028578"/>
          <a:ext cx="1547049" cy="982376"/>
        </a:xfrm>
        <a:prstGeom prst="roundRect">
          <a:avLst>
            <a:gd name="adj" fmla="val 10000"/>
          </a:avLst>
        </a:prstGeom>
        <a:solidFill>
          <a:schemeClr val="lt1">
            <a:alpha val="90000"/>
            <a:hueOff val="0"/>
            <a:satOff val="0"/>
            <a:lumOff val="0"/>
            <a:alphaOff val="0"/>
          </a:schemeClr>
        </a:solidFill>
        <a:ln w="15875" cap="flat" cmpd="sng" algn="ctr">
          <a:solidFill>
            <a:srgbClr val="053971"/>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HPD</a:t>
          </a:r>
          <a:endParaRPr lang="en-US" sz="1600" kern="1200" dirty="0"/>
        </a:p>
      </dsp:txBody>
      <dsp:txXfrm>
        <a:off x="2673294" y="3057351"/>
        <a:ext cx="1489503" cy="924830"/>
      </dsp:txXfrm>
    </dsp:sp>
    <dsp:sp modelId="{B89926EA-E0E7-4E65-BB0C-9405F5FC48A0}">
      <dsp:nvSpPr>
        <dsp:cNvPr id="0" name=""/>
        <dsp:cNvSpPr/>
      </dsp:nvSpPr>
      <dsp:spPr>
        <a:xfrm>
          <a:off x="4363466" y="2865278"/>
          <a:ext cx="1547049" cy="982376"/>
        </a:xfrm>
        <a:prstGeom prst="roundRect">
          <a:avLst>
            <a:gd name="adj" fmla="val 10000"/>
          </a:avLst>
        </a:prstGeom>
        <a:solidFill>
          <a:schemeClr val="accent3"/>
        </a:solidFill>
        <a:ln w="15875" cap="flat" cmpd="sng" algn="ctr">
          <a:solidFill>
            <a:srgbClr val="053971"/>
          </a:solidFill>
          <a:prstDash val="solid"/>
        </a:ln>
        <a:effectLst/>
      </dsp:spPr>
      <dsp:style>
        <a:lnRef idx="2">
          <a:scrgbClr r="0" g="0" b="0"/>
        </a:lnRef>
        <a:fillRef idx="1">
          <a:scrgbClr r="0" g="0" b="0"/>
        </a:fillRef>
        <a:effectRef idx="0">
          <a:scrgbClr r="0" g="0" b="0"/>
        </a:effectRef>
        <a:fontRef idx="minor">
          <a:schemeClr val="lt1"/>
        </a:fontRef>
      </dsp:style>
    </dsp:sp>
    <dsp:sp modelId="{8B385B84-6573-4A45-9D9E-DE070D62393A}">
      <dsp:nvSpPr>
        <dsp:cNvPr id="0" name=""/>
        <dsp:cNvSpPr/>
      </dsp:nvSpPr>
      <dsp:spPr>
        <a:xfrm>
          <a:off x="4535360" y="3028578"/>
          <a:ext cx="1547049" cy="982376"/>
        </a:xfrm>
        <a:prstGeom prst="roundRect">
          <a:avLst>
            <a:gd name="adj" fmla="val 10000"/>
          </a:avLst>
        </a:prstGeom>
        <a:solidFill>
          <a:schemeClr val="lt1">
            <a:alpha val="90000"/>
            <a:hueOff val="0"/>
            <a:satOff val="0"/>
            <a:lumOff val="0"/>
            <a:alphaOff val="0"/>
          </a:schemeClr>
        </a:solidFill>
        <a:ln w="15875" cap="flat" cmpd="sng" algn="ctr">
          <a:solidFill>
            <a:srgbClr val="053971"/>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“Alternative Pathway” </a:t>
          </a:r>
          <a:endParaRPr lang="en-US" sz="1600" kern="1200" dirty="0"/>
        </a:p>
      </dsp:txBody>
      <dsp:txXfrm>
        <a:off x="4564133" y="3057351"/>
        <a:ext cx="1489503" cy="924830"/>
      </dsp:txXfrm>
    </dsp:sp>
    <dsp:sp modelId="{B3098B3D-6430-4BD8-92CF-1CED79BAA1D7}">
      <dsp:nvSpPr>
        <dsp:cNvPr id="0" name=""/>
        <dsp:cNvSpPr/>
      </dsp:nvSpPr>
      <dsp:spPr>
        <a:xfrm>
          <a:off x="6254305" y="1432968"/>
          <a:ext cx="1547049" cy="982376"/>
        </a:xfrm>
        <a:prstGeom prst="roundRect">
          <a:avLst>
            <a:gd name="adj" fmla="val 10000"/>
          </a:avLst>
        </a:prstGeom>
        <a:solidFill>
          <a:schemeClr val="accent3"/>
        </a:solidFill>
        <a:ln w="15875" cap="flat" cmpd="sng" algn="ctr">
          <a:solidFill>
            <a:srgbClr val="053971"/>
          </a:solidFill>
          <a:prstDash val="solid"/>
        </a:ln>
        <a:effectLst/>
      </dsp:spPr>
      <dsp:style>
        <a:lnRef idx="2">
          <a:scrgbClr r="0" g="0" b="0"/>
        </a:lnRef>
        <a:fillRef idx="1">
          <a:scrgbClr r="0" g="0" b="0"/>
        </a:fillRef>
        <a:effectRef idx="0">
          <a:scrgbClr r="0" g="0" b="0"/>
        </a:effectRef>
        <a:fontRef idx="minor">
          <a:schemeClr val="lt1"/>
        </a:fontRef>
      </dsp:style>
    </dsp:sp>
    <dsp:sp modelId="{98EB2E08-540F-445C-9954-5FE4E99F50CE}">
      <dsp:nvSpPr>
        <dsp:cNvPr id="0" name=""/>
        <dsp:cNvSpPr/>
      </dsp:nvSpPr>
      <dsp:spPr>
        <a:xfrm>
          <a:off x="6426199" y="1596267"/>
          <a:ext cx="1547049" cy="982376"/>
        </a:xfrm>
        <a:prstGeom prst="roundRect">
          <a:avLst>
            <a:gd name="adj" fmla="val 10000"/>
          </a:avLst>
        </a:prstGeom>
        <a:solidFill>
          <a:schemeClr val="lt1">
            <a:alpha val="90000"/>
            <a:hueOff val="0"/>
            <a:satOff val="0"/>
            <a:lumOff val="0"/>
            <a:alphaOff val="0"/>
          </a:schemeClr>
        </a:solidFill>
        <a:ln w="15875" cap="flat" cmpd="sng" algn="ctr">
          <a:solidFill>
            <a:srgbClr val="053971"/>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Environment</a:t>
          </a:r>
          <a:endParaRPr lang="en-US" sz="1600" kern="1200" dirty="0"/>
        </a:p>
      </dsp:txBody>
      <dsp:txXfrm>
        <a:off x="6454972" y="1625040"/>
        <a:ext cx="1489503" cy="924830"/>
      </dsp:txXfrm>
    </dsp:sp>
    <dsp:sp modelId="{6A5D8F46-92F0-45AB-AF22-D3F71E86486C}">
      <dsp:nvSpPr>
        <dsp:cNvPr id="0" name=""/>
        <dsp:cNvSpPr/>
      </dsp:nvSpPr>
      <dsp:spPr>
        <a:xfrm>
          <a:off x="6254305" y="2865278"/>
          <a:ext cx="1547049" cy="982376"/>
        </a:xfrm>
        <a:prstGeom prst="roundRect">
          <a:avLst>
            <a:gd name="adj" fmla="val 10000"/>
          </a:avLst>
        </a:prstGeom>
        <a:solidFill>
          <a:schemeClr val="accent3"/>
        </a:solidFill>
        <a:ln w="15875" cap="flat" cmpd="sng" algn="ctr">
          <a:solidFill>
            <a:srgbClr val="053971"/>
          </a:solidFill>
          <a:prstDash val="solid"/>
        </a:ln>
        <a:effectLst/>
      </dsp:spPr>
      <dsp:style>
        <a:lnRef idx="2">
          <a:scrgbClr r="0" g="0" b="0"/>
        </a:lnRef>
        <a:fillRef idx="1">
          <a:scrgbClr r="0" g="0" b="0"/>
        </a:fillRef>
        <a:effectRef idx="0">
          <a:scrgbClr r="0" g="0" b="0"/>
        </a:effectRef>
        <a:fontRef idx="minor">
          <a:schemeClr val="lt1"/>
        </a:fontRef>
      </dsp:style>
    </dsp:sp>
    <dsp:sp modelId="{AD354D16-D4FB-4284-90F3-79B555FFCA7F}">
      <dsp:nvSpPr>
        <dsp:cNvPr id="0" name=""/>
        <dsp:cNvSpPr/>
      </dsp:nvSpPr>
      <dsp:spPr>
        <a:xfrm>
          <a:off x="6426199" y="3028578"/>
          <a:ext cx="1547049" cy="982376"/>
        </a:xfrm>
        <a:prstGeom prst="roundRect">
          <a:avLst>
            <a:gd name="adj" fmla="val 10000"/>
          </a:avLst>
        </a:prstGeom>
        <a:solidFill>
          <a:schemeClr val="lt1">
            <a:alpha val="90000"/>
            <a:hueOff val="0"/>
            <a:satOff val="0"/>
            <a:lumOff val="0"/>
            <a:alphaOff val="0"/>
          </a:schemeClr>
        </a:solidFill>
        <a:ln w="15875" cap="flat" cmpd="sng" algn="ctr">
          <a:solidFill>
            <a:srgbClr val="053971"/>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EPD </a:t>
          </a:r>
          <a:endParaRPr lang="en-US" sz="1600" kern="1200" dirty="0"/>
        </a:p>
      </dsp:txBody>
      <dsp:txXfrm>
        <a:off x="6454972" y="3057351"/>
        <a:ext cx="1489503" cy="9248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E0569F-580B-4C14-9F1A-63EE7FA2E050}">
      <dsp:nvSpPr>
        <dsp:cNvPr id="0" name=""/>
        <dsp:cNvSpPr/>
      </dsp:nvSpPr>
      <dsp:spPr>
        <a:xfrm>
          <a:off x="7621164" y="1366283"/>
          <a:ext cx="1177850" cy="1177489"/>
        </a:xfrm>
        <a:prstGeom prst="ellipse">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59CDDD-8DED-44DE-8252-DFBBDA5E593C}">
      <dsp:nvSpPr>
        <dsp:cNvPr id="0" name=""/>
        <dsp:cNvSpPr/>
      </dsp:nvSpPr>
      <dsp:spPr>
        <a:xfrm>
          <a:off x="7661180" y="1405544"/>
          <a:ext cx="1098689" cy="1098976"/>
        </a:xfrm>
        <a:prstGeom prst="ellipse">
          <a:avLst/>
        </a:prstGeom>
        <a:solidFill>
          <a:schemeClr val="lt1">
            <a:alpha val="90000"/>
            <a:hueOff val="0"/>
            <a:satOff val="0"/>
            <a:lumOff val="0"/>
            <a:alphaOff val="0"/>
          </a:schemeClr>
        </a:solidFill>
        <a:ln w="15875" cap="flat"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latin typeface="+mn-lt"/>
              <a:cs typeface="Calibri" pitchFamily="34" charset="0"/>
            </a:rPr>
            <a:t>Register EPD</a:t>
          </a:r>
          <a:endParaRPr lang="en-US" sz="1200" kern="1200" dirty="0">
            <a:latin typeface="+mn-lt"/>
            <a:cs typeface="Calibri" pitchFamily="34" charset="0"/>
          </a:endParaRPr>
        </a:p>
      </dsp:txBody>
      <dsp:txXfrm>
        <a:off x="7817763" y="1562570"/>
        <a:ext cx="784653" cy="784924"/>
      </dsp:txXfrm>
    </dsp:sp>
    <dsp:sp modelId="{6D6AB282-C450-423A-A032-33AF46C1EAB3}">
      <dsp:nvSpPr>
        <dsp:cNvPr id="0" name=""/>
        <dsp:cNvSpPr/>
      </dsp:nvSpPr>
      <dsp:spPr>
        <a:xfrm rot="2700000">
          <a:off x="6404754" y="1366155"/>
          <a:ext cx="1177547" cy="1177547"/>
        </a:xfrm>
        <a:prstGeom prst="teardrop">
          <a:avLst>
            <a:gd name="adj" fmla="val 100000"/>
          </a:avLst>
        </a:prstGeom>
        <a:solidFill>
          <a:schemeClr val="tx2">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266946-F403-467B-AD42-616FE2BF596E}">
      <dsp:nvSpPr>
        <dsp:cNvPr id="0" name=""/>
        <dsp:cNvSpPr/>
      </dsp:nvSpPr>
      <dsp:spPr>
        <a:xfrm>
          <a:off x="6444184" y="1405544"/>
          <a:ext cx="1098689" cy="1098976"/>
        </a:xfrm>
        <a:prstGeom prst="ellipse">
          <a:avLst/>
        </a:prstGeom>
        <a:solidFill>
          <a:schemeClr val="lt1">
            <a:alpha val="90000"/>
            <a:hueOff val="0"/>
            <a:satOff val="0"/>
            <a:lumOff val="0"/>
            <a:alphaOff val="0"/>
          </a:schemeClr>
        </a:solidFill>
        <a:ln w="15875" cap="flat"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latin typeface="+mn-lt"/>
              <a:cs typeface="Calibri" pitchFamily="34" charset="0"/>
            </a:rPr>
            <a:t>EPD Verification </a:t>
          </a:r>
          <a:endParaRPr lang="en-US" sz="1200" kern="1200" dirty="0">
            <a:latin typeface="+mn-lt"/>
            <a:cs typeface="Calibri" pitchFamily="34" charset="0"/>
          </a:endParaRPr>
        </a:p>
      </dsp:txBody>
      <dsp:txXfrm>
        <a:off x="6600766" y="1562570"/>
        <a:ext cx="784653" cy="784924"/>
      </dsp:txXfrm>
    </dsp:sp>
    <dsp:sp modelId="{F4924577-00B6-4E4E-9D80-AC03BD2681C4}">
      <dsp:nvSpPr>
        <dsp:cNvPr id="0" name=""/>
        <dsp:cNvSpPr/>
      </dsp:nvSpPr>
      <dsp:spPr>
        <a:xfrm rot="2700000">
          <a:off x="5188628" y="1366155"/>
          <a:ext cx="1177547" cy="1177547"/>
        </a:xfrm>
        <a:prstGeom prst="teardrop">
          <a:avLst>
            <a:gd name="adj" fmla="val 100000"/>
          </a:avLst>
        </a:prstGeom>
        <a:solidFill>
          <a:schemeClr val="bg1">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C851EF-D3FA-49F8-8139-FB80D6CFF015}">
      <dsp:nvSpPr>
        <dsp:cNvPr id="0" name=""/>
        <dsp:cNvSpPr/>
      </dsp:nvSpPr>
      <dsp:spPr>
        <a:xfrm>
          <a:off x="5227187" y="1405544"/>
          <a:ext cx="1098689" cy="1098976"/>
        </a:xfrm>
        <a:prstGeom prst="ellipse">
          <a:avLst/>
        </a:prstGeom>
        <a:solidFill>
          <a:schemeClr val="lt1">
            <a:alpha val="90000"/>
            <a:hueOff val="0"/>
            <a:satOff val="0"/>
            <a:lumOff val="0"/>
            <a:alphaOff val="0"/>
          </a:schemeClr>
        </a:solidFill>
        <a:ln w="15875" cap="flat" cmpd="sng" algn="ctr">
          <a:solidFill>
            <a:schemeClr val="bg1">
              <a:lumMod val="5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latin typeface="+mn-lt"/>
              <a:cs typeface="Calibri" pitchFamily="34" charset="0"/>
            </a:rPr>
            <a:t>Create the EPD</a:t>
          </a:r>
          <a:endParaRPr lang="en-US" sz="1200" kern="1200" dirty="0">
            <a:latin typeface="+mn-lt"/>
            <a:cs typeface="Calibri" pitchFamily="34" charset="0"/>
          </a:endParaRPr>
        </a:p>
      </dsp:txBody>
      <dsp:txXfrm>
        <a:off x="5384640" y="1562570"/>
        <a:ext cx="784653" cy="784924"/>
      </dsp:txXfrm>
    </dsp:sp>
    <dsp:sp modelId="{0EB45CA4-7E95-4B6E-AFD1-19C2A2057631}">
      <dsp:nvSpPr>
        <dsp:cNvPr id="0" name=""/>
        <dsp:cNvSpPr/>
      </dsp:nvSpPr>
      <dsp:spPr>
        <a:xfrm rot="2700000">
          <a:off x="3971632" y="1366155"/>
          <a:ext cx="1177547" cy="1177547"/>
        </a:xfrm>
        <a:prstGeom prst="teardrop">
          <a:avLst>
            <a:gd name="adj" fmla="val 100000"/>
          </a:avLst>
        </a:prstGeom>
        <a:solidFill>
          <a:schemeClr val="bg1">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06CB85-53A1-463F-9BF3-D314D9B19EE5}">
      <dsp:nvSpPr>
        <dsp:cNvPr id="0" name=""/>
        <dsp:cNvSpPr/>
      </dsp:nvSpPr>
      <dsp:spPr>
        <a:xfrm>
          <a:off x="4011061" y="1405544"/>
          <a:ext cx="1098689" cy="1098976"/>
        </a:xfrm>
        <a:prstGeom prst="ellipse">
          <a:avLst/>
        </a:prstGeom>
        <a:solidFill>
          <a:schemeClr val="lt1">
            <a:alpha val="90000"/>
            <a:hueOff val="0"/>
            <a:satOff val="0"/>
            <a:lumOff val="0"/>
            <a:alphaOff val="0"/>
          </a:schemeClr>
        </a:solidFill>
        <a:ln w="15875" cap="flat" cmpd="sng" algn="ctr">
          <a:solidFill>
            <a:schemeClr val="bg1">
              <a:lumMod val="5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latin typeface="+mn-lt"/>
              <a:cs typeface="Calibri" pitchFamily="34" charset="0"/>
            </a:rPr>
            <a:t>Verify LCA</a:t>
          </a:r>
          <a:endParaRPr lang="en-US" sz="1200" kern="1200" dirty="0">
            <a:latin typeface="+mn-lt"/>
            <a:cs typeface="Calibri" pitchFamily="34" charset="0"/>
          </a:endParaRPr>
        </a:p>
      </dsp:txBody>
      <dsp:txXfrm>
        <a:off x="4167644" y="1562570"/>
        <a:ext cx="784653" cy="784924"/>
      </dsp:txXfrm>
    </dsp:sp>
    <dsp:sp modelId="{E410D8C1-E099-4432-BDA6-4CCD7F262298}">
      <dsp:nvSpPr>
        <dsp:cNvPr id="0" name=""/>
        <dsp:cNvSpPr/>
      </dsp:nvSpPr>
      <dsp:spPr>
        <a:xfrm rot="2700000">
          <a:off x="2754635" y="1366155"/>
          <a:ext cx="1177547" cy="1177547"/>
        </a:xfrm>
        <a:prstGeom prst="teardrop">
          <a:avLst>
            <a:gd name="adj" fmla="val 100000"/>
          </a:avLst>
        </a:prstGeom>
        <a:solidFill>
          <a:schemeClr val="bg1">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F77F42-A06F-48C6-B49B-834058F5CA36}">
      <dsp:nvSpPr>
        <dsp:cNvPr id="0" name=""/>
        <dsp:cNvSpPr/>
      </dsp:nvSpPr>
      <dsp:spPr>
        <a:xfrm>
          <a:off x="2794065" y="1405544"/>
          <a:ext cx="1098689" cy="1098976"/>
        </a:xfrm>
        <a:prstGeom prst="ellipse">
          <a:avLst/>
        </a:prstGeom>
        <a:solidFill>
          <a:schemeClr val="lt1">
            <a:alpha val="90000"/>
            <a:hueOff val="0"/>
            <a:satOff val="0"/>
            <a:lumOff val="0"/>
            <a:alphaOff val="0"/>
          </a:schemeClr>
        </a:solidFill>
        <a:ln w="15875" cap="flat" cmpd="sng" algn="ctr">
          <a:solidFill>
            <a:schemeClr val="bg1">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latin typeface="+mn-lt"/>
              <a:cs typeface="Calibri" pitchFamily="34" charset="0"/>
            </a:rPr>
            <a:t>Conduct the LCA</a:t>
          </a:r>
          <a:endParaRPr lang="en-US" sz="1200" kern="1200" dirty="0">
            <a:latin typeface="+mn-lt"/>
            <a:cs typeface="Calibri" pitchFamily="34" charset="0"/>
          </a:endParaRPr>
        </a:p>
      </dsp:txBody>
      <dsp:txXfrm>
        <a:off x="2950647" y="1562570"/>
        <a:ext cx="784653" cy="784924"/>
      </dsp:txXfrm>
    </dsp:sp>
    <dsp:sp modelId="{45F5AD6D-DBA0-4C16-ABDA-B0435142D8FD}">
      <dsp:nvSpPr>
        <dsp:cNvPr id="0" name=""/>
        <dsp:cNvSpPr/>
      </dsp:nvSpPr>
      <dsp:spPr>
        <a:xfrm rot="2700000">
          <a:off x="1538509" y="1366155"/>
          <a:ext cx="1177547" cy="1177547"/>
        </a:xfrm>
        <a:prstGeom prst="teardrop">
          <a:avLst>
            <a:gd name="adj" fmla="val 100000"/>
          </a:avLst>
        </a:prstGeom>
        <a:solidFill>
          <a:schemeClr val="accent1">
            <a:lumMod val="50000"/>
          </a:schemeClr>
        </a:solidFill>
        <a:ln w="15875" cap="flat"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a:schemeClr val="lt1"/>
        </a:fontRef>
      </dsp:style>
    </dsp:sp>
    <dsp:sp modelId="{85E90E07-49CA-4B6C-8135-33A67A4490FC}">
      <dsp:nvSpPr>
        <dsp:cNvPr id="0" name=""/>
        <dsp:cNvSpPr/>
      </dsp:nvSpPr>
      <dsp:spPr>
        <a:xfrm>
          <a:off x="1577068" y="1405544"/>
          <a:ext cx="1098689" cy="1098976"/>
        </a:xfrm>
        <a:prstGeom prst="ellipse">
          <a:avLst/>
        </a:prstGeom>
        <a:solidFill>
          <a:schemeClr val="lt1">
            <a:alpha val="90000"/>
            <a:hueOff val="0"/>
            <a:satOff val="0"/>
            <a:lumOff val="0"/>
            <a:alphaOff val="0"/>
          </a:schemeClr>
        </a:solidFill>
        <a:ln w="15875" cap="flat"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solidFill>
                <a:schemeClr val="tx1"/>
              </a:solidFill>
              <a:latin typeface="+mn-lt"/>
              <a:cs typeface="Calibri" pitchFamily="34" charset="0"/>
            </a:rPr>
            <a:t>*Create new PCR</a:t>
          </a:r>
          <a:endParaRPr lang="en-US" sz="1200" kern="1200" dirty="0">
            <a:solidFill>
              <a:schemeClr val="tx1"/>
            </a:solidFill>
            <a:latin typeface="+mn-lt"/>
            <a:cs typeface="Calibri" pitchFamily="34" charset="0"/>
          </a:endParaRPr>
        </a:p>
      </dsp:txBody>
      <dsp:txXfrm>
        <a:off x="1734521" y="1562570"/>
        <a:ext cx="784653" cy="784924"/>
      </dsp:txXfrm>
    </dsp:sp>
    <dsp:sp modelId="{6D45373B-BAA5-4A78-A616-B85508E96214}">
      <dsp:nvSpPr>
        <dsp:cNvPr id="0" name=""/>
        <dsp:cNvSpPr/>
      </dsp:nvSpPr>
      <dsp:spPr>
        <a:xfrm rot="2700000">
          <a:off x="321513" y="1366155"/>
          <a:ext cx="1177547" cy="1177547"/>
        </a:xfrm>
        <a:prstGeom prst="teardrop">
          <a:avLst>
            <a:gd name="adj" fmla="val 10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2151DC-488B-4162-A731-7EF6531B3086}">
      <dsp:nvSpPr>
        <dsp:cNvPr id="0" name=""/>
        <dsp:cNvSpPr/>
      </dsp:nvSpPr>
      <dsp:spPr>
        <a:xfrm>
          <a:off x="360942" y="1405544"/>
          <a:ext cx="1098689" cy="1098976"/>
        </a:xfrm>
        <a:prstGeom prst="ellipse">
          <a:avLst/>
        </a:prstGeom>
        <a:solidFill>
          <a:schemeClr val="lt1">
            <a:alpha val="90000"/>
            <a:hueOff val="0"/>
            <a:satOff val="0"/>
            <a:lumOff val="0"/>
            <a:alphaOff val="0"/>
          </a:schemeClr>
        </a:solidFill>
        <a:ln w="15875" cap="flat" cmpd="sng" algn="ctr">
          <a:solidFill>
            <a:schemeClr val="accent3"/>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latin typeface="+mn-lt"/>
              <a:cs typeface="Calibri" pitchFamily="34" charset="0"/>
            </a:rPr>
            <a:t>Available PCR Search</a:t>
          </a:r>
          <a:endParaRPr lang="en-US" sz="1200" kern="1200" dirty="0">
            <a:latin typeface="+mn-lt"/>
            <a:cs typeface="Calibri" pitchFamily="34" charset="0"/>
          </a:endParaRPr>
        </a:p>
      </dsp:txBody>
      <dsp:txXfrm>
        <a:off x="517525" y="1562570"/>
        <a:ext cx="784653" cy="78492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 Id="rId4" Type="http://schemas.openxmlformats.org/officeDocument/2006/relationships/image" Target="../media/image2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2D0E5FE-3C54-47CC-82BB-692BBEF86EAE}" type="datetimeFigureOut">
              <a:rPr lang="en-US" smtClean="0"/>
              <a:t>8/12/2014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710BA33-46A9-47BC-85C3-2D90922F76D6}" type="slidenum">
              <a:rPr lang="en-US" smtClean="0"/>
              <a:t>‹#›</a:t>
            </a:fld>
            <a:endParaRPr lang="en-US"/>
          </a:p>
        </p:txBody>
      </p:sp>
    </p:spTree>
    <p:extLst>
      <p:ext uri="{BB962C8B-B14F-4D97-AF65-F5344CB8AC3E}">
        <p14:creationId xmlns:p14="http://schemas.microsoft.com/office/powerpoint/2010/main" val="6863342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620AE5-9F03-4190-BA65-73B4AC633EDA}" type="datetimeFigureOut">
              <a:rPr lang="en-US" smtClean="0"/>
              <a:t>8/12/2014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BAE847-1B4E-4ADC-A1C9-674194D65967}" type="slidenum">
              <a:rPr lang="en-US" smtClean="0"/>
              <a:t>‹#›</a:t>
            </a:fld>
            <a:endParaRPr lang="en-US"/>
          </a:p>
        </p:txBody>
      </p:sp>
    </p:spTree>
    <p:extLst>
      <p:ext uri="{BB962C8B-B14F-4D97-AF65-F5344CB8AC3E}">
        <p14:creationId xmlns:p14="http://schemas.microsoft.com/office/powerpoint/2010/main" val="3305474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This global growth in construction is driven by increased</a:t>
            </a:r>
            <a:r>
              <a:rPr lang="de-DE" baseline="0" dirty="0" smtClean="0"/>
              <a:t> population and the development of urban areas. </a:t>
            </a:r>
            <a:endParaRPr lang="de-DE" dirty="0"/>
          </a:p>
        </p:txBody>
      </p:sp>
      <p:sp>
        <p:nvSpPr>
          <p:cNvPr id="4" name="Foliennummernplatzhalter 3"/>
          <p:cNvSpPr>
            <a:spLocks noGrp="1"/>
          </p:cNvSpPr>
          <p:nvPr>
            <p:ph type="sldNum" sz="quarter" idx="10"/>
          </p:nvPr>
        </p:nvSpPr>
        <p:spPr/>
        <p:txBody>
          <a:bodyPr/>
          <a:lstStyle/>
          <a:p>
            <a:fld id="{9BD683FF-F410-48F9-B8F8-27498BEA25CE}" type="slidenum">
              <a:rPr lang="de-DE" smtClean="0"/>
              <a:pPr/>
              <a:t>5</a:t>
            </a:fld>
            <a:endParaRPr lang="de-DE"/>
          </a:p>
        </p:txBody>
      </p:sp>
    </p:spTree>
    <p:extLst>
      <p:ext uri="{BB962C8B-B14F-4D97-AF65-F5344CB8AC3E}">
        <p14:creationId xmlns:p14="http://schemas.microsoft.com/office/powerpoint/2010/main" val="3666968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1C9BF7-7EA5-8345-98A5-D48D0EC71EE7}" type="slidenum">
              <a:rPr lang="en-US" smtClean="0"/>
              <a:pPr/>
              <a:t>21</a:t>
            </a:fld>
            <a:endParaRPr lang="en-US"/>
          </a:p>
        </p:txBody>
      </p:sp>
    </p:spTree>
    <p:extLst>
      <p:ext uri="{BB962C8B-B14F-4D97-AF65-F5344CB8AC3E}">
        <p14:creationId xmlns:p14="http://schemas.microsoft.com/office/powerpoint/2010/main" val="2263295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1C9BF7-7EA5-8345-98A5-D48D0EC71EE7}" type="slidenum">
              <a:rPr lang="en-US" smtClean="0"/>
              <a:pPr/>
              <a:t>24</a:t>
            </a:fld>
            <a:endParaRPr lang="en-US"/>
          </a:p>
        </p:txBody>
      </p:sp>
    </p:spTree>
    <p:extLst>
      <p:ext uri="{BB962C8B-B14F-4D97-AF65-F5344CB8AC3E}">
        <p14:creationId xmlns:p14="http://schemas.microsoft.com/office/powerpoint/2010/main" val="2944329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1C9BF7-7EA5-8345-98A5-D48D0EC71EE7}" type="slidenum">
              <a:rPr lang="en-US" smtClean="0"/>
              <a:pPr/>
              <a:t>25</a:t>
            </a:fld>
            <a:endParaRPr lang="en-US" dirty="0"/>
          </a:p>
        </p:txBody>
      </p:sp>
    </p:spTree>
    <p:extLst>
      <p:ext uri="{BB962C8B-B14F-4D97-AF65-F5344CB8AC3E}">
        <p14:creationId xmlns:p14="http://schemas.microsoft.com/office/powerpoint/2010/main" val="3027744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E9FB750A-C396-43F0-B753-BF5863E85151}" type="slidenum">
              <a:rPr lang="de-DE" smtClean="0">
                <a:latin typeface="Times" pitchFamily="18" charset="0"/>
              </a:rPr>
              <a:pPr/>
              <a:t>26</a:t>
            </a:fld>
            <a:endParaRPr lang="de-DE" dirty="0" smtClean="0">
              <a:latin typeface="Times" pitchFamily="18"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de-DE" smtClean="0">
              <a:latin typeface="Times" pitchFamily="18" charset="0"/>
            </a:endParaRPr>
          </a:p>
        </p:txBody>
      </p:sp>
    </p:spTree>
    <p:extLst>
      <p:ext uri="{BB962C8B-B14F-4D97-AF65-F5344CB8AC3E}">
        <p14:creationId xmlns:p14="http://schemas.microsoft.com/office/powerpoint/2010/main" val="1680381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1C9BF7-7EA5-8345-98A5-D48D0EC71EE7}" type="slidenum">
              <a:rPr lang="en-US" smtClean="0"/>
              <a:pPr/>
              <a:t>29</a:t>
            </a:fld>
            <a:endParaRPr lang="en-US" dirty="0"/>
          </a:p>
        </p:txBody>
      </p:sp>
    </p:spTree>
    <p:extLst>
      <p:ext uri="{BB962C8B-B14F-4D97-AF65-F5344CB8AC3E}">
        <p14:creationId xmlns:p14="http://schemas.microsoft.com/office/powerpoint/2010/main" val="2956430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solidFill>
                <a:schemeClr val="tx1"/>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B553BF98-93C1-4AF6-9D43-B6DA557BA77E}" type="slidenum">
              <a:rPr lang="en-US" smtClean="0"/>
              <a:pPr>
                <a:defRPr/>
              </a:pPr>
              <a:t>32</a:t>
            </a:fld>
            <a:endParaRPr lang="en-US"/>
          </a:p>
        </p:txBody>
      </p:sp>
    </p:spTree>
    <p:extLst>
      <p:ext uri="{BB962C8B-B14F-4D97-AF65-F5344CB8AC3E}">
        <p14:creationId xmlns:p14="http://schemas.microsoft.com/office/powerpoint/2010/main" val="41635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8/12/2014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4231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8/12/2014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174082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8/12/2014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9980731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ontent - copy only">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Text Placeholder 3"/>
          <p:cNvSpPr>
            <a:spLocks noGrp="1"/>
          </p:cNvSpPr>
          <p:nvPr>
            <p:ph type="body" sz="half" idx="2"/>
          </p:nvPr>
        </p:nvSpPr>
        <p:spPr>
          <a:xfrm>
            <a:off x="304198" y="1129553"/>
            <a:ext cx="7558960" cy="774700"/>
          </a:xfrm>
        </p:spPr>
        <p:txBody>
          <a:bodyPr vert="horz" lIns="91440" tIns="45720" rIns="91440" bIns="45720" rtlCol="0" anchor="t" anchorCtr="0">
            <a:noAutofit/>
          </a:bodyPr>
          <a:lstStyle>
            <a:lvl1pPr marL="0" indent="0">
              <a:buNone/>
              <a:defRPr kumimoji="0" sz="2400" b="1" i="0" u="none" strike="noStrike" kern="1200" cap="none" spc="0" normalizeH="0" baseline="0">
                <a:ln>
                  <a:noFill/>
                </a:ln>
                <a:solidFill>
                  <a:srgbClr val="053971"/>
                </a:solidFill>
                <a:effectLst/>
                <a:uLnTx/>
                <a:uFillTx/>
                <a:latin typeface="Arial"/>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text styles</a:t>
            </a:r>
          </a:p>
        </p:txBody>
      </p:sp>
      <p:sp>
        <p:nvSpPr>
          <p:cNvPr id="11" name="Title 1"/>
          <p:cNvSpPr>
            <a:spLocks noGrp="1"/>
          </p:cNvSpPr>
          <p:nvPr>
            <p:ph type="title"/>
          </p:nvPr>
        </p:nvSpPr>
        <p:spPr>
          <a:xfrm>
            <a:off x="304198" y="356160"/>
            <a:ext cx="8555640" cy="1116106"/>
          </a:xfrm>
        </p:spPr>
        <p:txBody>
          <a:bodyPr/>
          <a:lstStyle/>
          <a:p>
            <a:r>
              <a:rPr lang="en-US" smtClean="0"/>
              <a:t>Click to edit Master title style</a:t>
            </a:r>
            <a:endParaRPr dirty="0"/>
          </a:p>
        </p:txBody>
      </p:sp>
      <p:sp>
        <p:nvSpPr>
          <p:cNvPr id="5" name="Slide Number Placeholder 4"/>
          <p:cNvSpPr>
            <a:spLocks noGrp="1"/>
          </p:cNvSpPr>
          <p:nvPr>
            <p:ph type="sldNum" sz="quarter" idx="10"/>
          </p:nvPr>
        </p:nvSpPr>
        <p:spPr>
          <a:xfrm>
            <a:off x="6726238" y="6492875"/>
            <a:ext cx="2133600" cy="365125"/>
          </a:xfrm>
          <a:prstGeom prst="rect">
            <a:avLst/>
          </a:prstGeom>
        </p:spPr>
        <p:txBody>
          <a:bodyPr/>
          <a:lstStyle/>
          <a:p>
            <a:fld id="{70FB1C2B-293B-42D4-A304-2B2A7275773C}" type="slidenum">
              <a:rPr lang="en-GB" smtClean="0"/>
              <a:pPr/>
              <a:t>‹#›</a:t>
            </a:fld>
            <a:endParaRPr lang="en-GB" dirty="0"/>
          </a:p>
        </p:txBody>
      </p:sp>
    </p:spTree>
    <p:extLst>
      <p:ext uri="{BB962C8B-B14F-4D97-AF65-F5344CB8AC3E}">
        <p14:creationId xmlns:p14="http://schemas.microsoft.com/office/powerpoint/2010/main" val="18547634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and Content, Al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5pPr>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Date Placeholder 3"/>
          <p:cNvSpPr>
            <a:spLocks noGrp="1"/>
          </p:cNvSpPr>
          <p:nvPr>
            <p:ph type="dt" sz="half" idx="10"/>
          </p:nvPr>
        </p:nvSpPr>
        <p:spPr>
          <a:xfrm>
            <a:off x="304198" y="6563298"/>
            <a:ext cx="2133600" cy="294702"/>
          </a:xfrm>
          <a:prstGeom prst="rect">
            <a:avLst/>
          </a:prstGeom>
        </p:spPr>
        <p:txBody>
          <a:bodyPr/>
          <a:lstStyle/>
          <a:p>
            <a:fld id="{F22B1B66-3E10-4A49-8740-581D26875C56}" type="datetimeFigureOut">
              <a:rPr lang="en-US" smtClean="0"/>
              <a:pPr/>
              <a:t>8/12/2014</a:t>
            </a:fld>
            <a:endParaRPr lang="en-US"/>
          </a:p>
        </p:txBody>
      </p:sp>
      <p:sp>
        <p:nvSpPr>
          <p:cNvPr id="6" name="Slide Number Placeholder 5"/>
          <p:cNvSpPr>
            <a:spLocks noGrp="1"/>
          </p:cNvSpPr>
          <p:nvPr>
            <p:ph type="sldNum" sz="quarter" idx="12"/>
          </p:nvPr>
        </p:nvSpPr>
        <p:spPr>
          <a:xfrm>
            <a:off x="6726238" y="6492875"/>
            <a:ext cx="2133600" cy="365125"/>
          </a:xfrm>
          <a:prstGeom prst="rect">
            <a:avLst/>
          </a:prstGeom>
        </p:spPr>
        <p:txBody>
          <a:bodyPr/>
          <a:lstStyle/>
          <a:p>
            <a:fld id="{08DAB813-3D5F-C844-A2C5-37AFEB16C07D}" type="slidenum">
              <a:rPr lang="en-US" smtClean="0"/>
              <a:pPr/>
              <a:t>‹#›</a:t>
            </a:fld>
            <a:endParaRPr lang="en-US"/>
          </a:p>
        </p:txBody>
      </p:sp>
      <p:sp>
        <p:nvSpPr>
          <p:cNvPr id="10" name="Text Placeholder 3"/>
          <p:cNvSpPr>
            <a:spLocks noGrp="1"/>
          </p:cNvSpPr>
          <p:nvPr>
            <p:ph type="body" sz="half" idx="2"/>
          </p:nvPr>
        </p:nvSpPr>
        <p:spPr>
          <a:xfrm>
            <a:off x="304198" y="1129553"/>
            <a:ext cx="7558960" cy="774700"/>
          </a:xfrm>
        </p:spPr>
        <p:txBody>
          <a:bodyPr vert="horz" lIns="91440" tIns="45720" rIns="91440" bIns="45720" rtlCol="0" anchor="t" anchorCtr="0">
            <a:noAutofit/>
          </a:bodyPr>
          <a:lstStyle>
            <a:lvl1pPr marL="0" indent="0">
              <a:buNone/>
              <a:defRPr kumimoji="0" sz="2400" b="1" i="0" u="none" strike="noStrike" kern="1200" cap="none" spc="0" normalizeH="0" baseline="0">
                <a:ln>
                  <a:noFill/>
                </a:ln>
                <a:solidFill>
                  <a:srgbClr val="053971"/>
                </a:solidFill>
                <a:effectLst/>
                <a:uLnTx/>
                <a:uFillTx/>
                <a:latin typeface="Arial"/>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smtClean="0"/>
              <a:t>Click to edit Master text styles</a:t>
            </a:r>
          </a:p>
        </p:txBody>
      </p:sp>
      <p:sp>
        <p:nvSpPr>
          <p:cNvPr id="11" name="Title 1"/>
          <p:cNvSpPr>
            <a:spLocks noGrp="1"/>
          </p:cNvSpPr>
          <p:nvPr>
            <p:ph type="title"/>
          </p:nvPr>
        </p:nvSpPr>
        <p:spPr>
          <a:xfrm>
            <a:off x="304198" y="301568"/>
            <a:ext cx="8555640" cy="1116106"/>
          </a:xfrm>
        </p:spPr>
        <p:txBody>
          <a:bodyPr/>
          <a:lstStyle/>
          <a:p>
            <a:r>
              <a:rPr lang="en-GB" smtClean="0"/>
              <a:t>Click to edit Master title style</a:t>
            </a:r>
            <a:endParaRPr dirty="0"/>
          </a:p>
        </p:txBody>
      </p:sp>
    </p:spTree>
    <p:extLst>
      <p:ext uri="{BB962C8B-B14F-4D97-AF65-F5344CB8AC3E}">
        <p14:creationId xmlns:p14="http://schemas.microsoft.com/office/powerpoint/2010/main" val="39613735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Content - blank">
    <p:spTree>
      <p:nvGrpSpPr>
        <p:cNvPr id="1" name=""/>
        <p:cNvGrpSpPr/>
        <p:nvPr/>
      </p:nvGrpSpPr>
      <p:grpSpPr>
        <a:xfrm>
          <a:off x="0" y="0"/>
          <a:ext cx="0" cy="0"/>
          <a:chOff x="0" y="0"/>
          <a:chExt cx="0" cy="0"/>
        </a:xfrm>
      </p:grpSpPr>
      <p:sp>
        <p:nvSpPr>
          <p:cNvPr id="2" name="Slide Number Placeholder 4"/>
          <p:cNvSpPr>
            <a:spLocks noGrp="1"/>
          </p:cNvSpPr>
          <p:nvPr>
            <p:ph type="sldNum" sz="quarter" idx="10"/>
          </p:nvPr>
        </p:nvSpPr>
        <p:spPr>
          <a:xfrm>
            <a:off x="6726238" y="6492875"/>
            <a:ext cx="2133600" cy="365125"/>
          </a:xfrm>
          <a:prstGeom prst="rect">
            <a:avLst/>
          </a:prstGeom>
        </p:spPr>
        <p:txBody>
          <a:bodyPr/>
          <a:lstStyle/>
          <a:p>
            <a:fld id="{70FB1C2B-293B-42D4-A304-2B2A7275773C}" type="slidenum">
              <a:rPr lang="en-GB" smtClean="0"/>
              <a:pPr/>
              <a:t>‹#›</a:t>
            </a:fld>
            <a:endParaRPr lang="en-GB" dirty="0"/>
          </a:p>
        </p:txBody>
      </p:sp>
    </p:spTree>
    <p:extLst>
      <p:ext uri="{BB962C8B-B14F-4D97-AF65-F5344CB8AC3E}">
        <p14:creationId xmlns:p14="http://schemas.microsoft.com/office/powerpoint/2010/main" val="2039132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3E28D29-1ECB-41DF-951B-2A23F95AD026}" type="datetimeFigureOut">
              <a:rPr lang="en-US" smtClean="0"/>
              <a:t>8/12/2014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E3F4F-51B2-42EE-AFA2-40C4572185CC}" type="slidenum">
              <a:rPr lang="en-US" smtClean="0"/>
              <a:t>‹#›</a:t>
            </a:fld>
            <a:endParaRPr lang="en-US" dirty="0"/>
          </a:p>
        </p:txBody>
      </p:sp>
    </p:spTree>
    <p:extLst>
      <p:ext uri="{BB962C8B-B14F-4D97-AF65-F5344CB8AC3E}">
        <p14:creationId xmlns:p14="http://schemas.microsoft.com/office/powerpoint/2010/main" val="3972833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t>8/12/2014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7341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smtClean="0"/>
              <a:t>8/12/2014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97605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smtClean="0"/>
              <a:t>8/12/2014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410652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smtClean="0"/>
              <a:t>8/12/2014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875261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6DFF08F-DC6B-4601-B491-B0F83F6DD2DA}" type="datetimeFigureOut">
              <a:rPr lang="en-US" smtClean="0"/>
              <a:pPr/>
              <a:t>8/12/2014</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79186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96DFF08F-DC6B-4601-B491-B0F83F6DD2DA}" type="datetimeFigureOut">
              <a:rPr lang="en-US" smtClean="0"/>
              <a:pPr/>
              <a:t>8/12/2014</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902747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t>8/12/2014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500636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96DFF08F-DC6B-4601-B491-B0F83F6DD2DA}" type="datetimeFigureOut">
              <a:rPr lang="en-US" smtClean="0"/>
              <a:pPr/>
              <a:t>8/12/2014</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smtClean="0"/>
              <a:pPr/>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5698227"/>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1.png"/><Relationship Id="rId18" Type="http://schemas.openxmlformats.org/officeDocument/2006/relationships/image" Target="../media/image34.png"/><Relationship Id="rId26" Type="http://schemas.openxmlformats.org/officeDocument/2006/relationships/image" Target="../media/image42.png"/><Relationship Id="rId3" Type="http://schemas.openxmlformats.org/officeDocument/2006/relationships/notesSlide" Target="../notesSlides/notesSlide5.xml"/><Relationship Id="rId21" Type="http://schemas.openxmlformats.org/officeDocument/2006/relationships/image" Target="../media/image37.png"/><Relationship Id="rId7" Type="http://schemas.openxmlformats.org/officeDocument/2006/relationships/oleObject" Target="../embeddings/oleObject1.bin"/><Relationship Id="rId12" Type="http://schemas.openxmlformats.org/officeDocument/2006/relationships/image" Target="../media/image27.png"/><Relationship Id="rId17" Type="http://schemas.openxmlformats.org/officeDocument/2006/relationships/image" Target="../media/image28.png"/><Relationship Id="rId25" Type="http://schemas.openxmlformats.org/officeDocument/2006/relationships/image" Target="../media/image41.png"/><Relationship Id="rId2" Type="http://schemas.openxmlformats.org/officeDocument/2006/relationships/slideLayout" Target="../slideLayouts/slideLayout7.xml"/><Relationship Id="rId16" Type="http://schemas.openxmlformats.org/officeDocument/2006/relationships/oleObject" Target="../embeddings/oleObject4.bin"/><Relationship Id="rId20" Type="http://schemas.openxmlformats.org/officeDocument/2006/relationships/image" Target="../media/image36.png"/><Relationship Id="rId29" Type="http://schemas.openxmlformats.org/officeDocument/2006/relationships/image" Target="../media/image45.png"/><Relationship Id="rId1" Type="http://schemas.openxmlformats.org/officeDocument/2006/relationships/vmlDrawing" Target="../drawings/vmlDrawing1.vml"/><Relationship Id="rId6" Type="http://schemas.openxmlformats.org/officeDocument/2006/relationships/image" Target="../media/image30.png"/><Relationship Id="rId11" Type="http://schemas.openxmlformats.org/officeDocument/2006/relationships/oleObject" Target="../embeddings/oleObject3.bin"/><Relationship Id="rId24" Type="http://schemas.openxmlformats.org/officeDocument/2006/relationships/image" Target="../media/image40.jpeg"/><Relationship Id="rId5" Type="http://schemas.openxmlformats.org/officeDocument/2006/relationships/hyperlink" Target="http://www.worldgbc.org/council-development/member-green-building-councils/14-member-green-building-councils/70-green-building-council-australia" TargetMode="External"/><Relationship Id="rId15" Type="http://schemas.openxmlformats.org/officeDocument/2006/relationships/image" Target="../media/image33.png"/><Relationship Id="rId23" Type="http://schemas.openxmlformats.org/officeDocument/2006/relationships/image" Target="../media/image39.png"/><Relationship Id="rId28" Type="http://schemas.openxmlformats.org/officeDocument/2006/relationships/image" Target="../media/image44.png"/><Relationship Id="rId10" Type="http://schemas.openxmlformats.org/officeDocument/2006/relationships/image" Target="../media/image26.png"/><Relationship Id="rId19" Type="http://schemas.openxmlformats.org/officeDocument/2006/relationships/image" Target="../media/image35.png"/><Relationship Id="rId31" Type="http://schemas.openxmlformats.org/officeDocument/2006/relationships/image" Target="../media/image47.jpeg"/><Relationship Id="rId4" Type="http://schemas.openxmlformats.org/officeDocument/2006/relationships/image" Target="../media/image29.jpeg"/><Relationship Id="rId9" Type="http://schemas.openxmlformats.org/officeDocument/2006/relationships/oleObject" Target="../embeddings/oleObject2.bin"/><Relationship Id="rId14" Type="http://schemas.openxmlformats.org/officeDocument/2006/relationships/image" Target="../media/image32.png"/><Relationship Id="rId22" Type="http://schemas.openxmlformats.org/officeDocument/2006/relationships/image" Target="../media/image38.jpeg"/><Relationship Id="rId27" Type="http://schemas.openxmlformats.org/officeDocument/2006/relationships/image" Target="../media/image43.png"/><Relationship Id="rId30" Type="http://schemas.openxmlformats.org/officeDocument/2006/relationships/image" Target="../media/image46.png"/></Relationships>
</file>

<file path=ppt/slides/_rels/slide27.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image" Target="../media/image59.png"/><Relationship Id="rId18" Type="http://schemas.openxmlformats.org/officeDocument/2006/relationships/image" Target="../media/image64.png"/><Relationship Id="rId3" Type="http://schemas.openxmlformats.org/officeDocument/2006/relationships/image" Target="../media/image49.jpeg"/><Relationship Id="rId21" Type="http://schemas.openxmlformats.org/officeDocument/2006/relationships/image" Target="../media/image67.png"/><Relationship Id="rId7" Type="http://schemas.openxmlformats.org/officeDocument/2006/relationships/image" Target="../media/image53.png"/><Relationship Id="rId12" Type="http://schemas.openxmlformats.org/officeDocument/2006/relationships/image" Target="../media/image58.gif"/><Relationship Id="rId17" Type="http://schemas.openxmlformats.org/officeDocument/2006/relationships/image" Target="../media/image63.jpeg"/><Relationship Id="rId2" Type="http://schemas.openxmlformats.org/officeDocument/2006/relationships/image" Target="../media/image48.png"/><Relationship Id="rId16" Type="http://schemas.openxmlformats.org/officeDocument/2006/relationships/image" Target="../media/image62.jpeg"/><Relationship Id="rId20"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5" Type="http://schemas.openxmlformats.org/officeDocument/2006/relationships/image" Target="../media/image61.png"/><Relationship Id="rId10" Type="http://schemas.openxmlformats.org/officeDocument/2006/relationships/image" Target="../media/image56.png"/><Relationship Id="rId19" Type="http://schemas.openxmlformats.org/officeDocument/2006/relationships/image" Target="../media/image65.png"/><Relationship Id="rId4" Type="http://schemas.openxmlformats.org/officeDocument/2006/relationships/image" Target="../media/image50.png"/><Relationship Id="rId9" Type="http://schemas.openxmlformats.org/officeDocument/2006/relationships/image" Target="../media/image55.jpeg"/><Relationship Id="rId14" Type="http://schemas.openxmlformats.org/officeDocument/2006/relationships/image" Target="../media/image60.jpeg"/><Relationship Id="rId22" Type="http://schemas.openxmlformats.org/officeDocument/2006/relationships/image" Target="../media/image68.png"/></Relationships>
</file>

<file path=ppt/slides/_rels/slide2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4.xml"/><Relationship Id="rId5" Type="http://schemas.openxmlformats.org/officeDocument/2006/relationships/image" Target="../media/image74.png"/><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76.png"/></Relationships>
</file>

<file path=ppt/slides/_rels/slide33.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7.jpeg"/><Relationship Id="rId2"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1.jpeg"/><Relationship Id="rId4" Type="http://schemas.openxmlformats.org/officeDocument/2006/relationships/image" Target="../media/image85.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94.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44048" y="973160"/>
            <a:ext cx="5827924" cy="4021157"/>
          </a:xfrm>
        </p:spPr>
        <p:txBody>
          <a:bodyPr>
            <a:noAutofit/>
          </a:bodyPr>
          <a:lstStyle/>
          <a:p>
            <a:r>
              <a:rPr lang="en-US" sz="6000" dirty="0" smtClean="0">
                <a:latin typeface="Arial Black" panose="020B0A04020102020204" pitchFamily="34" charset="0"/>
              </a:rPr>
              <a:t>E</a:t>
            </a:r>
            <a:r>
              <a:rPr lang="en-US" sz="4000" dirty="0" smtClean="0">
                <a:latin typeface="Arial Black" panose="020B0A04020102020204" pitchFamily="34" charset="0"/>
              </a:rPr>
              <a:t>nvironmental</a:t>
            </a:r>
            <a:br>
              <a:rPr lang="en-US" sz="4000" dirty="0" smtClean="0">
                <a:latin typeface="Arial Black" panose="020B0A04020102020204" pitchFamily="34" charset="0"/>
              </a:rPr>
            </a:br>
            <a:r>
              <a:rPr lang="en-US" sz="6000" dirty="0" smtClean="0">
                <a:latin typeface="Arial Black" panose="020B0A04020102020204" pitchFamily="34" charset="0"/>
              </a:rPr>
              <a:t>P</a:t>
            </a:r>
            <a:r>
              <a:rPr lang="en-US" sz="4000" dirty="0" smtClean="0">
                <a:latin typeface="Arial Black" panose="020B0A04020102020204" pitchFamily="34" charset="0"/>
              </a:rPr>
              <a:t>roduct</a:t>
            </a:r>
            <a:br>
              <a:rPr lang="en-US" sz="4000" dirty="0" smtClean="0">
                <a:latin typeface="Arial Black" panose="020B0A04020102020204" pitchFamily="34" charset="0"/>
              </a:rPr>
            </a:br>
            <a:r>
              <a:rPr lang="en-US" sz="6000" dirty="0" smtClean="0">
                <a:latin typeface="Arial Black" panose="020B0A04020102020204" pitchFamily="34" charset="0"/>
              </a:rPr>
              <a:t>D</a:t>
            </a:r>
            <a:r>
              <a:rPr lang="en-US" sz="4000" dirty="0" smtClean="0">
                <a:latin typeface="Arial Black" panose="020B0A04020102020204" pitchFamily="34" charset="0"/>
              </a:rPr>
              <a:t>eclaration</a:t>
            </a:r>
            <a:br>
              <a:rPr lang="en-US" sz="4000" dirty="0" smtClean="0">
                <a:latin typeface="Arial Black" panose="020B0A04020102020204" pitchFamily="34" charset="0"/>
              </a:rPr>
            </a:br>
            <a:r>
              <a:rPr lang="en-US" sz="4000" dirty="0" smtClean="0">
                <a:latin typeface="Arial Black" panose="020B0A04020102020204" pitchFamily="34" charset="0"/>
              </a:rPr>
              <a:t/>
            </a:r>
            <a:br>
              <a:rPr lang="en-US" sz="4000" dirty="0" smtClean="0">
                <a:latin typeface="Arial Black" panose="020B0A04020102020204" pitchFamily="34" charset="0"/>
              </a:rPr>
            </a:br>
            <a:endParaRPr lang="en-US" sz="4000" dirty="0">
              <a:latin typeface="Arial Black" panose="020B0A04020102020204" pitchFamily="34" charset="0"/>
            </a:endParaRPr>
          </a:p>
        </p:txBody>
      </p:sp>
      <p:sp>
        <p:nvSpPr>
          <p:cNvPr id="5" name="TextBox 4"/>
          <p:cNvSpPr txBox="1"/>
          <p:nvPr/>
        </p:nvSpPr>
        <p:spPr>
          <a:xfrm>
            <a:off x="914399" y="4472848"/>
            <a:ext cx="7403335" cy="1384995"/>
          </a:xfrm>
          <a:prstGeom prst="rect">
            <a:avLst/>
          </a:prstGeom>
          <a:noFill/>
        </p:spPr>
        <p:txBody>
          <a:bodyPr wrap="square" rtlCol="0">
            <a:spAutoFit/>
          </a:bodyPr>
          <a:lstStyle/>
          <a:p>
            <a:pPr algn="ctr"/>
            <a:r>
              <a:rPr lang="en-US" sz="2400" dirty="0" smtClean="0">
                <a:latin typeface="Arial Black" panose="020B0A04020102020204" pitchFamily="34" charset="0"/>
              </a:rPr>
              <a:t>for</a:t>
            </a:r>
          </a:p>
          <a:p>
            <a:pPr algn="ctr"/>
            <a:endParaRPr lang="en-US" sz="2400" dirty="0" smtClean="0">
              <a:latin typeface="Arial Black" panose="020B0A04020102020204" pitchFamily="34" charset="0"/>
            </a:endParaRPr>
          </a:p>
          <a:p>
            <a:pPr algn="ctr"/>
            <a:r>
              <a:rPr lang="en-US" sz="3600" dirty="0" smtClean="0">
                <a:latin typeface="Arial Black" panose="020B0A04020102020204" pitchFamily="34" charset="0"/>
              </a:rPr>
              <a:t>Tile Made in North America</a:t>
            </a:r>
            <a:endParaRPr lang="en-US" sz="3600" dirty="0">
              <a:latin typeface="Arial Black" panose="020B0A04020102020204" pitchFamily="34" charset="0"/>
            </a:endParaRPr>
          </a:p>
        </p:txBody>
      </p:sp>
    </p:spTree>
    <p:extLst>
      <p:ext uri="{BB962C8B-B14F-4D97-AF65-F5344CB8AC3E}">
        <p14:creationId xmlns:p14="http://schemas.microsoft.com/office/powerpoint/2010/main" val="344041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idx="4294967295"/>
          </p:nvPr>
        </p:nvSpPr>
        <p:spPr>
          <a:xfrm>
            <a:off x="587375" y="215900"/>
            <a:ext cx="8556625" cy="584200"/>
          </a:xfrm>
        </p:spPr>
        <p:txBody>
          <a:bodyPr>
            <a:normAutofit fontScale="90000"/>
          </a:bodyPr>
          <a:lstStyle/>
          <a:p>
            <a:r>
              <a:rPr lang="en-US" dirty="0"/>
              <a:t>“City Heat Map“ </a:t>
            </a:r>
            <a:r>
              <a:rPr lang="en-US" dirty="0" smtClean="0"/>
              <a:t>1975</a:t>
            </a:r>
            <a:endParaRPr lang="de-DE" dirty="0"/>
          </a:p>
        </p:txBody>
      </p:sp>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004"/>
          <a:stretch/>
        </p:blipFill>
        <p:spPr bwMode="auto">
          <a:xfrm>
            <a:off x="0" y="936000"/>
            <a:ext cx="9121140" cy="5130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7130650"/>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idx="4294967295"/>
          </p:nvPr>
        </p:nvSpPr>
        <p:spPr>
          <a:xfrm>
            <a:off x="587375" y="215900"/>
            <a:ext cx="8556625" cy="584200"/>
          </a:xfrm>
        </p:spPr>
        <p:txBody>
          <a:bodyPr>
            <a:normAutofit fontScale="90000"/>
          </a:bodyPr>
          <a:lstStyle/>
          <a:p>
            <a:r>
              <a:rPr lang="en-US" dirty="0"/>
              <a:t>“City Heat Map“ </a:t>
            </a:r>
            <a:r>
              <a:rPr lang="en-US" dirty="0" smtClean="0"/>
              <a:t>1980</a:t>
            </a:r>
            <a:endParaRPr lang="de-DE" dirty="0"/>
          </a:p>
        </p:txBody>
      </p:sp>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9831"/>
          <a:stretch/>
        </p:blipFill>
        <p:spPr bwMode="auto">
          <a:xfrm>
            <a:off x="0" y="936000"/>
            <a:ext cx="9121140" cy="5140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9019230"/>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idx="4294967295"/>
          </p:nvPr>
        </p:nvSpPr>
        <p:spPr>
          <a:xfrm>
            <a:off x="587375" y="215900"/>
            <a:ext cx="8556625" cy="584200"/>
          </a:xfrm>
        </p:spPr>
        <p:txBody>
          <a:bodyPr>
            <a:normAutofit fontScale="90000"/>
          </a:bodyPr>
          <a:lstStyle/>
          <a:p>
            <a:r>
              <a:rPr lang="en-US" dirty="0"/>
              <a:t>“City Heat Map“ </a:t>
            </a:r>
            <a:r>
              <a:rPr lang="en-US" dirty="0" smtClean="0"/>
              <a:t>1985</a:t>
            </a:r>
            <a:endParaRPr lang="de-DE" dirty="0"/>
          </a:p>
        </p:txBody>
      </p:sp>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004"/>
          <a:stretch/>
        </p:blipFill>
        <p:spPr bwMode="auto">
          <a:xfrm>
            <a:off x="0" y="936000"/>
            <a:ext cx="9121140" cy="5130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3815903"/>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idx="4294967295"/>
          </p:nvPr>
        </p:nvSpPr>
        <p:spPr>
          <a:xfrm>
            <a:off x="587375" y="215900"/>
            <a:ext cx="8556625" cy="584200"/>
          </a:xfrm>
        </p:spPr>
        <p:txBody>
          <a:bodyPr>
            <a:normAutofit fontScale="90000"/>
          </a:bodyPr>
          <a:lstStyle/>
          <a:p>
            <a:r>
              <a:rPr lang="en-US" dirty="0"/>
              <a:t>“City Heat Map“ </a:t>
            </a:r>
            <a:r>
              <a:rPr lang="en-US" dirty="0" smtClean="0"/>
              <a:t>1990</a:t>
            </a:r>
            <a:endParaRPr lang="de-DE" dirty="0"/>
          </a:p>
        </p:txBody>
      </p:sp>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004"/>
          <a:stretch/>
        </p:blipFill>
        <p:spPr bwMode="auto">
          <a:xfrm>
            <a:off x="0" y="936000"/>
            <a:ext cx="9121140" cy="5130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5631161"/>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idx="4294967295"/>
          </p:nvPr>
        </p:nvSpPr>
        <p:spPr>
          <a:xfrm>
            <a:off x="587375" y="215900"/>
            <a:ext cx="8556625" cy="584200"/>
          </a:xfrm>
        </p:spPr>
        <p:txBody>
          <a:bodyPr>
            <a:normAutofit fontScale="90000"/>
          </a:bodyPr>
          <a:lstStyle/>
          <a:p>
            <a:r>
              <a:rPr lang="en-US" dirty="0"/>
              <a:t>“City Heat Map“ </a:t>
            </a:r>
            <a:r>
              <a:rPr lang="en-US" dirty="0" smtClean="0"/>
              <a:t>1995</a:t>
            </a:r>
            <a:endParaRPr lang="de-DE" dirty="0"/>
          </a:p>
        </p:txBody>
      </p:sp>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004"/>
          <a:stretch/>
        </p:blipFill>
        <p:spPr bwMode="auto">
          <a:xfrm>
            <a:off x="0" y="936000"/>
            <a:ext cx="9121140" cy="5130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4276504"/>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idx="4294967295"/>
          </p:nvPr>
        </p:nvSpPr>
        <p:spPr>
          <a:xfrm>
            <a:off x="587375" y="215900"/>
            <a:ext cx="8556625" cy="584200"/>
          </a:xfrm>
        </p:spPr>
        <p:txBody>
          <a:bodyPr>
            <a:normAutofit fontScale="90000"/>
          </a:bodyPr>
          <a:lstStyle/>
          <a:p>
            <a:r>
              <a:rPr lang="en-US" dirty="0"/>
              <a:t>“City Heat Map“ </a:t>
            </a:r>
            <a:r>
              <a:rPr lang="en-US" dirty="0" smtClean="0"/>
              <a:t>2000</a:t>
            </a:r>
            <a:endParaRPr lang="de-DE" dirty="0"/>
          </a:p>
        </p:txBody>
      </p:sp>
      <p:pic>
        <p:nvPicPr>
          <p:cNvPr id="194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004"/>
          <a:stretch/>
        </p:blipFill>
        <p:spPr bwMode="auto">
          <a:xfrm>
            <a:off x="0" y="936000"/>
            <a:ext cx="9121140" cy="5130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2479754"/>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idx="4294967295"/>
          </p:nvPr>
        </p:nvSpPr>
        <p:spPr>
          <a:xfrm>
            <a:off x="587375" y="215900"/>
            <a:ext cx="8556625" cy="584200"/>
          </a:xfrm>
        </p:spPr>
        <p:txBody>
          <a:bodyPr>
            <a:normAutofit fontScale="90000"/>
          </a:bodyPr>
          <a:lstStyle/>
          <a:p>
            <a:r>
              <a:rPr lang="en-US" dirty="0"/>
              <a:t>“City Heat Map“ </a:t>
            </a:r>
            <a:r>
              <a:rPr lang="en-US" dirty="0" smtClean="0"/>
              <a:t>2005</a:t>
            </a:r>
            <a:endParaRPr lang="de-DE" dirty="0"/>
          </a:p>
        </p:txBody>
      </p:sp>
      <p:pic>
        <p:nvPicPr>
          <p:cNvPr id="204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004"/>
          <a:stretch/>
        </p:blipFill>
        <p:spPr bwMode="auto">
          <a:xfrm>
            <a:off x="0" y="936000"/>
            <a:ext cx="9121140" cy="5130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3868333"/>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idx="4294967295"/>
          </p:nvPr>
        </p:nvSpPr>
        <p:spPr>
          <a:xfrm>
            <a:off x="587375" y="215900"/>
            <a:ext cx="8556625" cy="584200"/>
          </a:xfrm>
        </p:spPr>
        <p:txBody>
          <a:bodyPr>
            <a:normAutofit fontScale="90000"/>
          </a:bodyPr>
          <a:lstStyle/>
          <a:p>
            <a:r>
              <a:rPr lang="en-US" dirty="0"/>
              <a:t>“City Heat Map“ </a:t>
            </a:r>
            <a:r>
              <a:rPr lang="en-US" dirty="0" smtClean="0"/>
              <a:t>2010</a:t>
            </a:r>
            <a:endParaRPr lang="de-DE" dirty="0"/>
          </a:p>
        </p:txBody>
      </p:sp>
      <p:pic>
        <p:nvPicPr>
          <p:cNvPr id="215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9831"/>
          <a:stretch/>
        </p:blipFill>
        <p:spPr bwMode="auto">
          <a:xfrm>
            <a:off x="0" y="936000"/>
            <a:ext cx="9121140" cy="5140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7335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idx="4294967295"/>
          </p:nvPr>
        </p:nvSpPr>
        <p:spPr>
          <a:xfrm>
            <a:off x="587375" y="215900"/>
            <a:ext cx="8556625" cy="584200"/>
          </a:xfrm>
        </p:spPr>
        <p:txBody>
          <a:bodyPr>
            <a:normAutofit fontScale="90000"/>
          </a:bodyPr>
          <a:lstStyle/>
          <a:p>
            <a:r>
              <a:rPr lang="en-US" dirty="0"/>
              <a:t>“City Heat Map“ </a:t>
            </a:r>
            <a:r>
              <a:rPr lang="en-US" dirty="0" smtClean="0"/>
              <a:t>2015</a:t>
            </a:r>
            <a:endParaRPr lang="de-DE" dirty="0"/>
          </a:p>
        </p:txBody>
      </p:sp>
      <p:pic>
        <p:nvPicPr>
          <p:cNvPr id="225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004"/>
          <a:stretch/>
        </p:blipFill>
        <p:spPr bwMode="auto">
          <a:xfrm>
            <a:off x="0" y="936000"/>
            <a:ext cx="9121140" cy="5130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0073407"/>
      </p:ext>
    </p:extLst>
  </p:cSld>
  <p:clrMapOvr>
    <a:masterClrMapping/>
  </p:clrMapOvr>
  <mc:AlternateContent xmlns:mc="http://schemas.openxmlformats.org/markup-compatibility/2006" xmlns:p14="http://schemas.microsoft.com/office/powerpoint/2010/main">
    <mc:Choice Requires="p14">
      <p:transition spd="slow" p14:dur="2000" advClick="0" advTm="1300"/>
    </mc:Choice>
    <mc:Fallback xmlns="">
      <p:transition spd="slow" advClick="0" advTm="13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idx="4294967295"/>
          </p:nvPr>
        </p:nvSpPr>
        <p:spPr>
          <a:xfrm>
            <a:off x="587375" y="215900"/>
            <a:ext cx="8556625" cy="584200"/>
          </a:xfrm>
        </p:spPr>
        <p:txBody>
          <a:bodyPr>
            <a:normAutofit fontScale="90000"/>
          </a:bodyPr>
          <a:lstStyle/>
          <a:p>
            <a:r>
              <a:rPr lang="en-US" dirty="0"/>
              <a:t>“City Heat Map“ </a:t>
            </a:r>
            <a:r>
              <a:rPr lang="en-US" dirty="0" smtClean="0"/>
              <a:t>2020</a:t>
            </a:r>
            <a:endParaRPr lang="de-DE" dirty="0"/>
          </a:p>
        </p:txBody>
      </p:sp>
      <p:pic>
        <p:nvPicPr>
          <p:cNvPr id="235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004"/>
          <a:stretch/>
        </p:blipFill>
        <p:spPr bwMode="auto">
          <a:xfrm>
            <a:off x="0" y="936000"/>
            <a:ext cx="9121140" cy="5130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5552532"/>
      </p:ext>
    </p:extLst>
  </p:cSld>
  <p:clrMapOvr>
    <a:masterClrMapping/>
  </p:clrMapOvr>
  <mc:AlternateContent xmlns:mc="http://schemas.openxmlformats.org/markup-compatibility/2006" xmlns:p14="http://schemas.microsoft.com/office/powerpoint/2010/main">
    <mc:Choice Requires="p14">
      <p:transition spd="slow" p14:dur="2000" advClick="0" advTm="1300"/>
    </mc:Choice>
    <mc:Fallback xmlns="">
      <p:transition spd="slow" advClick="0" advTm="13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837282" y="1600200"/>
            <a:ext cx="7392318" cy="4294188"/>
          </a:xfrm>
        </p:spPr>
        <p:txBody>
          <a:bodyPr>
            <a:normAutofit/>
          </a:bodyPr>
          <a:lstStyle/>
          <a:p>
            <a:pPr marL="0" indent="0">
              <a:buNone/>
            </a:pPr>
            <a:r>
              <a:rPr lang="en-US" dirty="0"/>
              <a:t>Demands for Environmental Product Declarations (EPDs) are on the rise, and requirements are beginning to show up in nearly every green building standard and rating system.  So just what is an EPD? Similar in concept to a nutrition label, an EPD tells a product’s full environmental story in a familiar reporting framework so an end user can make an informed decision. This session provides an in-depth review of a just-released </a:t>
            </a:r>
            <a:r>
              <a:rPr lang="en-US" dirty="0" smtClean="0"/>
              <a:t>EPD </a:t>
            </a:r>
            <a:r>
              <a:rPr lang="en-US" dirty="0"/>
              <a:t>for generic </a:t>
            </a:r>
            <a:r>
              <a:rPr lang="en-US" dirty="0" smtClean="0"/>
              <a:t>North American-made ceramic </a:t>
            </a:r>
            <a:r>
              <a:rPr lang="en-US" dirty="0"/>
              <a:t>tile, explains how it can be applied to green building initiatives today, and illustrates its relevance to future industry initiatives.</a:t>
            </a:r>
          </a:p>
        </p:txBody>
      </p:sp>
    </p:spTree>
    <p:extLst>
      <p:ext uri="{BB962C8B-B14F-4D97-AF65-F5344CB8AC3E}">
        <p14:creationId xmlns:p14="http://schemas.microsoft.com/office/powerpoint/2010/main" val="18774881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idx="4294967295"/>
          </p:nvPr>
        </p:nvSpPr>
        <p:spPr>
          <a:xfrm>
            <a:off x="587375" y="215900"/>
            <a:ext cx="8556625" cy="584200"/>
          </a:xfrm>
        </p:spPr>
        <p:txBody>
          <a:bodyPr>
            <a:normAutofit fontScale="90000"/>
          </a:bodyPr>
          <a:lstStyle/>
          <a:p>
            <a:r>
              <a:rPr lang="en-US" dirty="0"/>
              <a:t>“City Heat Map“ </a:t>
            </a:r>
            <a:r>
              <a:rPr lang="en-US" dirty="0" smtClean="0"/>
              <a:t>2025</a:t>
            </a:r>
            <a:endParaRPr lang="de-DE" dirty="0"/>
          </a:p>
        </p:txBody>
      </p:sp>
      <p:pic>
        <p:nvPicPr>
          <p:cNvPr id="2457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004"/>
          <a:stretch/>
        </p:blipFill>
        <p:spPr bwMode="auto">
          <a:xfrm>
            <a:off x="0" y="936000"/>
            <a:ext cx="9121140" cy="5130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04766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233" y="902526"/>
            <a:ext cx="8419605" cy="4438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el 5"/>
          <p:cNvSpPr txBox="1">
            <a:spLocks/>
          </p:cNvSpPr>
          <p:nvPr/>
        </p:nvSpPr>
        <p:spPr>
          <a:xfrm>
            <a:off x="587375" y="215900"/>
            <a:ext cx="8556625" cy="584200"/>
          </a:xfrm>
          <a:prstGeom prst="rect">
            <a:avLst/>
          </a:prstGeom>
        </p:spPr>
        <p:txBody>
          <a:bodyPr vert="horz" lIns="91440" tIns="45720" rIns="91440" bIns="45720" rtlCol="0" anchor="t" anchorCtr="0">
            <a:noAutofit/>
          </a:bodyPr>
          <a:lstStyle>
            <a:lvl1pPr algn="l" defTabSz="914400" rtl="0" eaLnBrk="1" latinLnBrk="0" hangingPunct="1">
              <a:spcBef>
                <a:spcPct val="0"/>
              </a:spcBef>
              <a:buNone/>
              <a:tabLst>
                <a:tab pos="182563" algn="l"/>
              </a:tabLst>
              <a:defRPr sz="2800" b="0" i="0" kern="1200">
                <a:solidFill>
                  <a:srgbClr val="A6B0C8"/>
                </a:solidFill>
                <a:latin typeface="Arial"/>
                <a:ea typeface="+mj-ea"/>
                <a:cs typeface="+mj-cs"/>
              </a:defRPr>
            </a:lvl1pPr>
          </a:lstStyle>
          <a:p>
            <a:endParaRPr lang="de-DE" dirty="0"/>
          </a:p>
        </p:txBody>
      </p:sp>
      <p:sp>
        <p:nvSpPr>
          <p:cNvPr id="5" name="Titel 5"/>
          <p:cNvSpPr txBox="1">
            <a:spLocks/>
          </p:cNvSpPr>
          <p:nvPr/>
        </p:nvSpPr>
        <p:spPr>
          <a:xfrm>
            <a:off x="371722" y="215900"/>
            <a:ext cx="8556625" cy="584200"/>
          </a:xfrm>
          <a:prstGeom prst="rect">
            <a:avLst/>
          </a:prstGeom>
        </p:spPr>
        <p:txBody>
          <a:bodyPr vert="horz" lIns="91440" tIns="45720" rIns="91440" bIns="45720" rtlCol="0" anchor="t" anchorCtr="0">
            <a:noAutofit/>
          </a:bodyPr>
          <a:lstStyle>
            <a:lvl1pPr algn="l" defTabSz="914400" rtl="0" eaLnBrk="1" latinLnBrk="0" hangingPunct="1">
              <a:spcBef>
                <a:spcPct val="0"/>
              </a:spcBef>
              <a:buNone/>
              <a:tabLst>
                <a:tab pos="182563" algn="l"/>
              </a:tabLst>
              <a:defRPr sz="2800" b="0" i="0" kern="1200">
                <a:solidFill>
                  <a:srgbClr val="A6B0C8"/>
                </a:solidFill>
                <a:latin typeface="Arial"/>
                <a:ea typeface="+mj-ea"/>
                <a:cs typeface="+mj-cs"/>
              </a:defRPr>
            </a:lvl1pPr>
          </a:lstStyle>
          <a:p>
            <a:endParaRPr lang="de-DE" dirty="0"/>
          </a:p>
        </p:txBody>
      </p:sp>
      <p:sp>
        <p:nvSpPr>
          <p:cNvPr id="6" name="Titel 5"/>
          <p:cNvSpPr txBox="1">
            <a:spLocks/>
          </p:cNvSpPr>
          <p:nvPr/>
        </p:nvSpPr>
        <p:spPr>
          <a:xfrm>
            <a:off x="440233" y="215900"/>
            <a:ext cx="8556625" cy="584200"/>
          </a:xfrm>
          <a:prstGeom prst="rect">
            <a:avLst/>
          </a:prstGeom>
        </p:spPr>
        <p:txBody>
          <a:bodyPr vert="horz" lIns="91440" tIns="45720" rIns="91440" bIns="45720" rtlCol="0" anchor="t" anchorCtr="0">
            <a:noAutofit/>
          </a:bodyPr>
          <a:lstStyle>
            <a:lvl1pPr algn="l" defTabSz="914400" rtl="0" eaLnBrk="1" latinLnBrk="0" hangingPunct="1">
              <a:spcBef>
                <a:spcPct val="0"/>
              </a:spcBef>
              <a:buNone/>
              <a:tabLst>
                <a:tab pos="182563" algn="l"/>
              </a:tabLst>
              <a:defRPr sz="2800" b="0" i="0" kern="1200">
                <a:solidFill>
                  <a:srgbClr val="A6B0C8"/>
                </a:solidFill>
                <a:latin typeface="Arial"/>
                <a:ea typeface="+mj-ea"/>
                <a:cs typeface="+mj-cs"/>
              </a:defRPr>
            </a:lvl1pPr>
          </a:lstStyle>
          <a:p>
            <a:r>
              <a:rPr lang="en-US" dirty="0" smtClean="0"/>
              <a:t>Need to Balance Growth With…</a:t>
            </a:r>
            <a:endParaRPr lang="de-DE" dirty="0"/>
          </a:p>
        </p:txBody>
      </p:sp>
      <p:sp>
        <p:nvSpPr>
          <p:cNvPr id="7" name="Titel 5"/>
          <p:cNvSpPr txBox="1">
            <a:spLocks/>
          </p:cNvSpPr>
          <p:nvPr/>
        </p:nvSpPr>
        <p:spPr>
          <a:xfrm>
            <a:off x="3706710" y="5433501"/>
            <a:ext cx="8556625" cy="584200"/>
          </a:xfrm>
          <a:prstGeom prst="rect">
            <a:avLst/>
          </a:prstGeom>
        </p:spPr>
        <p:txBody>
          <a:bodyPr vert="horz" lIns="91440" tIns="45720" rIns="91440" bIns="45720" rtlCol="0" anchor="t" anchorCtr="0">
            <a:noAutofit/>
          </a:bodyPr>
          <a:lstStyle>
            <a:lvl1pPr algn="l" defTabSz="914400" rtl="0" eaLnBrk="1" latinLnBrk="0" hangingPunct="1">
              <a:spcBef>
                <a:spcPct val="0"/>
              </a:spcBef>
              <a:buNone/>
              <a:tabLst>
                <a:tab pos="182563" algn="l"/>
              </a:tabLst>
              <a:defRPr sz="2800" b="0" i="0" kern="1200">
                <a:solidFill>
                  <a:srgbClr val="A6B0C8"/>
                </a:solidFill>
                <a:latin typeface="Arial"/>
                <a:ea typeface="+mj-ea"/>
                <a:cs typeface="+mj-cs"/>
              </a:defRPr>
            </a:lvl1pPr>
          </a:lstStyle>
          <a:p>
            <a:r>
              <a:rPr lang="en-US" dirty="0" smtClean="0"/>
              <a:t>To </a:t>
            </a:r>
            <a:r>
              <a:rPr lang="en-US" dirty="0" smtClean="0">
                <a:solidFill>
                  <a:schemeClr val="tx1">
                    <a:lumMod val="40000"/>
                    <a:lumOff val="60000"/>
                  </a:schemeClr>
                </a:solidFill>
              </a:rPr>
              <a:t>mitigate risk </a:t>
            </a:r>
            <a:r>
              <a:rPr lang="en-US" dirty="0" smtClean="0"/>
              <a:t>and </a:t>
            </a:r>
            <a:r>
              <a:rPr lang="en-US" dirty="0" smtClean="0">
                <a:solidFill>
                  <a:schemeClr val="tx1">
                    <a:lumMod val="40000"/>
                    <a:lumOff val="60000"/>
                  </a:schemeClr>
                </a:solidFill>
              </a:rPr>
              <a:t>drive value</a:t>
            </a:r>
            <a:r>
              <a:rPr lang="en-US" dirty="0" smtClean="0"/>
              <a:t>. </a:t>
            </a:r>
            <a:endParaRPr lang="de-DE" dirty="0"/>
          </a:p>
        </p:txBody>
      </p:sp>
    </p:spTree>
    <p:extLst>
      <p:ext uri="{BB962C8B-B14F-4D97-AF65-F5344CB8AC3E}">
        <p14:creationId xmlns:p14="http://schemas.microsoft.com/office/powerpoint/2010/main" val="33642307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786" y="1214252"/>
            <a:ext cx="8231052" cy="38925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el 5"/>
          <p:cNvSpPr txBox="1">
            <a:spLocks/>
          </p:cNvSpPr>
          <p:nvPr/>
        </p:nvSpPr>
        <p:spPr>
          <a:xfrm>
            <a:off x="440233" y="215900"/>
            <a:ext cx="8556625" cy="584200"/>
          </a:xfrm>
          <a:prstGeom prst="rect">
            <a:avLst/>
          </a:prstGeom>
        </p:spPr>
        <p:txBody>
          <a:bodyPr vert="horz" lIns="91440" tIns="45720" rIns="91440" bIns="45720" rtlCol="0" anchor="t" anchorCtr="0">
            <a:noAutofit/>
          </a:bodyPr>
          <a:lstStyle>
            <a:lvl1pPr algn="l" defTabSz="914400" rtl="0" eaLnBrk="1" latinLnBrk="0" hangingPunct="1">
              <a:spcBef>
                <a:spcPct val="0"/>
              </a:spcBef>
              <a:buNone/>
              <a:tabLst>
                <a:tab pos="182563" algn="l"/>
              </a:tabLst>
              <a:defRPr sz="2800" b="0" i="0" kern="1200">
                <a:solidFill>
                  <a:srgbClr val="A6B0C8"/>
                </a:solidFill>
                <a:latin typeface="Arial"/>
                <a:ea typeface="+mj-ea"/>
                <a:cs typeface="+mj-cs"/>
              </a:defRPr>
            </a:lvl1pPr>
          </a:lstStyle>
          <a:p>
            <a:r>
              <a:rPr lang="en-US" dirty="0" smtClean="0"/>
              <a:t>Need to Balance Growth With…</a:t>
            </a:r>
            <a:endParaRPr lang="de-DE" dirty="0"/>
          </a:p>
        </p:txBody>
      </p:sp>
      <p:sp>
        <p:nvSpPr>
          <p:cNvPr id="5" name="Titel 5"/>
          <p:cNvSpPr txBox="1">
            <a:spLocks/>
          </p:cNvSpPr>
          <p:nvPr/>
        </p:nvSpPr>
        <p:spPr>
          <a:xfrm>
            <a:off x="3706710" y="5433501"/>
            <a:ext cx="8556625" cy="584200"/>
          </a:xfrm>
          <a:prstGeom prst="rect">
            <a:avLst/>
          </a:prstGeom>
        </p:spPr>
        <p:txBody>
          <a:bodyPr vert="horz" lIns="91440" tIns="45720" rIns="91440" bIns="45720" rtlCol="0" anchor="t" anchorCtr="0">
            <a:noAutofit/>
          </a:bodyPr>
          <a:lstStyle>
            <a:lvl1pPr algn="l" defTabSz="914400" rtl="0" eaLnBrk="1" latinLnBrk="0" hangingPunct="1">
              <a:spcBef>
                <a:spcPct val="0"/>
              </a:spcBef>
              <a:buNone/>
              <a:tabLst>
                <a:tab pos="182563" algn="l"/>
              </a:tabLst>
              <a:defRPr sz="2800" b="0" i="0" kern="1200">
                <a:solidFill>
                  <a:srgbClr val="A6B0C8"/>
                </a:solidFill>
                <a:latin typeface="Arial"/>
                <a:ea typeface="+mj-ea"/>
                <a:cs typeface="+mj-cs"/>
              </a:defRPr>
            </a:lvl1pPr>
          </a:lstStyle>
          <a:p>
            <a:r>
              <a:rPr lang="en-US" dirty="0" smtClean="0"/>
              <a:t>To </a:t>
            </a:r>
            <a:r>
              <a:rPr lang="en-US" dirty="0" smtClean="0">
                <a:solidFill>
                  <a:schemeClr val="tx1">
                    <a:lumMod val="40000"/>
                    <a:lumOff val="60000"/>
                  </a:schemeClr>
                </a:solidFill>
              </a:rPr>
              <a:t>mitigate risk </a:t>
            </a:r>
            <a:r>
              <a:rPr lang="en-US" dirty="0" smtClean="0"/>
              <a:t>and </a:t>
            </a:r>
            <a:r>
              <a:rPr lang="en-US" dirty="0" smtClean="0">
                <a:solidFill>
                  <a:schemeClr val="tx1">
                    <a:lumMod val="40000"/>
                    <a:lumOff val="60000"/>
                  </a:schemeClr>
                </a:solidFill>
              </a:rPr>
              <a:t>drive value</a:t>
            </a:r>
            <a:r>
              <a:rPr lang="en-US" dirty="0" smtClean="0"/>
              <a:t>. </a:t>
            </a:r>
            <a:endParaRPr lang="de-DE" dirty="0"/>
          </a:p>
        </p:txBody>
      </p:sp>
    </p:spTree>
    <p:extLst>
      <p:ext uri="{BB962C8B-B14F-4D97-AF65-F5344CB8AC3E}">
        <p14:creationId xmlns:p14="http://schemas.microsoft.com/office/powerpoint/2010/main" val="18048941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5"/>
          <p:cNvSpPr txBox="1">
            <a:spLocks/>
          </p:cNvSpPr>
          <p:nvPr/>
        </p:nvSpPr>
        <p:spPr>
          <a:xfrm>
            <a:off x="440233" y="215900"/>
            <a:ext cx="8556625" cy="584200"/>
          </a:xfrm>
          <a:prstGeom prst="rect">
            <a:avLst/>
          </a:prstGeom>
        </p:spPr>
        <p:txBody>
          <a:bodyPr vert="horz" lIns="91440" tIns="45720" rIns="91440" bIns="45720" rtlCol="0" anchor="t" anchorCtr="0">
            <a:noAutofit/>
          </a:bodyPr>
          <a:lstStyle>
            <a:lvl1pPr algn="l" defTabSz="914400" rtl="0" eaLnBrk="1" latinLnBrk="0" hangingPunct="1">
              <a:spcBef>
                <a:spcPct val="0"/>
              </a:spcBef>
              <a:buNone/>
              <a:tabLst>
                <a:tab pos="182563" algn="l"/>
              </a:tabLst>
              <a:defRPr sz="2800" b="0" i="0" kern="1200">
                <a:solidFill>
                  <a:srgbClr val="A6B0C8"/>
                </a:solidFill>
                <a:latin typeface="Arial"/>
                <a:ea typeface="+mj-ea"/>
                <a:cs typeface="+mj-cs"/>
              </a:defRPr>
            </a:lvl1pPr>
          </a:lstStyle>
          <a:p>
            <a:r>
              <a:rPr lang="en-US" dirty="0" smtClean="0"/>
              <a:t>Need to Balance Growth With…</a:t>
            </a:r>
            <a:endParaRPr lang="de-DE" dirty="0"/>
          </a:p>
        </p:txBody>
      </p:sp>
      <p:sp>
        <p:nvSpPr>
          <p:cNvPr id="5" name="Titel 5"/>
          <p:cNvSpPr txBox="1">
            <a:spLocks/>
          </p:cNvSpPr>
          <p:nvPr/>
        </p:nvSpPr>
        <p:spPr>
          <a:xfrm>
            <a:off x="3706710" y="5433501"/>
            <a:ext cx="8556625" cy="584200"/>
          </a:xfrm>
          <a:prstGeom prst="rect">
            <a:avLst/>
          </a:prstGeom>
        </p:spPr>
        <p:txBody>
          <a:bodyPr vert="horz" lIns="91440" tIns="45720" rIns="91440" bIns="45720" rtlCol="0" anchor="t" anchorCtr="0">
            <a:noAutofit/>
          </a:bodyPr>
          <a:lstStyle>
            <a:lvl1pPr algn="l" defTabSz="914400" rtl="0" eaLnBrk="1" latinLnBrk="0" hangingPunct="1">
              <a:spcBef>
                <a:spcPct val="0"/>
              </a:spcBef>
              <a:buNone/>
              <a:tabLst>
                <a:tab pos="182563" algn="l"/>
              </a:tabLst>
              <a:defRPr sz="2800" b="0" i="0" kern="1200">
                <a:solidFill>
                  <a:srgbClr val="A6B0C8"/>
                </a:solidFill>
                <a:latin typeface="Arial"/>
                <a:ea typeface="+mj-ea"/>
                <a:cs typeface="+mj-cs"/>
              </a:defRPr>
            </a:lvl1pPr>
          </a:lstStyle>
          <a:p>
            <a:r>
              <a:rPr lang="en-US" dirty="0" smtClean="0"/>
              <a:t>To </a:t>
            </a:r>
            <a:r>
              <a:rPr lang="en-US" dirty="0" smtClean="0">
                <a:solidFill>
                  <a:schemeClr val="tx1">
                    <a:lumMod val="40000"/>
                    <a:lumOff val="60000"/>
                  </a:schemeClr>
                </a:solidFill>
              </a:rPr>
              <a:t>mitigate risk </a:t>
            </a:r>
            <a:r>
              <a:rPr lang="en-US" dirty="0" smtClean="0"/>
              <a:t>and </a:t>
            </a:r>
            <a:r>
              <a:rPr lang="en-US" dirty="0" smtClean="0">
                <a:solidFill>
                  <a:schemeClr val="tx1">
                    <a:lumMod val="40000"/>
                    <a:lumOff val="60000"/>
                  </a:schemeClr>
                </a:solidFill>
              </a:rPr>
              <a:t>drive value</a:t>
            </a:r>
            <a:r>
              <a:rPr lang="en-US" dirty="0" smtClean="0"/>
              <a:t>. </a:t>
            </a:r>
            <a:endParaRPr lang="de-DE" dirty="0"/>
          </a:p>
        </p:txBody>
      </p:sp>
      <p:pic>
        <p:nvPicPr>
          <p:cNvPr id="4098" name="Picture 2" descr="http://www.coolspaces.tv/wp-content/uploads/2014/01/3form-FullCircle3-820x5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5397" y="929327"/>
            <a:ext cx="7036295" cy="4290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8132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587375" y="215900"/>
            <a:ext cx="8556625" cy="584200"/>
          </a:xfrm>
        </p:spPr>
        <p:txBody>
          <a:bodyPr/>
          <a:lstStyle/>
          <a:p>
            <a:r>
              <a:rPr lang="en-GB" sz="2800" dirty="0" smtClean="0"/>
              <a:t>The Green Share of the  </a:t>
            </a:r>
            <a:r>
              <a:rPr lang="en-GB" sz="2800" dirty="0"/>
              <a:t>Global Construction Market </a:t>
            </a:r>
            <a:endParaRPr lang="de-DE" sz="28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7725" y="905198"/>
            <a:ext cx="5194988" cy="5075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3559" y="4268063"/>
            <a:ext cx="1314166" cy="1701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p:cNvSpPr txBox="1"/>
          <p:nvPr/>
        </p:nvSpPr>
        <p:spPr>
          <a:xfrm>
            <a:off x="136478" y="1978925"/>
            <a:ext cx="3671247" cy="1938992"/>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t>Green building is no longer a niche part of construction around the world</a:t>
            </a:r>
          </a:p>
          <a:p>
            <a:endParaRPr lang="en-US" sz="2000" dirty="0" smtClean="0"/>
          </a:p>
          <a:p>
            <a:pPr marL="342900" indent="-342900">
              <a:buFont typeface="Arial" panose="020B0604020202020204" pitchFamily="34" charset="0"/>
              <a:buChar char="•"/>
            </a:pPr>
            <a:r>
              <a:rPr lang="en-US" sz="2000" dirty="0" smtClean="0"/>
              <a:t>Awareness is established and growing </a:t>
            </a:r>
            <a:endParaRPr lang="en-US" sz="2000" dirty="0"/>
          </a:p>
        </p:txBody>
      </p:sp>
    </p:spTree>
    <p:extLst>
      <p:ext uri="{BB962C8B-B14F-4D97-AF65-F5344CB8AC3E}">
        <p14:creationId xmlns:p14="http://schemas.microsoft.com/office/powerpoint/2010/main" val="23655929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Green Building Market Growth: North America </a:t>
            </a:r>
            <a:endParaRPr lang="en-US" dirty="0"/>
          </a:p>
        </p:txBody>
      </p:sp>
      <p:sp>
        <p:nvSpPr>
          <p:cNvPr id="6" name="TextBox 5"/>
          <p:cNvSpPr txBox="1"/>
          <p:nvPr/>
        </p:nvSpPr>
        <p:spPr>
          <a:xfrm>
            <a:off x="951470" y="-945523"/>
            <a:ext cx="6833286" cy="646331"/>
          </a:xfrm>
          <a:prstGeom prst="rect">
            <a:avLst/>
          </a:prstGeom>
          <a:noFill/>
        </p:spPr>
        <p:txBody>
          <a:bodyPr wrap="square" rtlCol="0">
            <a:spAutoFit/>
          </a:bodyPr>
          <a:lstStyle/>
          <a:p>
            <a:r>
              <a:rPr lang="en-US" dirty="0" smtClean="0"/>
              <a:t>Green Building Becoming Standard practice in the United States.</a:t>
            </a:r>
          </a:p>
          <a:p>
            <a:r>
              <a:rPr lang="en-US" dirty="0"/>
              <a:t>	</a:t>
            </a:r>
          </a:p>
        </p:txBody>
      </p:sp>
      <p:sp>
        <p:nvSpPr>
          <p:cNvPr id="11" name="TextBox 10"/>
          <p:cNvSpPr txBox="1"/>
          <p:nvPr/>
        </p:nvSpPr>
        <p:spPr>
          <a:xfrm>
            <a:off x="725816" y="1439951"/>
            <a:ext cx="7574692" cy="707886"/>
          </a:xfrm>
          <a:prstGeom prst="rect">
            <a:avLst/>
          </a:prstGeom>
          <a:noFill/>
        </p:spPr>
        <p:txBody>
          <a:bodyPr wrap="square" rtlCol="0">
            <a:spAutoFit/>
          </a:bodyPr>
          <a:lstStyle/>
          <a:p>
            <a:pPr algn="ctr" defTabSz="914400">
              <a:spcBef>
                <a:spcPts val="2000"/>
              </a:spcBef>
              <a:buClr>
                <a:srgbClr val="FFDE00"/>
              </a:buClr>
              <a:buSzPct val="120000"/>
            </a:pPr>
            <a:r>
              <a:rPr lang="en-US" sz="2000" b="1" dirty="0">
                <a:solidFill>
                  <a:srgbClr val="053971"/>
                </a:solidFill>
                <a:latin typeface="Arial"/>
                <a:ea typeface="+mj-ea"/>
                <a:cs typeface="+mj-cs"/>
              </a:rPr>
              <a:t>“</a:t>
            </a:r>
            <a:r>
              <a:rPr lang="en-US" sz="2000" b="1" dirty="0" smtClean="0">
                <a:solidFill>
                  <a:srgbClr val="053971"/>
                </a:solidFill>
                <a:latin typeface="Arial"/>
                <a:ea typeface="+mj-ea"/>
                <a:cs typeface="+mj-cs"/>
              </a:rPr>
              <a:t>The </a:t>
            </a:r>
            <a:r>
              <a:rPr lang="en-US" sz="2000" b="1" dirty="0">
                <a:solidFill>
                  <a:srgbClr val="053971"/>
                </a:solidFill>
                <a:latin typeface="Arial"/>
                <a:ea typeface="+mj-ea"/>
                <a:cs typeface="+mj-cs"/>
              </a:rPr>
              <a:t>firms in this study represent the green building market… rapid acceleration planned in the future”</a:t>
            </a:r>
          </a:p>
        </p:txBody>
      </p:sp>
      <p:graphicFrame>
        <p:nvGraphicFramePr>
          <p:cNvPr id="7" name="Chart 6"/>
          <p:cNvGraphicFramePr/>
          <p:nvPr>
            <p:extLst/>
          </p:nvPr>
        </p:nvGraphicFramePr>
        <p:xfrm>
          <a:off x="725816" y="2147837"/>
          <a:ext cx="7515870" cy="359401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147396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1" descr="MAP - Progress2012.jpg"/>
          <p:cNvPicPr>
            <a:picLocks noChangeAspect="1"/>
          </p:cNvPicPr>
          <p:nvPr/>
        </p:nvPicPr>
        <p:blipFill rotWithShape="1">
          <a:blip r:embed="rId4">
            <a:extLst>
              <a:ext uri="{28A0092B-C50C-407E-A947-70E740481C1C}">
                <a14:useLocalDpi xmlns:a14="http://schemas.microsoft.com/office/drawing/2010/main" val="0"/>
              </a:ext>
            </a:extLst>
          </a:blip>
          <a:srcRect l="10090" t="11766" r="6539"/>
          <a:stretch/>
        </p:blipFill>
        <p:spPr bwMode="auto">
          <a:xfrm>
            <a:off x="189604" y="704209"/>
            <a:ext cx="8719392" cy="5411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3"/>
          <p:cNvSpPr>
            <a:spLocks noGrp="1" noChangeArrowheads="1"/>
          </p:cNvSpPr>
          <p:nvPr>
            <p:ph type="title" idx="4294967295"/>
          </p:nvPr>
        </p:nvSpPr>
        <p:spPr>
          <a:xfrm>
            <a:off x="0" y="117475"/>
            <a:ext cx="8613775" cy="671513"/>
          </a:xfrm>
        </p:spPr>
        <p:txBody>
          <a:bodyPr vert="horz" lIns="91440" tIns="45720" rIns="91440" bIns="45720" rtlCol="0" anchor="t" anchorCtr="0">
            <a:noAutofit/>
          </a:bodyPr>
          <a:lstStyle/>
          <a:p>
            <a:r>
              <a:rPr lang="en-US" sz="2800" dirty="0"/>
              <a:t>Green Building Councils are providing the metrics</a:t>
            </a:r>
          </a:p>
        </p:txBody>
      </p:sp>
      <p:pic>
        <p:nvPicPr>
          <p:cNvPr id="1034" name="Picture 6" descr="x">
            <a:hlinkClick r:id="rId5"/>
          </p:cNvPr>
          <p:cNvPicPr>
            <a:picLocks noChangeAspect="1" noChangeArrowheads="1"/>
          </p:cNvPicPr>
          <p:nvPr/>
        </p:nvPicPr>
        <p:blipFill>
          <a:blip r:embed="rId6"/>
          <a:srcRect/>
          <a:stretch>
            <a:fillRect/>
          </a:stretch>
        </p:blipFill>
        <p:spPr bwMode="auto">
          <a:xfrm>
            <a:off x="168275" y="-483050"/>
            <a:ext cx="9525" cy="9525"/>
          </a:xfrm>
          <a:prstGeom prst="rect">
            <a:avLst/>
          </a:prstGeom>
          <a:noFill/>
          <a:ln w="9525">
            <a:noFill/>
            <a:miter lim="800000"/>
            <a:headEnd/>
            <a:tailEnd/>
          </a:ln>
        </p:spPr>
      </p:pic>
      <p:graphicFrame>
        <p:nvGraphicFramePr>
          <p:cNvPr id="1026" name="Object 8"/>
          <p:cNvGraphicFramePr>
            <a:graphicFrameLocks noChangeAspect="1"/>
          </p:cNvGraphicFramePr>
          <p:nvPr>
            <p:extLst/>
          </p:nvPr>
        </p:nvGraphicFramePr>
        <p:xfrm>
          <a:off x="7371027" y="4527629"/>
          <a:ext cx="413808" cy="395816"/>
        </p:xfrm>
        <a:graphic>
          <a:graphicData uri="http://schemas.openxmlformats.org/presentationml/2006/ole">
            <mc:AlternateContent xmlns:mc="http://schemas.openxmlformats.org/markup-compatibility/2006">
              <mc:Choice xmlns:v="urn:schemas-microsoft-com:vml" Requires="v">
                <p:oleObj spid="_x0000_s1070" name="Image" r:id="rId7" imgW="1460317" imgH="1396825" progId="">
                  <p:embed/>
                </p:oleObj>
              </mc:Choice>
              <mc:Fallback>
                <p:oleObj name="Image" r:id="rId7" imgW="1460317" imgH="1396825"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71027" y="4527629"/>
                        <a:ext cx="413808" cy="395816"/>
                      </a:xfrm>
                      <a:prstGeom prst="rect">
                        <a:avLst/>
                      </a:prstGeom>
                      <a:noFill/>
                      <a:ln>
                        <a:noFill/>
                      </a:ln>
                      <a:effectLst/>
                      <a:extLst/>
                    </p:spPr>
                  </p:pic>
                </p:oleObj>
              </mc:Fallback>
            </mc:AlternateContent>
          </a:graphicData>
        </a:graphic>
      </p:graphicFrame>
      <p:graphicFrame>
        <p:nvGraphicFramePr>
          <p:cNvPr id="1027" name="Object 9"/>
          <p:cNvGraphicFramePr>
            <a:graphicFrameLocks noChangeAspect="1"/>
          </p:cNvGraphicFramePr>
          <p:nvPr>
            <p:extLst/>
          </p:nvPr>
        </p:nvGraphicFramePr>
        <p:xfrm>
          <a:off x="3771298" y="1055071"/>
          <a:ext cx="180803" cy="334185"/>
        </p:xfrm>
        <a:graphic>
          <a:graphicData uri="http://schemas.openxmlformats.org/presentationml/2006/ole">
            <mc:AlternateContent xmlns:mc="http://schemas.openxmlformats.org/markup-compatibility/2006">
              <mc:Choice xmlns:v="urn:schemas-microsoft-com:vml" Requires="v">
                <p:oleObj spid="_x0000_s1071" name="Image" r:id="rId9" imgW="812412" imgH="1498413" progId="">
                  <p:embed/>
                </p:oleObj>
              </mc:Choice>
              <mc:Fallback>
                <p:oleObj name="Image" r:id="rId9" imgW="812412" imgH="1498413" progId="">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71298" y="1055071"/>
                        <a:ext cx="180803" cy="334185"/>
                      </a:xfrm>
                      <a:prstGeom prst="rect">
                        <a:avLst/>
                      </a:prstGeom>
                      <a:noFill/>
                      <a:ln>
                        <a:noFill/>
                      </a:ln>
                      <a:effectLst/>
                      <a:extLst/>
                    </p:spPr>
                  </p:pic>
                </p:oleObj>
              </mc:Fallback>
            </mc:AlternateContent>
          </a:graphicData>
        </a:graphic>
      </p:graphicFrame>
      <p:graphicFrame>
        <p:nvGraphicFramePr>
          <p:cNvPr id="1028" name="Object 12"/>
          <p:cNvGraphicFramePr>
            <a:graphicFrameLocks noChangeAspect="1"/>
          </p:cNvGraphicFramePr>
          <p:nvPr>
            <p:extLst/>
          </p:nvPr>
        </p:nvGraphicFramePr>
        <p:xfrm>
          <a:off x="1149795" y="1138844"/>
          <a:ext cx="376117" cy="372185"/>
        </p:xfrm>
        <a:graphic>
          <a:graphicData uri="http://schemas.openxmlformats.org/presentationml/2006/ole">
            <mc:AlternateContent xmlns:mc="http://schemas.openxmlformats.org/markup-compatibility/2006">
              <mc:Choice xmlns:v="urn:schemas-microsoft-com:vml" Requires="v">
                <p:oleObj spid="_x0000_s1072" name="Image" r:id="rId11" imgW="1244006" imgH="1231746" progId="">
                  <p:embed/>
                </p:oleObj>
              </mc:Choice>
              <mc:Fallback>
                <p:oleObj name="Image" r:id="rId11" imgW="1244006" imgH="1231746" progId="">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49795" y="1138844"/>
                        <a:ext cx="376117" cy="372185"/>
                      </a:xfrm>
                      <a:prstGeom prst="rect">
                        <a:avLst/>
                      </a:prstGeom>
                      <a:noFill/>
                      <a:ln>
                        <a:noFill/>
                      </a:ln>
                      <a:effectLst/>
                      <a:extLst/>
                    </p:spPr>
                  </p:pic>
                </p:oleObj>
              </mc:Fallback>
            </mc:AlternateContent>
          </a:graphicData>
        </a:graphic>
      </p:graphicFrame>
      <p:pic>
        <p:nvPicPr>
          <p:cNvPr id="1037" name="Picture 13"/>
          <p:cNvPicPr>
            <a:picLocks noChangeAspect="1" noChangeArrowheads="1"/>
          </p:cNvPicPr>
          <p:nvPr/>
        </p:nvPicPr>
        <p:blipFill>
          <a:blip r:embed="rId13" cstate="print"/>
          <a:srcRect/>
          <a:stretch>
            <a:fillRect/>
          </a:stretch>
        </p:blipFill>
        <p:spPr bwMode="auto">
          <a:xfrm>
            <a:off x="5831682" y="2737987"/>
            <a:ext cx="436562" cy="546100"/>
          </a:xfrm>
          <a:prstGeom prst="rect">
            <a:avLst/>
          </a:prstGeom>
          <a:noFill/>
          <a:ln w="9525" algn="ctr">
            <a:noFill/>
            <a:miter lim="800000"/>
            <a:headEnd/>
            <a:tailEnd/>
          </a:ln>
        </p:spPr>
      </p:pic>
      <p:pic>
        <p:nvPicPr>
          <p:cNvPr id="1038" name="Picture 14"/>
          <p:cNvPicPr>
            <a:picLocks noChangeAspect="1" noChangeArrowheads="1"/>
          </p:cNvPicPr>
          <p:nvPr/>
        </p:nvPicPr>
        <p:blipFill>
          <a:blip r:embed="rId14" cstate="print"/>
          <a:srcRect/>
          <a:stretch>
            <a:fillRect/>
          </a:stretch>
        </p:blipFill>
        <p:spPr bwMode="auto">
          <a:xfrm>
            <a:off x="7624498" y="2168648"/>
            <a:ext cx="1340643" cy="200448"/>
          </a:xfrm>
          <a:prstGeom prst="rect">
            <a:avLst/>
          </a:prstGeom>
          <a:noFill/>
          <a:ln w="9525" algn="ctr">
            <a:noFill/>
            <a:miter lim="800000"/>
            <a:headEnd/>
            <a:tailEnd/>
          </a:ln>
        </p:spPr>
      </p:pic>
      <p:pic>
        <p:nvPicPr>
          <p:cNvPr id="1039" name="Picture 15"/>
          <p:cNvPicPr>
            <a:picLocks noChangeAspect="1" noChangeArrowheads="1"/>
          </p:cNvPicPr>
          <p:nvPr/>
        </p:nvPicPr>
        <p:blipFill>
          <a:blip r:embed="rId15" cstate="print"/>
          <a:srcRect/>
          <a:stretch>
            <a:fillRect/>
          </a:stretch>
        </p:blipFill>
        <p:spPr bwMode="auto">
          <a:xfrm>
            <a:off x="8587316" y="4134459"/>
            <a:ext cx="268817" cy="268816"/>
          </a:xfrm>
          <a:prstGeom prst="rect">
            <a:avLst/>
          </a:prstGeom>
          <a:noFill/>
          <a:ln w="9525" algn="ctr">
            <a:noFill/>
            <a:miter lim="800000"/>
            <a:headEnd/>
            <a:tailEnd/>
          </a:ln>
        </p:spPr>
      </p:pic>
      <p:graphicFrame>
        <p:nvGraphicFramePr>
          <p:cNvPr id="1029" name="Object 16"/>
          <p:cNvGraphicFramePr>
            <a:graphicFrameLocks noChangeAspect="1"/>
          </p:cNvGraphicFramePr>
          <p:nvPr>
            <p:extLst/>
          </p:nvPr>
        </p:nvGraphicFramePr>
        <p:xfrm>
          <a:off x="5177738" y="1915366"/>
          <a:ext cx="240929" cy="338506"/>
        </p:xfrm>
        <a:graphic>
          <a:graphicData uri="http://schemas.openxmlformats.org/presentationml/2006/ole">
            <mc:AlternateContent xmlns:mc="http://schemas.openxmlformats.org/markup-compatibility/2006">
              <mc:Choice xmlns:v="urn:schemas-microsoft-com:vml" Requires="v">
                <p:oleObj spid="_x0000_s1073" name="Image" r:id="rId16" imgW="901587" imgH="1269841" progId="">
                  <p:embed/>
                </p:oleObj>
              </mc:Choice>
              <mc:Fallback>
                <p:oleObj name="Image" r:id="rId16" imgW="901587" imgH="1269841"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177738" y="1915366"/>
                        <a:ext cx="240929" cy="338506"/>
                      </a:xfrm>
                      <a:prstGeom prst="rect">
                        <a:avLst/>
                      </a:prstGeom>
                      <a:noFill/>
                      <a:ln>
                        <a:noFill/>
                      </a:ln>
                      <a:effectLst/>
                      <a:extLst/>
                    </p:spPr>
                  </p:pic>
                </p:oleObj>
              </mc:Fallback>
            </mc:AlternateContent>
          </a:graphicData>
        </a:graphic>
      </p:graphicFrame>
      <p:pic>
        <p:nvPicPr>
          <p:cNvPr id="1040" name="Picture 22"/>
          <p:cNvPicPr>
            <a:picLocks noChangeAspect="1" noChangeArrowheads="1"/>
          </p:cNvPicPr>
          <p:nvPr/>
        </p:nvPicPr>
        <p:blipFill>
          <a:blip r:embed="rId18" cstate="print"/>
          <a:srcRect/>
          <a:stretch>
            <a:fillRect/>
          </a:stretch>
        </p:blipFill>
        <p:spPr bwMode="auto">
          <a:xfrm>
            <a:off x="7767769" y="2386092"/>
            <a:ext cx="361950" cy="361950"/>
          </a:xfrm>
          <a:prstGeom prst="rect">
            <a:avLst/>
          </a:prstGeom>
          <a:noFill/>
          <a:ln w="9525" algn="ctr">
            <a:noFill/>
            <a:miter lim="800000"/>
            <a:headEnd/>
            <a:tailEnd/>
          </a:ln>
        </p:spPr>
      </p:pic>
      <p:pic>
        <p:nvPicPr>
          <p:cNvPr id="1041" name="Picture 40"/>
          <p:cNvPicPr>
            <a:picLocks noChangeAspect="1" noChangeArrowheads="1"/>
          </p:cNvPicPr>
          <p:nvPr/>
        </p:nvPicPr>
        <p:blipFill>
          <a:blip r:embed="rId19" cstate="print"/>
          <a:srcRect/>
          <a:stretch>
            <a:fillRect/>
          </a:stretch>
        </p:blipFill>
        <p:spPr bwMode="auto">
          <a:xfrm>
            <a:off x="2516840" y="4582662"/>
            <a:ext cx="466725" cy="755650"/>
          </a:xfrm>
          <a:prstGeom prst="rect">
            <a:avLst/>
          </a:prstGeom>
          <a:noFill/>
          <a:ln w="9525" algn="ctr">
            <a:noFill/>
            <a:miter lim="800000"/>
            <a:headEnd/>
            <a:tailEnd/>
          </a:ln>
        </p:spPr>
      </p:pic>
      <p:pic>
        <p:nvPicPr>
          <p:cNvPr id="1042" name="Picture 45"/>
          <p:cNvPicPr>
            <a:picLocks noChangeAspect="1" noChangeArrowheads="1"/>
          </p:cNvPicPr>
          <p:nvPr/>
        </p:nvPicPr>
        <p:blipFill>
          <a:blip r:embed="rId20" cstate="print"/>
          <a:srcRect/>
          <a:stretch>
            <a:fillRect/>
          </a:stretch>
        </p:blipFill>
        <p:spPr bwMode="auto">
          <a:xfrm>
            <a:off x="3861700" y="4403275"/>
            <a:ext cx="1316038" cy="322262"/>
          </a:xfrm>
          <a:prstGeom prst="rect">
            <a:avLst/>
          </a:prstGeom>
          <a:noFill/>
          <a:ln w="9525" algn="ctr">
            <a:noFill/>
            <a:miter lim="800000"/>
            <a:headEnd/>
            <a:tailEnd/>
          </a:ln>
        </p:spPr>
      </p:pic>
      <p:sp>
        <p:nvSpPr>
          <p:cNvPr id="1043" name="AutoShape 41"/>
          <p:cNvSpPr>
            <a:spLocks noChangeAspect="1" noChangeArrowheads="1"/>
          </p:cNvSpPr>
          <p:nvPr/>
        </p:nvSpPr>
        <p:spPr bwMode="auto">
          <a:xfrm>
            <a:off x="0" y="788537"/>
            <a:ext cx="9144000" cy="5237163"/>
          </a:xfrm>
          <a:prstGeom prst="rect">
            <a:avLst/>
          </a:prstGeom>
          <a:noFill/>
          <a:ln w="9525">
            <a:noFill/>
            <a:miter lim="800000"/>
            <a:headEnd/>
            <a:tailEnd/>
          </a:ln>
        </p:spPr>
        <p:txBody>
          <a:bodyPr/>
          <a:lstStyle/>
          <a:p>
            <a:endParaRPr lang="de-DE"/>
          </a:p>
        </p:txBody>
      </p:sp>
      <p:pic>
        <p:nvPicPr>
          <p:cNvPr id="1044" name="Picture 6"/>
          <p:cNvPicPr>
            <a:picLocks noChangeAspect="1" noChangeArrowheads="1"/>
          </p:cNvPicPr>
          <p:nvPr/>
        </p:nvPicPr>
        <p:blipFill>
          <a:blip r:embed="rId21" cstate="print"/>
          <a:srcRect r="60930" b="23863"/>
          <a:stretch>
            <a:fillRect/>
          </a:stretch>
        </p:blipFill>
        <p:spPr bwMode="auto">
          <a:xfrm>
            <a:off x="4166630" y="1222164"/>
            <a:ext cx="241846" cy="183317"/>
          </a:xfrm>
          <a:prstGeom prst="rect">
            <a:avLst/>
          </a:prstGeom>
          <a:noFill/>
          <a:ln w="9525" algn="ctr">
            <a:noFill/>
            <a:miter lim="800000"/>
            <a:headEnd/>
            <a:tailEnd/>
          </a:ln>
        </p:spPr>
      </p:pic>
      <p:pic>
        <p:nvPicPr>
          <p:cNvPr id="1045" name="Picture 7"/>
          <p:cNvPicPr>
            <a:picLocks noChangeAspect="1" noChangeArrowheads="1"/>
          </p:cNvPicPr>
          <p:nvPr/>
        </p:nvPicPr>
        <p:blipFill>
          <a:blip r:embed="rId22" cstate="print"/>
          <a:srcRect/>
          <a:stretch>
            <a:fillRect/>
          </a:stretch>
        </p:blipFill>
        <p:spPr bwMode="auto">
          <a:xfrm>
            <a:off x="4616073" y="1405481"/>
            <a:ext cx="161812" cy="160417"/>
          </a:xfrm>
          <a:prstGeom prst="rect">
            <a:avLst/>
          </a:prstGeom>
          <a:noFill/>
          <a:ln w="9525" algn="ctr">
            <a:noFill/>
            <a:miter lim="800000"/>
            <a:headEnd/>
            <a:tailEnd/>
          </a:ln>
        </p:spPr>
      </p:pic>
      <p:pic>
        <p:nvPicPr>
          <p:cNvPr id="1046" name="Picture 8"/>
          <p:cNvPicPr>
            <a:picLocks noChangeAspect="1" noChangeArrowheads="1"/>
          </p:cNvPicPr>
          <p:nvPr/>
        </p:nvPicPr>
        <p:blipFill>
          <a:blip r:embed="rId23" cstate="print"/>
          <a:srcRect r="57407"/>
          <a:stretch>
            <a:fillRect/>
          </a:stretch>
        </p:blipFill>
        <p:spPr bwMode="auto">
          <a:xfrm>
            <a:off x="4740172" y="1639240"/>
            <a:ext cx="123032" cy="203994"/>
          </a:xfrm>
          <a:prstGeom prst="rect">
            <a:avLst/>
          </a:prstGeom>
          <a:noFill/>
          <a:ln w="9525" algn="ctr">
            <a:noFill/>
            <a:miter lim="800000"/>
            <a:headEnd/>
            <a:tailEnd/>
          </a:ln>
        </p:spPr>
      </p:pic>
      <p:pic>
        <p:nvPicPr>
          <p:cNvPr id="1048" name="Picture 23" descr="5247980"/>
          <p:cNvPicPr>
            <a:picLocks noChangeAspect="1" noChangeArrowheads="1"/>
          </p:cNvPicPr>
          <p:nvPr/>
        </p:nvPicPr>
        <p:blipFill>
          <a:blip r:embed="rId24" cstate="print"/>
          <a:srcRect l="5338" t="24976" r="66364" b="33299"/>
          <a:stretch>
            <a:fillRect/>
          </a:stretch>
        </p:blipFill>
        <p:spPr bwMode="auto">
          <a:xfrm>
            <a:off x="4297232" y="1436872"/>
            <a:ext cx="222488" cy="208051"/>
          </a:xfrm>
          <a:prstGeom prst="rect">
            <a:avLst/>
          </a:prstGeom>
          <a:noFill/>
          <a:ln w="9525">
            <a:noFill/>
            <a:miter lim="800000"/>
            <a:headEnd/>
            <a:tailEnd/>
          </a:ln>
        </p:spPr>
      </p:pic>
      <p:pic>
        <p:nvPicPr>
          <p:cNvPr id="1049" name="Picture 10"/>
          <p:cNvPicPr>
            <a:picLocks noChangeAspect="1" noChangeArrowheads="1"/>
          </p:cNvPicPr>
          <p:nvPr/>
        </p:nvPicPr>
        <p:blipFill>
          <a:blip r:embed="rId25" cstate="print"/>
          <a:srcRect/>
          <a:stretch>
            <a:fillRect/>
          </a:stretch>
        </p:blipFill>
        <p:spPr bwMode="auto">
          <a:xfrm>
            <a:off x="6621463" y="3216729"/>
            <a:ext cx="342635" cy="400507"/>
          </a:xfrm>
          <a:prstGeom prst="rect">
            <a:avLst/>
          </a:prstGeom>
          <a:noFill/>
          <a:ln w="9525" algn="ctr">
            <a:noFill/>
            <a:miter lim="800000"/>
            <a:headEnd/>
            <a:tailEnd/>
          </a:ln>
        </p:spPr>
      </p:pic>
      <p:pic>
        <p:nvPicPr>
          <p:cNvPr id="5126" name="Picture 6"/>
          <p:cNvPicPr>
            <a:picLocks noChangeAspect="1" noChangeArrowheads="1"/>
          </p:cNvPicPr>
          <p:nvPr/>
        </p:nvPicPr>
        <p:blipFill>
          <a:blip r:embed="rId26" cstate="print"/>
          <a:srcRect l="8763" r="8763"/>
          <a:stretch>
            <a:fillRect/>
          </a:stretch>
        </p:blipFill>
        <p:spPr bwMode="auto">
          <a:xfrm>
            <a:off x="1299323" y="3284087"/>
            <a:ext cx="345856" cy="345090"/>
          </a:xfrm>
          <a:prstGeom prst="rect">
            <a:avLst/>
          </a:prstGeom>
          <a:noFill/>
          <a:ln w="9525">
            <a:noFill/>
            <a:miter lim="800000"/>
            <a:headEnd/>
            <a:tailEnd/>
          </a:ln>
        </p:spPr>
      </p:pic>
      <p:pic>
        <p:nvPicPr>
          <p:cNvPr id="5127" name="Picture 7"/>
          <p:cNvPicPr>
            <a:picLocks noChangeAspect="1" noChangeArrowheads="1"/>
          </p:cNvPicPr>
          <p:nvPr/>
        </p:nvPicPr>
        <p:blipFill>
          <a:blip r:embed="rId27" cstate="print"/>
          <a:srcRect/>
          <a:stretch>
            <a:fillRect/>
          </a:stretch>
        </p:blipFill>
        <p:spPr bwMode="auto">
          <a:xfrm>
            <a:off x="2983565" y="3701194"/>
            <a:ext cx="386168" cy="386168"/>
          </a:xfrm>
          <a:prstGeom prst="rect">
            <a:avLst/>
          </a:prstGeom>
          <a:noFill/>
          <a:ln w="9525">
            <a:noFill/>
            <a:miter lim="800000"/>
            <a:headEnd/>
            <a:tailEnd/>
          </a:ln>
        </p:spPr>
      </p:pic>
      <p:pic>
        <p:nvPicPr>
          <p:cNvPr id="5128" name="Picture 8"/>
          <p:cNvPicPr>
            <a:picLocks noChangeAspect="1" noChangeArrowheads="1"/>
          </p:cNvPicPr>
          <p:nvPr/>
        </p:nvPicPr>
        <p:blipFill>
          <a:blip r:embed="rId28" cstate="print"/>
          <a:srcRect/>
          <a:stretch>
            <a:fillRect/>
          </a:stretch>
        </p:blipFill>
        <p:spPr bwMode="auto">
          <a:xfrm>
            <a:off x="2097679" y="1949935"/>
            <a:ext cx="419161" cy="419161"/>
          </a:xfrm>
          <a:prstGeom prst="rect">
            <a:avLst/>
          </a:prstGeom>
          <a:noFill/>
          <a:ln w="9525">
            <a:noFill/>
            <a:miter lim="800000"/>
            <a:headEnd/>
            <a:tailEnd/>
          </a:ln>
        </p:spPr>
      </p:pic>
      <p:pic>
        <p:nvPicPr>
          <p:cNvPr id="5129" name="Picture 9"/>
          <p:cNvPicPr>
            <a:picLocks noChangeAspect="1" noChangeArrowheads="1"/>
          </p:cNvPicPr>
          <p:nvPr/>
        </p:nvPicPr>
        <p:blipFill>
          <a:blip r:embed="rId29" cstate="print"/>
          <a:srcRect/>
          <a:stretch>
            <a:fillRect/>
          </a:stretch>
        </p:blipFill>
        <p:spPr bwMode="auto">
          <a:xfrm>
            <a:off x="3526910" y="1863126"/>
            <a:ext cx="301686" cy="104480"/>
          </a:xfrm>
          <a:prstGeom prst="rect">
            <a:avLst/>
          </a:prstGeom>
          <a:noFill/>
          <a:ln w="9525">
            <a:noFill/>
            <a:miter lim="800000"/>
            <a:headEnd/>
            <a:tailEnd/>
          </a:ln>
        </p:spPr>
      </p:pic>
      <p:pic>
        <p:nvPicPr>
          <p:cNvPr id="5130" name="Picture 10"/>
          <p:cNvPicPr>
            <a:picLocks noChangeAspect="1" noChangeArrowheads="1"/>
          </p:cNvPicPr>
          <p:nvPr/>
        </p:nvPicPr>
        <p:blipFill>
          <a:blip r:embed="rId30" cstate="print"/>
          <a:srcRect/>
          <a:stretch>
            <a:fillRect/>
          </a:stretch>
        </p:blipFill>
        <p:spPr bwMode="auto">
          <a:xfrm>
            <a:off x="710637" y="2567067"/>
            <a:ext cx="359662" cy="359662"/>
          </a:xfrm>
          <a:prstGeom prst="rect">
            <a:avLst/>
          </a:prstGeom>
          <a:noFill/>
          <a:ln w="9525">
            <a:noFill/>
            <a:miter lim="800000"/>
            <a:headEnd/>
            <a:tailEnd/>
          </a:ln>
        </p:spPr>
      </p:pic>
      <p:pic>
        <p:nvPicPr>
          <p:cNvPr id="28" name="Picture 5" descr="MAP - Progress2010_graph"/>
          <p:cNvPicPr>
            <a:picLocks noChangeAspect="1" noChangeArrowheads="1"/>
          </p:cNvPicPr>
          <p:nvPr/>
        </p:nvPicPr>
        <p:blipFill rotWithShape="1">
          <a:blip r:embed="rId31">
            <a:extLst>
              <a:ext uri="{28A0092B-C50C-407E-A947-70E740481C1C}">
                <a14:useLocalDpi xmlns:a14="http://schemas.microsoft.com/office/drawing/2010/main" val="0"/>
              </a:ext>
            </a:extLst>
          </a:blip>
          <a:srcRect t="59541" r="82376" b="17496"/>
          <a:stretch/>
        </p:blipFill>
        <p:spPr bwMode="auto">
          <a:xfrm>
            <a:off x="76608" y="3712489"/>
            <a:ext cx="1725840" cy="1315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7624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weltkarte.com/uploads/pics/weltkarte-blank.png"/>
          <p:cNvPicPr>
            <a:picLocks noChangeAspect="1" noChangeArrowheads="1"/>
          </p:cNvPicPr>
          <p:nvPr/>
        </p:nvPicPr>
        <p:blipFill rotWithShape="1">
          <a:blip r:embed="rId2">
            <a:extLst>
              <a:ext uri="{28A0092B-C50C-407E-A947-70E740481C1C}">
                <a14:useLocalDpi xmlns:a14="http://schemas.microsoft.com/office/drawing/2010/main" val="0"/>
              </a:ext>
            </a:extLst>
          </a:blip>
          <a:srcRect l="5704" t="2142" r="7826" b="4768"/>
          <a:stretch/>
        </p:blipFill>
        <p:spPr bwMode="auto">
          <a:xfrm>
            <a:off x="-4796" y="1050877"/>
            <a:ext cx="9145620" cy="48858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1" descr="https://encrypted-tbn2.google.com/images?q=tbn:ANd9GcTzBI5BRvM_DjS-IF29kGsw8WZGj32YOB07y4H_lzaB1lcWWO35V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8016" y="2348694"/>
            <a:ext cx="265392" cy="264213"/>
          </a:xfrm>
          <a:prstGeom prst="rect">
            <a:avLst/>
          </a:prstGeom>
          <a:noFill/>
        </p:spPr>
      </p:pic>
      <p:pic>
        <p:nvPicPr>
          <p:cNvPr id="5" name="Picture 3"/>
          <p:cNvPicPr>
            <a:picLocks noChangeAspect="1" noChangeArrowheads="1"/>
          </p:cNvPicPr>
          <p:nvPr/>
        </p:nvPicPr>
        <p:blipFill>
          <a:blip r:embed="rId4">
            <a:clrChange>
              <a:clrFrom>
                <a:srgbClr val="F3F3F4"/>
              </a:clrFrom>
              <a:clrTo>
                <a:srgbClr val="F3F3F4">
                  <a:alpha val="0"/>
                </a:srgbClr>
              </a:clrTo>
            </a:clrChange>
            <a:extLst>
              <a:ext uri="{28A0092B-C50C-407E-A947-70E740481C1C}">
                <a14:useLocalDpi xmlns:a14="http://schemas.microsoft.com/office/drawing/2010/main" val="0"/>
              </a:ext>
            </a:extLst>
          </a:blip>
          <a:srcRect/>
          <a:stretch>
            <a:fillRect/>
          </a:stretch>
        </p:blipFill>
        <p:spPr bwMode="auto">
          <a:xfrm>
            <a:off x="793154" y="2364498"/>
            <a:ext cx="208887" cy="22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
          <p:cNvPicPr>
            <a:picLocks noChangeAspect="1" noChangeArrowheads="1"/>
          </p:cNvPicPr>
          <p:nvPr/>
        </p:nvPicPr>
        <p:blipFill>
          <a:blip r:embed="rId5" cstate="print"/>
          <a:srcRect r="28133"/>
          <a:stretch>
            <a:fillRect/>
          </a:stretch>
        </p:blipFill>
        <p:spPr bwMode="auto">
          <a:xfrm>
            <a:off x="3718855" y="2102721"/>
            <a:ext cx="180046" cy="100211"/>
          </a:xfrm>
          <a:prstGeom prst="rect">
            <a:avLst/>
          </a:prstGeom>
          <a:noFill/>
          <a:ln w="9525" algn="ctr">
            <a:noFill/>
            <a:miter lim="800000"/>
            <a:headEnd/>
            <a:tailEnd/>
          </a:ln>
        </p:spPr>
      </p:pic>
      <p:pic>
        <p:nvPicPr>
          <p:cNvPr id="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92634" y="2289002"/>
            <a:ext cx="160437" cy="131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rotWithShape="1">
          <a:blip r:embed="rId7" cstate="print"/>
          <a:srcRect t="1005" r="19348" b="4141"/>
          <a:stretch/>
        </p:blipFill>
        <p:spPr bwMode="auto">
          <a:xfrm>
            <a:off x="3848517" y="1890304"/>
            <a:ext cx="123308" cy="86132"/>
          </a:xfrm>
          <a:prstGeom prst="rect">
            <a:avLst/>
          </a:prstGeom>
          <a:noFill/>
          <a:ln w="9525" algn="ctr">
            <a:noFill/>
            <a:miter lim="800000"/>
            <a:headEnd/>
            <a:tailEnd/>
          </a:ln>
        </p:spPr>
      </p:pic>
      <p:pic>
        <p:nvPicPr>
          <p:cNvPr id="9" name="Grafik 13" descr="IBU-LOGO_final.jpg"/>
          <p:cNvPicPr>
            <a:picLocks noChangeAspect="1"/>
          </p:cNvPicPr>
          <p:nvPr/>
        </p:nvPicPr>
        <p:blipFill>
          <a:blip r:embed="rId8" cstate="print"/>
          <a:srcRect t="11514" b="12794"/>
          <a:stretch>
            <a:fillRect/>
          </a:stretch>
        </p:blipFill>
        <p:spPr bwMode="auto">
          <a:xfrm>
            <a:off x="3932859" y="1923044"/>
            <a:ext cx="264233" cy="279888"/>
          </a:xfrm>
          <a:prstGeom prst="rect">
            <a:avLst/>
          </a:prstGeom>
          <a:noFill/>
          <a:ln w="9525">
            <a:noFill/>
            <a:miter lim="800000"/>
            <a:headEnd/>
            <a:tailEnd/>
          </a:ln>
        </p:spPr>
      </p:pic>
      <p:pic>
        <p:nvPicPr>
          <p:cNvPr id="10" name="Picture 8" descr="YS_logo_engl"/>
          <p:cNvPicPr>
            <a:picLocks noChangeAspect="1" noChangeArrowheads="1"/>
          </p:cNvPicPr>
          <p:nvPr/>
        </p:nvPicPr>
        <p:blipFill rotWithShape="1">
          <a:blip r:embed="rId9" cstate="print"/>
          <a:srcRect r="80893" b="14764"/>
          <a:stretch/>
        </p:blipFill>
        <p:spPr bwMode="auto">
          <a:xfrm>
            <a:off x="4384043" y="1530269"/>
            <a:ext cx="130815" cy="140458"/>
          </a:xfrm>
          <a:prstGeom prst="rect">
            <a:avLst/>
          </a:prstGeom>
          <a:noFill/>
          <a:ln w="9525">
            <a:noFill/>
            <a:miter lim="800000"/>
            <a:headEnd/>
            <a:tailEnd/>
          </a:ln>
        </p:spPr>
      </p:pic>
      <p:pic>
        <p:nvPicPr>
          <p:cNvPr id="11" name="Picture 4" descr="epd_h60"/>
          <p:cNvPicPr>
            <a:picLocks noChangeAspect="1" noChangeArrowheads="1"/>
          </p:cNvPicPr>
          <p:nvPr/>
        </p:nvPicPr>
        <p:blipFill rotWithShape="1">
          <a:blip r:embed="rId10" cstate="print"/>
          <a:srcRect l="-3756" t="-1" r="-1" b="-3890"/>
          <a:stretch/>
        </p:blipFill>
        <p:spPr bwMode="auto">
          <a:xfrm>
            <a:off x="4042910" y="1666530"/>
            <a:ext cx="236654" cy="112791"/>
          </a:xfrm>
          <a:prstGeom prst="rect">
            <a:avLst/>
          </a:prstGeom>
          <a:noFill/>
          <a:ln w="9525">
            <a:noFill/>
            <a:miter lim="800000"/>
            <a:headEnd/>
            <a:tailEnd/>
          </a:ln>
        </p:spPr>
      </p:pic>
      <p:pic>
        <p:nvPicPr>
          <p:cNvPr id="12" name="Picture 15"/>
          <p:cNvPicPr>
            <a:picLocks noChangeAspect="1" noChangeArrowheads="1"/>
          </p:cNvPicPr>
          <p:nvPr/>
        </p:nvPicPr>
        <p:blipFill rotWithShape="1">
          <a:blip r:embed="rId11" cstate="print"/>
          <a:srcRect l="20244" t="15033" r="20782" b="29853"/>
          <a:stretch/>
        </p:blipFill>
        <p:spPr bwMode="auto">
          <a:xfrm>
            <a:off x="3649012" y="1737818"/>
            <a:ext cx="180918" cy="169117"/>
          </a:xfrm>
          <a:prstGeom prst="rect">
            <a:avLst/>
          </a:prstGeom>
          <a:noFill/>
          <a:ln w="9525">
            <a:noFill/>
            <a:miter lim="800000"/>
            <a:headEnd/>
            <a:tailEnd/>
          </a:ln>
        </p:spPr>
      </p:pic>
      <p:pic>
        <p:nvPicPr>
          <p:cNvPr id="2052" name="Picture 4" descr="ECO LEAF 製品環境情報"/>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87785" y="2480799"/>
            <a:ext cx="186974" cy="23445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i01"/>
          <p:cNvPicPr>
            <a:picLocks noChangeAspect="1" noChangeArrowheads="1"/>
          </p:cNvPicPr>
          <p:nvPr/>
        </p:nvPicPr>
        <p:blipFill>
          <a:blip r:embed="rId13" cstate="print"/>
          <a:srcRect l="-33447" b="-21233"/>
          <a:stretch>
            <a:fillRect/>
          </a:stretch>
        </p:blipFill>
        <p:spPr bwMode="auto">
          <a:xfrm>
            <a:off x="7068133" y="2598027"/>
            <a:ext cx="366103" cy="261715"/>
          </a:xfrm>
          <a:prstGeom prst="rect">
            <a:avLst/>
          </a:prstGeom>
          <a:noFill/>
        </p:spPr>
      </p:pic>
      <p:pic>
        <p:nvPicPr>
          <p:cNvPr id="2054" name="Picture 6" descr="http://www.epd-norge.no/getfile.php/Logo/EPD_LogoMerke_Reg_Varemerke_RGB_liten%20digital.jpg%20%28thumbnail%29.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89815" y="1447622"/>
            <a:ext cx="164020" cy="201745"/>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23276" y="1904928"/>
            <a:ext cx="532333" cy="12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3" descr="https://encrypted-tbn3.google.com/images?q=tbn:ANd9GcSQMLaHUFHxiUUdEnIZimd-Nj-OsfrRoPp6jLBfOxSFdpA2z8UA_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71646" y="2318262"/>
            <a:ext cx="156624" cy="283236"/>
          </a:xfrm>
          <a:prstGeom prst="rect">
            <a:avLst/>
          </a:prstGeom>
          <a:noFill/>
        </p:spPr>
      </p:pic>
      <p:pic>
        <p:nvPicPr>
          <p:cNvPr id="18" name="Picture 15" descr="https://encrypted-tbn3.google.com/images?q=tbn:ANd9GcSsc4vlUnqF_xbZMoz0swtKKInnNrriJovgEuNoUDLARFkW-1lJpA"/>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31590" y="2121831"/>
            <a:ext cx="468879" cy="138172"/>
          </a:xfrm>
          <a:prstGeom prst="rect">
            <a:avLst/>
          </a:prstGeom>
          <a:noFill/>
        </p:spPr>
      </p:pic>
      <p:pic>
        <p:nvPicPr>
          <p:cNvPr id="19" name="Picture 2"/>
          <p:cNvPicPr>
            <a:picLocks noChangeAspect="1" noChangeArrowheads="1"/>
          </p:cNvPicPr>
          <p:nvPr/>
        </p:nvPicPr>
        <p:blipFill>
          <a:blip r:embed="rId18">
            <a:clrChange>
              <a:clrFrom>
                <a:srgbClr val="DAE4D9"/>
              </a:clrFrom>
              <a:clrTo>
                <a:srgbClr val="DAE4D9">
                  <a:alpha val="0"/>
                </a:srgbClr>
              </a:clrTo>
            </a:clrChange>
            <a:extLst>
              <a:ext uri="{28A0092B-C50C-407E-A947-70E740481C1C}">
                <a14:useLocalDpi xmlns:a14="http://schemas.microsoft.com/office/drawing/2010/main" val="0"/>
              </a:ext>
            </a:extLst>
          </a:blip>
          <a:srcRect/>
          <a:stretch>
            <a:fillRect/>
          </a:stretch>
        </p:blipFill>
        <p:spPr bwMode="auto">
          <a:xfrm>
            <a:off x="422199" y="2358995"/>
            <a:ext cx="230753" cy="24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rotWithShape="1">
          <a:blip r:embed="rId19" cstate="print"/>
          <a:srcRect l="3464" t="2069" r="3464" b="17310"/>
          <a:stretch/>
        </p:blipFill>
        <p:spPr bwMode="auto">
          <a:xfrm>
            <a:off x="3889815" y="1779322"/>
            <a:ext cx="186386" cy="86107"/>
          </a:xfrm>
          <a:prstGeom prst="rect">
            <a:avLst/>
          </a:prstGeom>
          <a:noFill/>
          <a:ln w="9525">
            <a:noFill/>
            <a:miter lim="800000"/>
            <a:headEnd/>
            <a:tailEnd/>
          </a:ln>
        </p:spPr>
      </p:pic>
      <p:pic>
        <p:nvPicPr>
          <p:cNvPr id="2057" name="Picture 9" descr="Ho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601802" y="4616291"/>
            <a:ext cx="538389" cy="268237"/>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descr="DAPHabitat"/>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394651" y="2354924"/>
            <a:ext cx="197983" cy="90403"/>
          </a:xfrm>
          <a:prstGeom prst="rect">
            <a:avLst/>
          </a:prstGeom>
          <a:noFill/>
          <a:extLst>
            <a:ext uri="{909E8E84-426E-40DD-AFC4-6F175D3DCCD1}">
              <a14:hiddenFill xmlns:a14="http://schemas.microsoft.com/office/drawing/2010/main">
                <a:solidFill>
                  <a:srgbClr val="FFFFFF"/>
                </a:solidFill>
              </a14:hiddenFill>
            </a:ext>
          </a:extLst>
        </p:spPr>
      </p:pic>
      <p:sp>
        <p:nvSpPr>
          <p:cNvPr id="23" name="Titel 3"/>
          <p:cNvSpPr txBox="1">
            <a:spLocks/>
          </p:cNvSpPr>
          <p:nvPr/>
        </p:nvSpPr>
        <p:spPr>
          <a:xfrm>
            <a:off x="304198" y="186474"/>
            <a:ext cx="8555640" cy="1116106"/>
          </a:xfrm>
          <a:prstGeom prst="rect">
            <a:avLst/>
          </a:prstGeom>
        </p:spPr>
        <p:txBody>
          <a:bodyPr vert="horz" lIns="91440" tIns="45720" rIns="91440" bIns="45720" rtlCol="0" anchor="t" anchorCtr="0">
            <a:noAutofit/>
          </a:bodyPr>
          <a:lstStyle>
            <a:lvl1pPr defTabSz="914400">
              <a:spcBef>
                <a:spcPct val="0"/>
              </a:spcBef>
              <a:buNone/>
              <a:tabLst>
                <a:tab pos="182563" algn="l"/>
              </a:tabLst>
              <a:defRPr sz="2800" b="0" i="0">
                <a:solidFill>
                  <a:srgbClr val="A6B0C8"/>
                </a:solidFill>
                <a:latin typeface="Arial"/>
                <a:ea typeface="+mj-ea"/>
                <a:cs typeface="+mj-cs"/>
              </a:defRPr>
            </a:lvl1pPr>
          </a:lstStyle>
          <a:p>
            <a:r>
              <a:rPr lang="en-US" dirty="0"/>
              <a:t>EPD Systems are organizing the process</a:t>
            </a:r>
          </a:p>
        </p:txBody>
      </p:sp>
      <p:pic>
        <p:nvPicPr>
          <p:cNvPr id="24" name="Picture 2"/>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182251" y="1933370"/>
            <a:ext cx="194625" cy="83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4" descr="epd_h60"/>
          <p:cNvPicPr>
            <a:picLocks noChangeAspect="1" noChangeArrowheads="1"/>
          </p:cNvPicPr>
          <p:nvPr/>
        </p:nvPicPr>
        <p:blipFill rotWithShape="1">
          <a:blip r:embed="rId10" cstate="print"/>
          <a:srcRect l="-3756" t="-1" r="-1" b="-3890"/>
          <a:stretch/>
        </p:blipFill>
        <p:spPr bwMode="auto">
          <a:xfrm>
            <a:off x="3983008" y="2282625"/>
            <a:ext cx="236654" cy="112791"/>
          </a:xfrm>
          <a:prstGeom prst="rect">
            <a:avLst/>
          </a:prstGeom>
          <a:noFill/>
          <a:ln w="9525">
            <a:noFill/>
            <a:miter lim="800000"/>
            <a:headEnd/>
            <a:tailEnd/>
          </a:ln>
        </p:spPr>
      </p:pic>
    </p:spTree>
    <p:extLst>
      <p:ext uri="{BB962C8B-B14F-4D97-AF65-F5344CB8AC3E}">
        <p14:creationId xmlns:p14="http://schemas.microsoft.com/office/powerpoint/2010/main" val="890535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2"/>
          <p:cNvSpPr>
            <a:spLocks noGrp="1"/>
          </p:cNvSpPr>
          <p:nvPr>
            <p:ph type="body" sz="half" idx="2"/>
          </p:nvPr>
        </p:nvSpPr>
        <p:spPr>
          <a:xfrm>
            <a:off x="612775" y="2452944"/>
            <a:ext cx="7558960" cy="774700"/>
          </a:xfrm>
        </p:spPr>
        <p:txBody>
          <a:bodyPr/>
          <a:lstStyle/>
          <a:p>
            <a:pPr marL="342900" indent="-342900">
              <a:buFont typeface="Arial" panose="020B0604020202020204" pitchFamily="34" charset="0"/>
              <a:buChar char="•"/>
            </a:pPr>
            <a:r>
              <a:rPr lang="en-US" sz="2000" dirty="0" smtClean="0"/>
              <a:t>LEED v4</a:t>
            </a:r>
          </a:p>
          <a:p>
            <a:pPr marL="800100" lvl="1" indent="-342900">
              <a:buFont typeface="Arial" panose="020B0604020202020204" pitchFamily="34" charset="0"/>
              <a:buChar char="•"/>
            </a:pPr>
            <a:r>
              <a:rPr lang="en-US" sz="1800" dirty="0" smtClean="0"/>
              <a:t>MR c1: Awards project teams that conduct a whole building LCA</a:t>
            </a:r>
          </a:p>
          <a:p>
            <a:pPr marL="800100" lvl="1" indent="-342900">
              <a:buFont typeface="Arial" panose="020B0604020202020204" pitchFamily="34" charset="0"/>
              <a:buChar char="•"/>
            </a:pPr>
            <a:r>
              <a:rPr lang="en-US" sz="1800" dirty="0" smtClean="0"/>
              <a:t>MR c2: Awards projects for LCA and EPD </a:t>
            </a:r>
          </a:p>
          <a:p>
            <a:pPr marL="800100" lvl="1" indent="-342900">
              <a:buFont typeface="Arial" panose="020B0604020202020204" pitchFamily="34" charset="0"/>
              <a:buChar char="•"/>
            </a:pPr>
            <a:r>
              <a:rPr lang="en-US" sz="1800" dirty="0" smtClean="0"/>
              <a:t>MR c3: Awards projects for raw material/supplier engagement (GRI, supply chain data collection &amp; reporting)</a:t>
            </a:r>
          </a:p>
          <a:p>
            <a:pPr marL="800100" lvl="1" indent="-342900">
              <a:buFont typeface="Arial" panose="020B0604020202020204" pitchFamily="34" charset="0"/>
              <a:buChar char="•"/>
            </a:pPr>
            <a:r>
              <a:rPr lang="en-US" sz="1800" dirty="0"/>
              <a:t>MR </a:t>
            </a:r>
            <a:r>
              <a:rPr lang="en-US" sz="1800" dirty="0" smtClean="0"/>
              <a:t>c4: </a:t>
            </a:r>
            <a:r>
              <a:rPr lang="en-US" sz="1800" dirty="0"/>
              <a:t>Awards projects for Ingredients Assessment and Disclosure (HPD</a:t>
            </a:r>
            <a:r>
              <a:rPr lang="en-US" sz="1800" dirty="0" smtClean="0"/>
              <a:t>)</a:t>
            </a:r>
          </a:p>
          <a:p>
            <a:pPr marL="342900" indent="-342900">
              <a:buFont typeface="Arial" panose="020B0604020202020204" pitchFamily="34" charset="0"/>
              <a:buChar char="•"/>
            </a:pPr>
            <a:r>
              <a:rPr lang="en-US" sz="2000" dirty="0" smtClean="0"/>
              <a:t>Other rating systems incorporating demand for Transparency &amp; Disclosure, and Multi Attribute Certifications </a:t>
            </a:r>
          </a:p>
          <a:p>
            <a:endParaRPr lang="en-US" sz="2000" dirty="0"/>
          </a:p>
        </p:txBody>
      </p:sp>
      <p:sp>
        <p:nvSpPr>
          <p:cNvPr id="6" name="Title 5"/>
          <p:cNvSpPr>
            <a:spLocks noGrp="1"/>
          </p:cNvSpPr>
          <p:nvPr>
            <p:ph type="title"/>
          </p:nvPr>
        </p:nvSpPr>
        <p:spPr/>
        <p:txBody>
          <a:bodyPr/>
          <a:lstStyle/>
          <a:p>
            <a:r>
              <a:rPr lang="en-US" dirty="0" smtClean="0"/>
              <a:t>Green Building Rating Systems</a:t>
            </a:r>
            <a:endParaRPr lang="en-US" dirty="0"/>
          </a:p>
        </p:txBody>
      </p:sp>
      <p:sp>
        <p:nvSpPr>
          <p:cNvPr id="5" name="Slide Number Placeholder 4"/>
          <p:cNvSpPr>
            <a:spLocks noGrp="1"/>
          </p:cNvSpPr>
          <p:nvPr>
            <p:ph type="sldNum" sz="quarter" idx="10"/>
          </p:nvPr>
        </p:nvSpPr>
        <p:spPr>
          <a:xfrm>
            <a:off x="6752116" y="6527379"/>
            <a:ext cx="2133600" cy="365125"/>
          </a:xfrm>
          <a:prstGeom prst="rect">
            <a:avLst/>
          </a:prstGeom>
        </p:spPr>
        <p:txBody>
          <a:bodyPr/>
          <a:lstStyle/>
          <a:p>
            <a:fld id="{70FB1C2B-293B-42D4-A304-2B2A7275773C}" type="slidenum">
              <a:rPr lang="en-GB" smtClean="0"/>
              <a:pPr/>
              <a:t>28</a:t>
            </a:fld>
            <a:endParaRPr lang="en-GB" dirty="0"/>
          </a:p>
        </p:txBody>
      </p:sp>
      <p:sp>
        <p:nvSpPr>
          <p:cNvPr id="14" name="AutoShape 7" descr="data:image/jpeg;base64,/9j/4AAQSkZJRgABAQAAAQABAAD/2wCEAAkGBhQRERQUEBQVFRUWGR4XGRgXGBocHhwYHhoYGh4cHhoZHCYeGBwjHhcXHzIiIygpLCwsFx4xNTAqNSYsLCkBCQoKBQUFDQUFDSkYEhgpKSkpKSkpKSkpKSkpKSkpKSkpKSkpKSkpKSkpKSkpKSkpKSkpKSkpKSkpKSkpKSkpKf/AABEIAOEA4QMBIgACEQEDEQH/xAAcAAACAgMBAQAAAAAAAAAAAAAABwUGAwQIAgH/xABMEAABAgMFBAYHBAYIBgIDAAABAgMABBEFBhIhMQdBUWETIjJxgZEUI0JSYoKhcpKxwRUzQ6KywggkNFNjc5PRFzWz0uHwFtMlRIP/xAAUAQEAAAAAAAAAAAAAAAAAAAAA/8QAFBEBAAAAAAAAAAAAAAAAAAAAAP/aAAwDAQACEQMRAD8AeMEEEAQQQQBBBBAEEeHXQkFSiEgCpJNABxJOkLa9W21hiqJJPpDmmM1DYPfqvwoOcAyluBIJUQAMyToPGKfbm1mz5ao6Xplj2WRi81ZIHnXlC7au3bFtELmVqaZOY6SqEU+FpOau8jxiUVdGxbL/ALc/6Q6PYrv/AMps5fOYDDO7c5l5WCRlEg/FicV91FAPMxgC7xzmnStJP+WyKeNFfjGaZ21ssJwWbJIbSNCuiB9xv/uitWhtetJ2tHg0ODaEj6qBMBYRsntZ7N+bAruU+8v6Up5R9TsDfObk239xZ+pML+avXOO/rJqYVyLq6eVaCI5c0s5laj3qJ/OAaKtgT2RRNt1/y1fkqPn/AAgtRnNicTl7rzzf4CFcmYUNFKHzGN+WvLNN/q5l9P2XVj+aAYBlLxymYU66BwU28PI1V9IyS+2qdllBM9KpPelbSv3qpPgBFXkNrFpNf/sdIODiUq+tAr6xZ5Hbl0gwT8m26g6lFP4HKg/eEBcrD2ySExQOLVLqO50dWv201T50i7S8ylxIU2pKknRSSCD3EZQoU2RYVqf2dfojytE/q8+GBdUK7kmI6ZuDatkqLlnuqdRqei1I+JlVQrwxQDzghUXY24JJDdpN9EoZF1AOGvxI7SPCvcIaEnOoeQlxpaVoUKhSSCD4iAzwQQQBBBBAEEEEAQQQQBBBBAEEEEARAXtvtL2c3ifVVZHUbT2leG4fEcvwiG2ibS27OSWmsLkyoZJOiAdFLp9E6nkIot17guTpVaFsuKSyeucZwqWkbyf2bfAChI0oM4DWcmbSvE6Uo9XLA5ipDSftHV1fL6Jif6CyrAHX/rU4BpkSk93ZZHfVXfENe/az1PRbJHQMJGHpEjCoj4B7CefaPKFmpRJJOZOZJ3n84C43n2qzs7VIX0DR9hokVHxL7SvoOUU6MkshJWkLVhSVAKVSuFNczTfQZ05Q2JmwLPs15qXEk/aD7qUqxKoU4FGmJIGW47vGAUrLRUoJTqogDOmZNBmdI37esB2SeLMyAlYAUQCCKKFRmMjvHhE3tNu2iRnlJl0qS0oBaKg0CqZpSo9oA03mlaRM7XU9MmQnU5h+XAJ+IUV/OrygK9fm6As51pCXC6h1oOJWU4a1JBFKnSiT80bF9LqtSjEg6yVn0lnpFYyDRWFtWVAKDr84mL+etseyX1ZLCS1nvSAKHu9WD4x8v/1rHsdfutqR+6j/AOuAiL1XYalpCzn28XSTLZW5VVR2UEUFMu1FShpbRLFfdkrLSwy64ES4xFCCQCUt0rQZHKKJZVgOLnGJd1C0KccQkpWkg4SrM0O6gPlAWxWxeZU02tp5lTi20uFlRKFioBIGoNDlU4RlFDnZJbLim3UlC0GiknUGLxtMtRx22sMuVY2S2y3grXHkrKm/EunhGxthlemtVppoAvLabQqm9xSlBP0I8KQC4iz3Z2jTkiQG3StsfsnKqTTlvR4HziR2qS0vLvMSku2gKl2UpdWlNFLWQD1qakAV+flEXea4j8gxLvPFNHx2c8SFUxYVbtPrUboBgtWzZVugImkeizZyCqgEn4XNFj4VivDjEFN2RaV3nC6wrpJcnMgEtq/zEewr4h4HdC3hgXJ2sOyoDE5WYliMPWzWhOmVe2mnsq8DugGtcnaLL2knCn1b4FVNKOfMoPtp+o3iLZCVvLs7Q4hNoWEuqe30bZNQRnVvelQ3oOfDhFg2b7VRNFMtOkImOylegcPAj2XOWh3UOUAyoIIIAggggCCCCAIIIIAij7TNoibOb6NkhUy4KpGoQnTGoedBvI4CJm+t7UWdKqeXRSz1W0e8vd4DUngO6FZcG7BnnXLUtRVWUkrqvILUnUn/AA0UpTQkAaAghnuVcpCEKtS2VdT9YlLuZUTmFrBzUSeynflyEVe/20R20l4RVuXSeo3XX4l01Vy0H1JtEv6u0nqIqmXbJ6NGld2NXxHcNwNONaiE5V3CA+RZLfuSuWlZeaQtLzLyRVaAaIWa9U18qmmYIppW4bN7FsyflFsvMH0puqlKSoha07lINaUGQwnIHPfFguXYkrR6WYnETEq9ULlnhhdbXvKRka5UIwjMA1qMwRcOe7tvzk3YqU2eoely6ksqyTiLWiSCvIZEZn3FQub8XQXZs0WlHEhXWaX7yK7+ChofPfEbZdvPywcEu6trpAAvAaEgZjPUanSkAyL7vLYsdMtaTyXp0uhaAFYlITWvWV3FQrvrQVpFbuztKXKy/oz8u1NMg4kJd9k1rlVKgRUk6ZVOcU5ayokkkk5kk1JPMnWM8hZjr6sLDa3FcEJKvOgy8YCXvdfR60VoLoShDYo22gUSkGle85DyypEfN2686w1LuLJZZqUIomgJrU1Aqe0dTFjs/ZDaTtCWQ2P8RaR9BU/SJlnYLOHtvS6e4uK/kEBWpTaXaLSUpRNLwpFAClsgACgGaK5d8YW79TPprc64UOPNjCCtIpSik5hNM6KOcW13YJNjsvy57+kH4JMRM9sbtFvNLaHR/huA/RWEwG8dsWZdTZ8omZP7amdTv7OL96NfZzPodtF2dn3k4mkKe6xAK10pRINK4U1yGlExT7SsR+WNJhlxo/GkgHuJyPgY0YBgXHkBPz79oTtAwwTMOk6Ys1JRzAAr3JA3xZ70dJbclZ5bGFT00tNKdhsB7M8cKECvE98Kli8D6JZyVS4Qw4oLUjLNQpv13JqN+EQwbvbQ2pOxC22sGbSpaUJINU4yTjB0IAJOW+ggK5tMmJYTSWJNtCUSyAypaQKrUNSojtYdK6k15RUlII1BHfDCudZzElIqtSdQHlFZRLNqzClgmqjXU1SrM6BCjqREtYl/E2opcpa7cu20tsqacoW8Byw0UtR41BFOzwgKNc6+r9mu42jibUfWNE9VY/lVwV+IyhgXqumxa8v+kLKye1caGRUoZkEDsuj97LkSoFpoSNaGlYnbmXwds2YDrfWQcnG9y0/kobju7iYBr7K9pRmaSk4r+sJyQtWrgG4/4goe8DiDDMhLbQrsomWk2vZZOdHHAjIgg/rAB2VpI6w5V3Gt42a35Foy9HCBMNUDg97gsDgd/A15QFxggggCCCCAI8OuhKSpRAABJJ0AGZJj3Cz223r6GXTKNnrv5rpqGgdPmOXcFQFQmXHLxWsEpJTLN6H3WQc1fbcOnePdjNtZvenKzZOiWGKJcw6FSdEdyd/FXdEyxSwLGxZCcmtOKVEZeDaTX7R5wmlKJJJNScyT+NYDPISKn3UNN0K3FBKakAVJoKk6CGnbNhqlGEWRIM9LMzKekfeUmgKR7pUKAA5V9mo9pUUS3LnOSkrLPvLSFTFSGswtKdQo8qFPChUB3XS4u1KrfoloOKSFJLbc0D10VyookHlRe6grxAL2zpl+TmQtrEh5lRqKVphriCgPZoCDyrE/f+1pOc6GblqtzDo9e0AaJUPbxaVJG7UUORrWyzyWLvMLS0tMxPTAOFymTbJOSqGuuvxHknNVQGWZm1uHE4tS1UAqtRUaDICpNaCJK7l1JmfcwSzZVTtLOSE/aVoO7M8otGzvZYufo/M4m5bduU59ngn4vLiHxZtmNS7aWmEJbQnRKRQf+TzOcBQLs7EZZkBU4TMOe7mlsHuGavE05QwpORbZSENIS2kaJQAkeQjPBAEeVrCQSSABqTHqEnt1vGsvtyiFENpQHFgHtKUTSvEACtOKuQgHQxMJWKoUlQ4pII8xGSOcNlF4lytoNNpUeifV0a07qmuFVOIVTPmY6PgMb7CVpKVpCknIhQBB7wcjFFvLsak5mqmAZZzijsE82zl92kX6CA5fvXcSas5Xr0VbJol1GaD46pPI08Yr0dezEslxKkOJCkqFClQBBHAg6wlNouyIsBUxIAqaGa2cypA4p3qTy1HMaBG3btuTm7OFnWg4Zfollxl4CoBJUSFeK160BB1BEetpV5pN5iXl5ciYdZASZrDg6oFMKQAAoHyFMqk1heQQBBF+u1c6ValBP2stQaWfVMpyU55Z0NDkKZZk0iTkrKsy2EPNSMuuVmWkFxuqqhYBAorrEaqSDv6wNTSAiNll+PQn+hfP9WeNFV0Qo5BfcdFcqHdG/eezHLAtNuZlR6hwkpTuwntsnwzHhwMLaHHdCaTbVlOyL6v6wwB0ajrQfq1c6dg8iOMA1bLtJEwy28ycSHEhSTyP4Ead4jahP7FLxqacds6YqlQKlNg7lA0cR9MXgqHBAEEEEB5cWEgkmgAqSdwhF3caNtW4t9Yqy2rpKHTAg0aT4mij80MTazbnotmu4TRb1GU/N2j9wK8SIp90VfouwX5vR2Y7H1bb8qqX4wFR2q3n9Nn1hJq0xVpHAkHrq8VfRIiAu09LommVTgUWEqBWEipIGYBG9NaVpnStIjawwrI2aS/QMKn5z0d2aFWW8IORpTFXjVPAZgVrAXO1btsT7j9oqc9OlwxhZYaBCkqA7PVNQa57jVWYyzXthXSZFnzM7PhaUD1culJwqU7XXMZgEYcxuXwy1CxPWROuNy6l9IggEtpKkrTSoqmhCgQdDpnH2+9/X7S6JLyA2GgaoTWhcqQVEHMGlBQ1pnnnAVdSydSTlTPgMgO4CL9ss2d+nudPMA+jNnT+8WPZ+yN58ONKvdO7i5+abl28sRqpXuoHaV+Q5kCOoLMs1uXaQyynChtISkcvzJ1J3kwGw22EgBIAAFABkABuA3R6gggCCCIe+FqqlZGZfR2m21KT9qlAfAmsBMRzxtqbItVZO9psjyI/KNO721GelXsa3VvoJ67bqiQe46oPdlyMY9o97m7SmUPMoUgJaSghdK4qqJ0OnWp4QEbcxsqtCUA/v2/ooH8o6pjlO6drIlZ2XfcSVIbXiIGtKEZV3itfCLRfHa7Mza8MspcsyNAk0WrmpQ0+yPrAdCQRSdkV4HZuz6vqK1tuKbxHUgAEVO80VSvKLtAEEEEAk9rmzcM4p2UTRsmrzYGSSfbSPdJ1G4mulaKqOvnmgtJSoApUCCDoQciDyjmnaLc82dNqQkHoXOu0fhrmmvFJy7sJ3wFo9GZtmzZRtEw2xMyaC2W3DQKThSMQ41DaTUA6qB3RQruW3MyzuKTUpLi04aJTiJSc6YaGu45cIi6Q2bbtgWAwxLyTSPSHmg47MLFTnlRI760GgAGRJrAK6bs9xkgPNuNk6BxCkE+CgKxKXLvGZCcafHZBwuDi2rJXlqOaRF+u3b71ryM+3aOFaGW+kQ9gSnAsBRAqABXIHuJBqDClBgGltVkDJWhL2jK0o6Quo06RNOG5aKd/Why2VaKZhlt5vNLiQsdxFfMaeEKiylfpS7rjR6z0p2ePqxiR5tko8DExsMtzpZNcuo5sL6v+WvrDyVj+kAyoIIIBL7cp1T01KSjeoGL53FYE+QSfvR821zQYYkpFvJKE4yOSQG0fznwEYFj0y9NDmlp36Mt1/iT9Ygdr1odLarwrUNBDY8EhR+qjAVOQ6PpUdNXo8Qx4RU4KjFTnSsOn0GSteflppmcSQzhHoyk4VBKKqASCQe1SuR79IWFy7mrtF1SQtLTbacbrqtEpz7qk0OpAyJiQuls5VPpmFImG2+gWEJUQSlZJOYUCMOiaHPtCAuF97+WvKOOf1dDLOIhDmDGCmtE1WFFIURnQ07oT61kkkmpJqTxJzJix3pmZ+XrIzrq1JQoLCVKxA5HCpKj1inM5V13VEQdmSCn3m2UdpxaUDvUQK+Fa+EA8NiN2QzKGZWPWTB6vJpJoPvGqu7DE7tBv6izGUkJDjzlQhBNBQaqVTPCKjvJ7yLHLS6JdlKE0S22kJFTQBKRTM9whH7dXwqdZKVBQ6AaEEDrr4ccoCw3G2xuzU23LzTTaQ6SlKm8QoqhIBBJqDSm6GxHKN17TTLTku+4CUtOBagmlaDhUjOLdJ7Wp5y0ELC/VLdSnoKDDgUoCmlcVDXFrXllAdARF3osz0mTmGRmXG1JH2iDT60iUggOPiKa6x8i8bW7qGTnVOIHqpglxPALr10+ZxdyuUUikBs2pZypd1bTlMSDQ0NRoDr4xrRP39bw2jMg++P4UxguldxU/Nty6Mgo1Wr3Wx2j5ZDmRAPPY7ZZZstoqFC6pTvgo0T+6kHxi7Rjl5dLaEoQKJSAlIG4AUA8hGSAIXu0vaauzXG2WG0LcUnGorrRKakAUSQSTQnXKg1rlVNpm0Odl7RU1LulpDOGgABxEpCiVVBxDOlNKCKffy9gtF9t4IKCGUoWDpjBUVUz7OeVc4Bt7Odqf6QWWJhCW3qFSSiuFYGoocwoa0qaivCJHapdj02QXhFXWfWt8ch1k+Ka+IEJfZi4BasqSoJGI5k09hWXjpHSjT6VglKkqGmRBFd4ygOQoYEjtDlXpdpm1pMzKmRhbcQqisNKAKzSdw0OdK0rFbvrYvok/MMgUSlZKPsK6yfIKA8DG9s1u43PT6Gn/ANWEqcUkGmLDTq11oSRWm4GA3LxbQVTTPochLiWl65tt5qXyVhGh4DXeTFSnbNdZKQ82tsqGJIWkpJTWlQFAVFQc4v8AP7XlsKW3Z8rLyyEkpScFVUBpmBQA5aZ+MVC8FvTc8UvTalOBPVSrAEpFc6ApSE7u/KAuOwy1+jnXGFdl9uoHxoz/AISvyEbGz7/8fb70rolZcaHcPWN/uinjFJuRaHQWhKuVoA6kH7KjgP0VF32kj0S3paYGiuicPyr6NX0SPOAd9YI85QQCU2TjpranHjnQPKHzvCn0yhf3rm+lnppfvPuEd2NVPpSGDsDTWYm1n+7T9VqJ/CFdNLq4snOqifMmAuuzO2WEpm5Oac6FE2jCHTolQChQ1yAOLfwpviWY2TWglC2UTbIlHCFLUlw4SAQQopw6igPa3awr4yN4lUQnEa5BIqa8qDWAuW1q3WpmdSGFBaGWktYwahSgVEkHfrSvIx42Q2f0tqskiobC3PJJA+qhFOcbKSQoEEZEEUIPAg6QytgrNZ55XusEfecR/wBsBftsjK1WU7grRKkKVT3MQBryqQfCOdY68m5VLqFNuAKQsFKgdCCKERzdf+4blmvb1S6yejc/kVwUPqMxvoFcmJFSENrVTC6CpND7qig14Go8iIsuyyyPSbTYB7LZLyu5GY/eKI0GkdNZyx7Uq8F//wAngEnwDjaP9SC6F7V2c4460hKlraU2kqPZJKSFU9qmHTfxgOhH78SqJ1MkXPXK4DqhVKhJVuURoO7iIql7ds6ZOaXLtS/S9GcK1FzD1tSEjCa00zpnWE1Y761zjK8RLin0KxHMlZcSak7zWJjafZhYtSZB0WrpUniFiv8AFiHhAWDaDtLlrSk0NpZcQ8lwLGLCQkUUDRQNTWvCFsnUR8j20OsO8fjAWHaL/wAzmftJ/gREnsxvpL2Yt9b7bi1rSlKCgA0AJJBqRSpw58o0dpzdLVmgPeSfNtB/OKtAOeV2+oU8lK5UpaJoVdJVQBOuHDQ+cXu179SkrMNS77mFboBBp1QCaJKlaJBOQ/KOZ7LkVPvNNIFVOLSgd5IEWja4gi1XwdAloJ+z0SPzxQE9t4sjBNMzCdHUFB+0g6+KVAfLC4s+QU+vA3StFKzNAEoSpaiTuASkxMW3fN2bk5aWeFTLqJDlc1JICQkim4b655cM/Nht9FKTkwdSlMs39t01XTuaQsfOICAhzf0f2VhubUa4CpCRwxAKJ8aFPmIWF2LsPWg+GWBnqpR7KE71K/23mOl7tXfbkZZEuz2UDMnVSjmVHmT+Q3QCc272fgnWnQP1jVD3oUR+CkxRLBttyTmG32SMaDUV0IIoQeRBIhq/0gWepJq4KcT5hs/ywn5Z0JWlSkhQSoEpOigCCQeRpTxgGG7tWl6lxFlS/TqzUtRBGLj2K18ogL07R5q0G+ie6JLQIUEIRShGmZJVl3xdrsW6i0F4Zew5LCD1nFBAQjvV0OZ5CpjHtEvTZzbC5WVl5dbyk4VOMtoShs5VwqCak5EUGm87oBTIWUkEajMd4zENfbynGiRfT7SFjzCFjyzhTGG1tXGKybMWTXJH1YH+0BPf8QU8vMf7wQkf0m5730EEAzNgSvXzaSM+jR/EofnCtmE0WocFH8TDR2QeptecZPuup+48B+cL280t0c5Mo915xPktUBotyq1JUtKVFKKYlAEhNTQVI0qcs4uWz26doKW3OybbZDajhLpACzQpUANTqRXKh31ESmzuXMzZdoSsqUiacKSAVAFTfVBFTuyUPm5xu30xSwsizmnQ241hW4QvClKyUgFRqN/SHP8AOAX975t92dfXNoDbxVRaAKBJAAAHEUAzzrrF22CO0nX08WK+TiB/NELtfm23LUd6Ig4UoQsjesDPyBA8I97G57o7VbB0cQtvzGIfVAgGTtkvS/JS7IllltTqyCsahKRWgrpUkeUKu1tpk5NShlZgtuJJBKygY8iCMwaVy1pXWH5e26rVoy5ZeqM8SFjVCxoocdSCN4Mc/wB6NnM5IElxsuNDR1sFSacwM0ePmYDUubNoTMht00amEmXcPBLlAFfKsIV8sRVoSK2HXGnBRbaihQ5g0PhGvFrvOn0uWZn05ryl5niHUjqOHk4gDPik84DDs2kemtSUTuDnSH5AV/ikQ3drdxjPMJeYTV9kGiRqtvUpHxA5jxG+FPs2vAzIzvTzFcKWlhOEEkqIFBlxoRU5Z50jLY9sTVo2ww50ig4t4EUJohsHEUj4QgEc9+sBUSKax6a7Se8fjDz2t3DYXLPTjaQ2+2MainIOJqK4hpioa11ypnWEY12h3j8YC0bUv+azX2kf9JuKpFr2pf8ANZr7SP8ApNxaNjdxWJpLk1MpDgQ50aGz2cQSlRUoe12kgA5awG7sXuKoKE9MJoKEMJIzNRQuchSoHGpPCsRt2kcE+25ucZHmhSh+BTGPbEp+XtQOJcWkdGhTJSojAB1SE006wrlxjR2gX1btKXkjmJhsLDwoaV6lCDoQognlAUiLNetHo7MtJe02np3v850A4TzQ2EJ8THm5NmoU6uZmB/V5RPTL+JQPq2+9a6eAMQdoT633XHXTVbiitR5k1gJy61/Zizm3USwa9aQSpSKqBAoKGor3Gohg7H78TU1NuszTinUlsuAkDqqCkggUAoCFacoWd37ozU8oCWZUob1nJA71nLyqeUPrZ7s+RZjaiVdI+5TGumQA0Snfh356nwACpf0gXfVyaeKnD5BA/mhOMqAUkqFUgio4iuY8oZu3qexTbDQ/ZtFR71q/2QIo90rB9NnGZeuEOK6xGoSAVKI50BgGK9tbs8y/o4knQzSnRpWEAjgcCgSONa13xWrXvTZbjDiGLN6JxSSELx1wq3GkTFp3qsuTeXKt2Yh1DSi2pxZGJShkojECTnXMkRE3zu1Kqk2rRs3Ehla+jW0qvUXnpWuVRSlSMwRwgKKYbW1RWGyLMTyR9GB/vCmCa5CGzt2PRsyLI1SlZ+6ltEAqvRV+6ryMEOH/AId8v/fOCAjJQ+iXpUDkl11Q8Hm6j94iK3tYkOitWY4OYXB8yRX94Ki0bapYy1oSs4gapBy99peL6pUB8sfNuUiHPQ5xvNDiMBPh0iPMKX92AVrL6kKCkKUlQ0KSQR4jOPLrpUSpRKicySSSe8mM0g0hbraXV4EKUApdK4UkgFVN9NYYH6UsWz/7OyufeHtu5Ng8gRTnkk98BWrzsWelmWMg64t0p9eFVyVRPEUBriySSKDzirEtMy0wy+NWnEr7wDmPEVHjDLkrSatyUnEOyrTDsu30rTjQpTJRwk034aU0IJ4QpoDr5h9K0pWg1SoBQI3gioPlCjvxtfmJadcYlm28DRwnpEklSqAnQigzp9d8WLY1eX0mRDSjVyXOA8S3qg+VU/JziF2t7NlvqM5KJxLp61saqoKBaRvIAoRvoKcwUtu2qJl9bwabZx5lDdcOKmZAJyqc4kLnWyhlxbUznLTKeieHuitUuD4kKoa8KxAEcY+QEleGwnJOYWw7qk5KGi0HNKxyIz8xui6bHQ2wqbnpjJuWaArSpxLO4caJwj7caFjKTassmTcIE2wD6KtRp0iNSwoneNUn/Y1sGy2whMyVpyTtW3FKSCCKFJAIFRrkpGYgIm/e1py0Giwy30LJIxVVVawDUA0FEioBoK6axQWu0nvH4xtWxY7sq8tmYSUOIOY/Ag70ncY1GzmO8fjAWnal/wA1mvtI/wCk3Hq4e0N2y1LCUB1pZBUgnD1hliSqhoaZaGtBwjFtMcxWpNH4k+XRoEVpllS1BKAVKUaAAVJJ0AA1MA1tpFrs2rZbU6wFBTDvRrSqlU4wKg0yIr0ZBhVy0spxaUNpKlqISlI1JJoAIbFq3Z/Rl3XUP06Z9xClD3VFSaJ5lKU586xW7PlxZEsJl0f159JEug6stnIvKG5RGSRz76Bp3vdTKtN2cyQejPSTKx7cwRTDXelsdXvrFXl3QlaVKSFgEEpNaKAINDTOh0y4x4Wskkk1JzJOpPHnHmAZUhtxmUOIBZYSwkgFttJFEadU1yIGmVIe8IbZds1XMuomplJTLoIUkHV1QNRQe5XU76UG+GptEvKJGQdcBo4odG39tWVflFVfLAIbaFbImrRmHUmqcfRoPwo6oPjQnxjTu1MTDDyZqWbUssKClEJUUgGooopGQUMQiJi63fVatmMCalmz0DwCycAWkgVAKgOugUzBqMjrAVq8Fr+lzLz+BLfSKKsCdB/ud5OVTXSLBeW97C5CXkZJpTbaKOOlZqVO0zA4jESa5VoKCJYbRZGcytOz0Yjq6xkrv1Sr94xTLyIlRMK9ALimKDCXO1WlVDQGgOXhvgPd0ZDp56Vb955FfshQUfoDF82rK9KtqVlk50DSCOa3Co/ulMR+xCyOltAukdVhsqr8S+on6Yz4RvXRP6QvG6/qhtTjg+ykdE3+IV4QDt6JPAQR7pBAUbbJYfpFmrWkVVLqDo+z2V/unF8sVeyE/pS7i2R1npTsjf1OumneglI7ob0zLpcQpCxVKgUkcQRQjyhIXAmVWTbLsk6eo6ros9Ce00rxCqfPALCLpdqzbJTLpftCYcW4SR6M2KHI0zIzoRQg1TrGltGuyZGfcQBRtZ6Rv7CicvlNU+A4xWYC8W/tISqXVK2dLIlGF5LIzWsaEEjSoyOZNMqxRo+x8gLFcS9arOnEPZls9R1I3tnXLiDRQ7qb46blphLiErbUFJUApKhoQRUERyFDT2RbRQwRJzSqNKPqln2FE9gncknQ7jyOQMK9WzGTnyVrSWnT+0boCT8QPVV4ivOFzamwaZRUy7zTo3BQKD/MPrDzggOWLVurOyKgp5l1rCahwZpBGYIWgkDjrDR2aXoZnJlLjig1O4C26KUTMoGaVgaB1OEeFd3Zaqk11inXg2WScyekaSZZ4HElxnq0VuJSMjnwoecBJ3tuVL2i3hfTRYHUcT2k9x3j4Tl+MIS+Oz+Ys1YLtFtKVRDqdCdaEapVQaacCYclnXreklJl7YoKnC3Np/VOcAv+6X30BjJtYYS5ZL51w4HARnotOY8CYBU3guu/P2xMtSyamqSpRNEpTgQKqP8AtmYa1x9mbFnALPrZimbih2eIQPZHPU/SPNwWQZi0naZqfSnwS0in8RPjGzb19CHDK2cj0mb3gH1bXxOr0FPd1PKAj9p9ry0sGXJmjqmyVsy25bugWv4ECvireaQk1MTlqTC3UtuPuLPWKUkgbgK9lKRoATlDssrZW2pwzFprM5MKzViqGxySjekaZ5chF3YlktpCW0pSkZBKQAB3AZCAQ9l7DZ1yheW0wOBONXkjq/vRfrs7G5OVIW9WZcGY6QAIB5N6H5iYv0EB8yA4COdNqt8vT5vC0asMVSimile0vnWlByHOLrte2ihtKpKVV6xWTywewk+wD7x38BlqckpAb9gyCH5llp1aW0LWApaiAAnfmcq0yHMiL/eram/Lz5TILSJdgBlKKBSFYdTx16oIIySOMLGCAYc9eKyrQacVMy6pSaCSoLYzStQFQKAUzPvJ+aF5BEpdmwlTs01Lo1cVQnggZqV4JB+kAzLpD9GWBMTZydmK4OOfq2/xUvuMb+wew8Eu9MqGbqsCfsI1PiokfJENtftDpH5WzJUZN4RhHvqAQ2nwSa/PDcu/ZCZSWZYRo2gJrxO8+JqfGAkIIIIAhT7cLrkobnmQQpuiHCNcNeov5VGnzDhDYjBOyaHm1tuJCkLSUqB3gihEAqbZbFu2OiYbFZuWriSNSQBjTT4gAscxTjCahkWRNuXetVTTxJl3KAn3miTgc+0k1B+YcI19rFyhKvelS4Blnzi6uiFnOmWWFXaHiOEAv4IIIAgj7BANXZvtc6EJlrQUS2MkPHMoG5K95T8Wo35Zh0tPBaQpBCkkVBBqCOII1EchFJyNDQ6HjTWnH/zFnuftFmrOIS2rpGa5tLJw88J1Qe7LiDAdMwRTrs7VJKdonH0Lp/ZukDP4VdlXnXlFwBgMM7JIeQpt1CVoUKKSoVBHdCfv/YU3Zcq6iWcLtnvDAW11UWCSCMJ1CScgdM6EVoYc8atp2aiYZcZeGJDiSlQ0yPPcecAn7DVN2hMzUvIvdFKKd6R19A6xBQlOFKtanDoKcSaZFsWBd5iSaDUsgJSMydVKO9SlaqJjHdq7DMgz0MsCElRUSo1JUaZk9wA8IloAggis3k2iyUiCHXQpwfsm+srxpkn5iICykwqdou15LYVL2eoKc0W8MwniEe8r4tBuqdKVfLarMz9W0eoYOWBJzUPjXv7hQd8UmA9KUSSSak5kneePOPMEEAQQR9gCG7s2s5FmSD1qTI6y00aSdSiuVObiqeABim7OblKtGZAUCGG6KdVxG5A5qp4CpixbQLaVak61Z0hQtNqwDD2SsZKVl7DaQR4KpqIDb2P2IucnHrRmethUcJ3F5WZI5JSaD7Q4Q6YjrvWG3JyzbDQ6rYpXeTqVHmTU+MSMAQQQQBBBBAVPaNclNpS1E0D7dVNKPHegn3VfQ0MUHZ3eZLiF2RaiThNW28eRBr+qJOigRVJ4inCHVC12q7N/SgZuUT/WEDrpTq4kbx/iDdxApqBAKi+tznbNmC25VTaqlpymS0/koVAI/IiK9Dhunepm15f9HWp+uGTbhyKlDIEE6Oj97PmCvb4XMfs17A8KoP6twDqrH5KG9O7mM4CAjesSx3JuYbYZFVuKoOAG9R5AVJ7o0YbGwORQXJt40LiEoQkbwFYyT44EjwMAbV5piSk5ezJdKSpIC1KIBKRnnXctxVSSN1eMUCx7ozM2y69LtFaGaYqanKvVHtEDMgbiIJoTFoT6gQVTDzpGHga0ofdSkCnIJhl7QLQRZFmtWbKn1jqfWKGRwHtqPAuKqO4K4QCbibsW+s5KUEvMOJT7hOJP3VVA8KRIbO7kfpOYUhSihptIUtQGeZoEiuQJoc+AMXY7LrLmsbdnzh6duoIK0rFRkapoDSuRKdICJs/bvNooHmmXeYxIP0JH0iaZ/pAp9uTUPsvA/igQprWspyVecZeGFxs4VD8CDvBFCDwMbt37oTU9X0VkrCdVVCUg8MSiBXlAM13+kCj2ZNZ73QPwQYiZ7b3MqyZYZb5qKln+UfSKbeC485IpC5lkpQTTGClSa8CUk0PfGpdyw1Tsy3LtqQhThIBXWmSSrcCa0BpzgJC2doU/NAh6YXhPsI6ie4hFKjvJiuQ2RsikpQVtKfCTSuFJS35YipR8ohNoeztqSZampN0uS7pA6xBIxJKkqCgBiSQDu4cYCHuHcldpzBQFYG0DE4ulaA6ADeo591CeRt147CsFhh5CHlqfaBAwOKUpS9AMx0Zz1ppnGfYPNJInGK4VrCVg78ICkk+BUPOFha9mLln3GXhhW2opNfx5gjMHgYDTgiy2zcJ+VkmZt1TeB7DRFVYwVpKhVJTTRO4xWoAiUu5d12emEsMCqlZknRKd6lHcBX8Bvgu7dx6eeDMsnEo5knspT7yjuH/ohqWpacvdyV9HlaOTrgqtZGnxK4JGeFHid5IYb5261Y0mLNs8+uUPWuDtDFqo0/aL0A9lNOUT+ya4PoTPTvppMOjQ6tt6hPJR1PgN0QWy3Z6txYtC0AVKUcbSV5lSjn0q6+aQe/hDegCCCCAIIIIAggggCCCCAWe0nZX6SVTUiMMx2loGQcPEH2XOeh5HOIO7O0JuZbNn26mvsB1wEEKGQDm9CxuXlzpqXRFOvzs1YtEFY9VMAZOAdrgFj2hz1H0gFRfnZY9JVdl6vy2uIZqQPjA1HxDLjSK/dK9j1nPh5ihqMK0HsrTrQ00O8Hd9It9m3ntCwHBLzjZcY9lJNRTi05p8p8hWsTU1c+zbaSXbNcSxMaqbpQV+Jv2ftIy74AVttlUhTrUkRMqFCTgFTzcAxKHhCrtu2nZx9b76sS1mp4AbkgbgBkI3bx3LmpBVJlohO5xPWQfmGQ7jQxCQFw2fXpdstwvqZWuWdo2s0IFRUgpUciodbLeKxe566UraCFT9iPFqZTVRCCU1WQapKdWlmpzGRrv1ivXO2lS4lBI2q10jIFErCcVE1yCk69XcpOflWJz/AOdWTZku9+igVOu6CjlMQBCSouaJTUmg1gE4tSlqJJKlKOqiSSo8Scyaw7L+WyuxbPlJaRo2tYIK6AmiQkrVnliUpYz5mEhiOtc+PPjDztqyk3is6XclnEJfa1SrQKKQFoVSpTUgEGmdBxgKx/8AMbVdkHGX5Ncwl4Gjy2l9hQqMkABRHaCq5ZaxQrv2l6NNMPD9m4lR7gRX6Vh8sTsxZlmOKtJ1kltHRspbBFaJwpBJ7aiaaDICsc7QHQF/bGslDyJu0isqWkJSlOOi8GejYrWihqaaRqTjUrbtmqbkS4yJTsNlISmoQcAIqapKagUNRU+OBFqWbPWXJfpN9CVNJFUhyiypALZqlNV0IFdOERNp7SpGTlnJexmSlTgILhBSBUUxVUStagNK5D6QC2sO2nZR9D7CsK0Go4EHVJG8EZGGqdrNmTAQ5OyZL6R/docGXBaiDSu4jKE3EpYV2ZmdXglWlOHeRkkfaWeqPOAmb/bQHLTcSMPRst1wIrU1ORUo7zTKgyEfLlbOZi0VBQBbYB6zqhkeSB7Z+g3mLlZ2zaSsxsTFsvIWrVLQrhJ4U7Tp8AOMR9tbQJu1F+h2U0ppojDRGSyjTrKHVaRyB5V3QEpbt85WxmTJWQEre0W72qK0qT+0c5dlP0j1s92WrcWJ21AVKUcaWl5lROeN2vmE+fCJ24OyZqSwvTNHpgZjLqNn4QdVfEfACGDAL2+5cdmei6ysPQ9G0CmigsvBxdFhSFEFCEgqBCa7sVYkNnz6uu3ixIDbSyM6Nur6TG2KgFNEpbUUUGEqNAAQBZbRsdmYw9MgKKc0nMKTXWigQoV30OcZZCzm2EYGUJQmtaJGpOpPEniczAbEEEEAQQQQBBBBAEEEEAQQQQGraVltTDZbfbS4hWqVCo7+R5jOFTePYo40vprKdIUk1DalFKgfgdH4Kp3w4IIBHyG1Wdklej2rLl1OhxpwLppqRgdHPfxjeVZVhWpmw56I8r2cm8/sKq2r5DDYtGymphGB9tDieC0gj66HmIX9ubDJR2pllrl1e720eSusPveEBUbX2Fzbecs40+ncCejV5GqT96KjaFyJ5ivSyrwA3hBUPNFRF2/4fW1Z/wDYnitA3NO0H+m7RPlWPqdpNsymU1LYxxcYWn95ug8aGAVy0FJooUPA5HyMZ5G03WFYmHVtq4oUUn6HOGgnbylfVmZJCu5wH6LRlH0bV7MVXpLMT9xg/WggFfP2s6+Qp91x0jQrWVU7qnKNZIrpnDZO1Sy09izE/wCmwPygO3ZpsUl5FCDzcSn+BEAvLPujOP8A6mVfVXf0agPvKAEW2yNiE87QvFphPxKxq+6jLzUI31bVrWmspSVCeBQy4s+aur9I+G6NvWh/aXVtoO5xwJH+m1me5QEBvC6Vi2ZnOv8ApLo9itc/8pv+c0jVtDa+65SXseV6IaJogKX8raOqnxxRM2HsHYRQzby3T7qOonxOaiO4phh2RYEvKJwyzKGhvwjM951V4mAU1ibH5qcX09rPKTXMpxY3COBUapbHIV7hDYsO77Em30cs2ltO+mpPFSjmo8zEjBAEEEEAQQQQBBBBAEEEEAQQQQBBBBAEEEEAQQQQBBBBABjzugggFttB7PgfwMJK0v1qvD8BBBAYpbtp7x+MOHZ3u/8AeMEEA2GeyO6PYgggPsEEEAQQQQBBBBAEEEEAQQQQBBBBA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9" descr="data:image/jpeg;base64,/9j/4AAQSkZJRgABAQAAAQABAAD/2wCEAAkGBhQRERQUEBQVFRUWGR4XGRgXGBocHhwYHhoYGh4cHhoZHCYeGBwjHhcXHzIiIygpLCwsFx4xNTAqNSYsLCkBCQoKBQUFDQUFDSkYEhgpKSkpKSkpKSkpKSkpKSkpKSkpKSkpKSkpKSkpKSkpKSkpKSkpKSkpKSkpKSkpKSkpKf/AABEIAOEA4QMBIgACEQEDEQH/xAAcAAACAgMBAQAAAAAAAAAAAAAABwUGAwQIAgH/xABMEAABAgMFBAYHBAYIBgIDAAABAgMABBEFBhIhMQdBUWETIjJxgZEUI0JSYoKhcpKxwRUzQ6KywggkNFNjc5PRFzWz0uHwFtMlRIP/xAAUAQEAAAAAAAAAAAAAAAAAAAAA/8QAFBEBAAAAAAAAAAAAAAAAAAAAAP/aAAwDAQACEQMRAD8AeMEEEAQQQQBBBBAEEeHXQkFSiEgCpJNABxJOkLa9W21hiqJJPpDmmM1DYPfqvwoOcAyluBIJUQAMyToPGKfbm1mz5ao6Xplj2WRi81ZIHnXlC7au3bFtELmVqaZOY6SqEU+FpOau8jxiUVdGxbL/ALc/6Q6PYrv/AMps5fOYDDO7c5l5WCRlEg/FicV91FAPMxgC7xzmnStJP+WyKeNFfjGaZ21ssJwWbJIbSNCuiB9xv/uitWhtetJ2tHg0ODaEj6qBMBYRsntZ7N+bAruU+8v6Up5R9TsDfObk239xZ+pML+avXOO/rJqYVyLq6eVaCI5c0s5laj3qJ/OAaKtgT2RRNt1/y1fkqPn/AAgtRnNicTl7rzzf4CFcmYUNFKHzGN+WvLNN/q5l9P2XVj+aAYBlLxymYU66BwU28PI1V9IyS+2qdllBM9KpPelbSv3qpPgBFXkNrFpNf/sdIODiUq+tAr6xZ5Hbl0gwT8m26g6lFP4HKg/eEBcrD2ySExQOLVLqO50dWv201T50i7S8ylxIU2pKknRSSCD3EZQoU2RYVqf2dfojytE/q8+GBdUK7kmI6ZuDatkqLlnuqdRqei1I+JlVQrwxQDzghUXY24JJDdpN9EoZF1AOGvxI7SPCvcIaEnOoeQlxpaVoUKhSSCD4iAzwQQQBBBBAEEEEAQQQQBBBBAEEEEARAXtvtL2c3ifVVZHUbT2leG4fEcvwiG2ibS27OSWmsLkyoZJOiAdFLp9E6nkIot17guTpVaFsuKSyeucZwqWkbyf2bfAChI0oM4DWcmbSvE6Uo9XLA5ipDSftHV1fL6Jif6CyrAHX/rU4BpkSk93ZZHfVXfENe/az1PRbJHQMJGHpEjCoj4B7CefaPKFmpRJJOZOZJ3n84C43n2qzs7VIX0DR9hokVHxL7SvoOUU6MkshJWkLVhSVAKVSuFNczTfQZ05Q2JmwLPs15qXEk/aD7qUqxKoU4FGmJIGW47vGAUrLRUoJTqogDOmZNBmdI37esB2SeLMyAlYAUQCCKKFRmMjvHhE3tNu2iRnlJl0qS0oBaKg0CqZpSo9oA03mlaRM7XU9MmQnU5h+XAJ+IUV/OrygK9fm6As51pCXC6h1oOJWU4a1JBFKnSiT80bF9LqtSjEg6yVn0lnpFYyDRWFtWVAKDr84mL+etseyX1ZLCS1nvSAKHu9WD4x8v/1rHsdfutqR+6j/AOuAiL1XYalpCzn28XSTLZW5VVR2UEUFMu1FShpbRLFfdkrLSwy64ES4xFCCQCUt0rQZHKKJZVgOLnGJd1C0KccQkpWkg4SrM0O6gPlAWxWxeZU02tp5lTi20uFlRKFioBIGoNDlU4RlFDnZJbLim3UlC0GiknUGLxtMtRx22sMuVY2S2y3grXHkrKm/EunhGxthlemtVppoAvLabQqm9xSlBP0I8KQC4iz3Z2jTkiQG3StsfsnKqTTlvR4HziR2qS0vLvMSku2gKl2UpdWlNFLWQD1qakAV+flEXea4j8gxLvPFNHx2c8SFUxYVbtPrUboBgtWzZVugImkeizZyCqgEn4XNFj4VivDjEFN2RaV3nC6wrpJcnMgEtq/zEewr4h4HdC3hgXJ2sOyoDE5WYliMPWzWhOmVe2mnsq8DugGtcnaLL2knCn1b4FVNKOfMoPtp+o3iLZCVvLs7Q4hNoWEuqe30bZNQRnVvelQ3oOfDhFg2b7VRNFMtOkImOylegcPAj2XOWh3UOUAyoIIIAggggCCCCAIIIIAij7TNoibOb6NkhUy4KpGoQnTGoedBvI4CJm+t7UWdKqeXRSz1W0e8vd4DUngO6FZcG7BnnXLUtRVWUkrqvILUnUn/AA0UpTQkAaAghnuVcpCEKtS2VdT9YlLuZUTmFrBzUSeynflyEVe/20R20l4RVuXSeo3XX4l01Vy0H1JtEv6u0nqIqmXbJ6NGld2NXxHcNwNONaiE5V3CA+RZLfuSuWlZeaQtLzLyRVaAaIWa9U18qmmYIppW4bN7FsyflFsvMH0puqlKSoha07lINaUGQwnIHPfFguXYkrR6WYnETEq9ULlnhhdbXvKRka5UIwjMA1qMwRcOe7tvzk3YqU2eoely6ksqyTiLWiSCvIZEZn3FQub8XQXZs0WlHEhXWaX7yK7+ChofPfEbZdvPywcEu6trpAAvAaEgZjPUanSkAyL7vLYsdMtaTyXp0uhaAFYlITWvWV3FQrvrQVpFbuztKXKy/oz8u1NMg4kJd9k1rlVKgRUk6ZVOcU5ayokkkk5kk1JPMnWM8hZjr6sLDa3FcEJKvOgy8YCXvdfR60VoLoShDYo22gUSkGle85DyypEfN2686w1LuLJZZqUIomgJrU1Aqe0dTFjs/ZDaTtCWQ2P8RaR9BU/SJlnYLOHtvS6e4uK/kEBWpTaXaLSUpRNLwpFAClsgACgGaK5d8YW79TPprc64UOPNjCCtIpSik5hNM6KOcW13YJNjsvy57+kH4JMRM9sbtFvNLaHR/huA/RWEwG8dsWZdTZ8omZP7amdTv7OL96NfZzPodtF2dn3k4mkKe6xAK10pRINK4U1yGlExT7SsR+WNJhlxo/GkgHuJyPgY0YBgXHkBPz79oTtAwwTMOk6Ys1JRzAAr3JA3xZ70dJbclZ5bGFT00tNKdhsB7M8cKECvE98Kli8D6JZyVS4Qw4oLUjLNQpv13JqN+EQwbvbQ2pOxC22sGbSpaUJINU4yTjB0IAJOW+ggK5tMmJYTSWJNtCUSyAypaQKrUNSojtYdK6k15RUlII1BHfDCudZzElIqtSdQHlFZRLNqzClgmqjXU1SrM6BCjqREtYl/E2opcpa7cu20tsqacoW8Byw0UtR41BFOzwgKNc6+r9mu42jibUfWNE9VY/lVwV+IyhgXqumxa8v+kLKye1caGRUoZkEDsuj97LkSoFpoSNaGlYnbmXwds2YDrfWQcnG9y0/kobju7iYBr7K9pRmaSk4r+sJyQtWrgG4/4goe8DiDDMhLbQrsomWk2vZZOdHHAjIgg/rAB2VpI6w5V3Gt42a35Foy9HCBMNUDg97gsDgd/A15QFxggggCCCCAI8OuhKSpRAABJJ0AGZJj3Cz223r6GXTKNnrv5rpqGgdPmOXcFQFQmXHLxWsEpJTLN6H3WQc1fbcOnePdjNtZvenKzZOiWGKJcw6FSdEdyd/FXdEyxSwLGxZCcmtOKVEZeDaTX7R5wmlKJJJNScyT+NYDPISKn3UNN0K3FBKakAVJoKk6CGnbNhqlGEWRIM9LMzKekfeUmgKR7pUKAA5V9mo9pUUS3LnOSkrLPvLSFTFSGswtKdQo8qFPChUB3XS4u1KrfoloOKSFJLbc0D10VyookHlRe6grxAL2zpl+TmQtrEh5lRqKVphriCgPZoCDyrE/f+1pOc6GblqtzDo9e0AaJUPbxaVJG7UUORrWyzyWLvMLS0tMxPTAOFymTbJOSqGuuvxHknNVQGWZm1uHE4tS1UAqtRUaDICpNaCJK7l1JmfcwSzZVTtLOSE/aVoO7M8otGzvZYufo/M4m5bduU59ngn4vLiHxZtmNS7aWmEJbQnRKRQf+TzOcBQLs7EZZkBU4TMOe7mlsHuGavE05QwpORbZSENIS2kaJQAkeQjPBAEeVrCQSSABqTHqEnt1vGsvtyiFENpQHFgHtKUTSvEACtOKuQgHQxMJWKoUlQ4pII8xGSOcNlF4lytoNNpUeifV0a07qmuFVOIVTPmY6PgMb7CVpKVpCknIhQBB7wcjFFvLsak5mqmAZZzijsE82zl92kX6CA5fvXcSas5Xr0VbJol1GaD46pPI08Yr0dezEslxKkOJCkqFClQBBHAg6wlNouyIsBUxIAqaGa2cypA4p3qTy1HMaBG3btuTm7OFnWg4Zfollxl4CoBJUSFeK160BB1BEetpV5pN5iXl5ciYdZASZrDg6oFMKQAAoHyFMqk1heQQBBF+u1c6ValBP2stQaWfVMpyU55Z0NDkKZZk0iTkrKsy2EPNSMuuVmWkFxuqqhYBAorrEaqSDv6wNTSAiNll+PQn+hfP9WeNFV0Qo5BfcdFcqHdG/eezHLAtNuZlR6hwkpTuwntsnwzHhwMLaHHdCaTbVlOyL6v6wwB0ajrQfq1c6dg8iOMA1bLtJEwy28ycSHEhSTyP4Ead4jahP7FLxqacds6YqlQKlNg7lA0cR9MXgqHBAEEEEB5cWEgkmgAqSdwhF3caNtW4t9Yqy2rpKHTAg0aT4mij80MTazbnotmu4TRb1GU/N2j9wK8SIp90VfouwX5vR2Y7H1bb8qqX4wFR2q3n9Nn1hJq0xVpHAkHrq8VfRIiAu09LommVTgUWEqBWEipIGYBG9NaVpnStIjawwrI2aS/QMKn5z0d2aFWW8IORpTFXjVPAZgVrAXO1btsT7j9oqc9OlwxhZYaBCkqA7PVNQa57jVWYyzXthXSZFnzM7PhaUD1culJwqU7XXMZgEYcxuXwy1CxPWROuNy6l9IggEtpKkrTSoqmhCgQdDpnH2+9/X7S6JLyA2GgaoTWhcqQVEHMGlBQ1pnnnAVdSydSTlTPgMgO4CL9ss2d+nudPMA+jNnT+8WPZ+yN58ONKvdO7i5+abl28sRqpXuoHaV+Q5kCOoLMs1uXaQyynChtISkcvzJ1J3kwGw22EgBIAAFABkABuA3R6gggCCCIe+FqqlZGZfR2m21KT9qlAfAmsBMRzxtqbItVZO9psjyI/KNO721GelXsa3VvoJ67bqiQe46oPdlyMY9o97m7SmUPMoUgJaSghdK4qqJ0OnWp4QEbcxsqtCUA/v2/ooH8o6pjlO6drIlZ2XfcSVIbXiIGtKEZV3itfCLRfHa7Mza8MspcsyNAk0WrmpQ0+yPrAdCQRSdkV4HZuz6vqK1tuKbxHUgAEVO80VSvKLtAEEEEAk9rmzcM4p2UTRsmrzYGSSfbSPdJ1G4mulaKqOvnmgtJSoApUCCDoQciDyjmnaLc82dNqQkHoXOu0fhrmmvFJy7sJ3wFo9GZtmzZRtEw2xMyaC2W3DQKThSMQ41DaTUA6qB3RQruW3MyzuKTUpLi04aJTiJSc6YaGu45cIi6Q2bbtgWAwxLyTSPSHmg47MLFTnlRI760GgAGRJrAK6bs9xkgPNuNk6BxCkE+CgKxKXLvGZCcafHZBwuDi2rJXlqOaRF+u3b71ryM+3aOFaGW+kQ9gSnAsBRAqABXIHuJBqDClBgGltVkDJWhL2jK0o6Quo06RNOG5aKd/Why2VaKZhlt5vNLiQsdxFfMaeEKiylfpS7rjR6z0p2ePqxiR5tko8DExsMtzpZNcuo5sL6v+WvrDyVj+kAyoIIIBL7cp1T01KSjeoGL53FYE+QSfvR821zQYYkpFvJKE4yOSQG0fznwEYFj0y9NDmlp36Mt1/iT9Ygdr1odLarwrUNBDY8EhR+qjAVOQ6PpUdNXo8Qx4RU4KjFTnSsOn0GSteflppmcSQzhHoyk4VBKKqASCQe1SuR79IWFy7mrtF1SQtLTbacbrqtEpz7qk0OpAyJiQuls5VPpmFImG2+gWEJUQSlZJOYUCMOiaHPtCAuF97+WvKOOf1dDLOIhDmDGCmtE1WFFIURnQ07oT61kkkmpJqTxJzJix3pmZ+XrIzrq1JQoLCVKxA5HCpKj1inM5V13VEQdmSCn3m2UdpxaUDvUQK+Fa+EA8NiN2QzKGZWPWTB6vJpJoPvGqu7DE7tBv6izGUkJDjzlQhBNBQaqVTPCKjvJ7yLHLS6JdlKE0S22kJFTQBKRTM9whH7dXwqdZKVBQ6AaEEDrr4ccoCw3G2xuzU23LzTTaQ6SlKm8QoqhIBBJqDSm6GxHKN17TTLTku+4CUtOBagmlaDhUjOLdJ7Wp5y0ELC/VLdSnoKDDgUoCmlcVDXFrXllAdARF3osz0mTmGRmXG1JH2iDT60iUggOPiKa6x8i8bW7qGTnVOIHqpglxPALr10+ZxdyuUUikBs2pZypd1bTlMSDQ0NRoDr4xrRP39bw2jMg++P4UxguldxU/Nty6Mgo1Wr3Wx2j5ZDmRAPPY7ZZZstoqFC6pTvgo0T+6kHxi7Rjl5dLaEoQKJSAlIG4AUA8hGSAIXu0vaauzXG2WG0LcUnGorrRKakAUSQSTQnXKg1rlVNpm0Odl7RU1LulpDOGgABxEpCiVVBxDOlNKCKffy9gtF9t4IKCGUoWDpjBUVUz7OeVc4Bt7Odqf6QWWJhCW3qFSSiuFYGoocwoa0qaivCJHapdj02QXhFXWfWt8ch1k+Ka+IEJfZi4BasqSoJGI5k09hWXjpHSjT6VglKkqGmRBFd4ygOQoYEjtDlXpdpm1pMzKmRhbcQqisNKAKzSdw0OdK0rFbvrYvok/MMgUSlZKPsK6yfIKA8DG9s1u43PT6Gn/ANWEqcUkGmLDTq11oSRWm4GA3LxbQVTTPochLiWl65tt5qXyVhGh4DXeTFSnbNdZKQ82tsqGJIWkpJTWlQFAVFQc4v8AP7XlsKW3Z8rLyyEkpScFVUBpmBQA5aZ+MVC8FvTc8UvTalOBPVSrAEpFc6ApSE7u/KAuOwy1+jnXGFdl9uoHxoz/AISvyEbGz7/8fb70rolZcaHcPWN/uinjFJuRaHQWhKuVoA6kH7KjgP0VF32kj0S3paYGiuicPyr6NX0SPOAd9YI85QQCU2TjpranHjnQPKHzvCn0yhf3rm+lnppfvPuEd2NVPpSGDsDTWYm1n+7T9VqJ/CFdNLq4snOqifMmAuuzO2WEpm5Oac6FE2jCHTolQChQ1yAOLfwpviWY2TWglC2UTbIlHCFLUlw4SAQQopw6igPa3awr4yN4lUQnEa5BIqa8qDWAuW1q3WpmdSGFBaGWktYwahSgVEkHfrSvIx42Q2f0tqskiobC3PJJA+qhFOcbKSQoEEZEEUIPAg6QytgrNZ55XusEfecR/wBsBftsjK1WU7grRKkKVT3MQBryqQfCOdY68m5VLqFNuAKQsFKgdCCKERzdf+4blmvb1S6yejc/kVwUPqMxvoFcmJFSENrVTC6CpND7qig14Go8iIsuyyyPSbTYB7LZLyu5GY/eKI0GkdNZyx7Uq8F//wAngEnwDjaP9SC6F7V2c4460hKlraU2kqPZJKSFU9qmHTfxgOhH78SqJ1MkXPXK4DqhVKhJVuURoO7iIql7ds6ZOaXLtS/S9GcK1FzD1tSEjCa00zpnWE1Y761zjK8RLin0KxHMlZcSak7zWJjafZhYtSZB0WrpUniFiv8AFiHhAWDaDtLlrSk0NpZcQ8lwLGLCQkUUDRQNTWvCFsnUR8j20OsO8fjAWHaL/wAzmftJ/gREnsxvpL2Yt9b7bi1rSlKCgA0AJJBqRSpw58o0dpzdLVmgPeSfNtB/OKtAOeV2+oU8lK5UpaJoVdJVQBOuHDQ+cXu179SkrMNS77mFboBBp1QCaJKlaJBOQ/KOZ7LkVPvNNIFVOLSgd5IEWja4gi1XwdAloJ+z0SPzxQE9t4sjBNMzCdHUFB+0g6+KVAfLC4s+QU+vA3StFKzNAEoSpaiTuASkxMW3fN2bk5aWeFTLqJDlc1JICQkim4b655cM/Nht9FKTkwdSlMs39t01XTuaQsfOICAhzf0f2VhubUa4CpCRwxAKJ8aFPmIWF2LsPWg+GWBnqpR7KE71K/23mOl7tXfbkZZEuz2UDMnVSjmVHmT+Q3QCc272fgnWnQP1jVD3oUR+CkxRLBttyTmG32SMaDUV0IIoQeRBIhq/0gWepJq4KcT5hs/ywn5Z0JWlSkhQSoEpOigCCQeRpTxgGG7tWl6lxFlS/TqzUtRBGLj2K18ogL07R5q0G+ie6JLQIUEIRShGmZJVl3xdrsW6i0F4Zew5LCD1nFBAQjvV0OZ5CpjHtEvTZzbC5WVl5dbyk4VOMtoShs5VwqCak5EUGm87oBTIWUkEajMd4zENfbynGiRfT7SFjzCFjyzhTGG1tXGKybMWTXJH1YH+0BPf8QU8vMf7wQkf0m5730EEAzNgSvXzaSM+jR/EofnCtmE0WocFH8TDR2QeptecZPuup+48B+cL280t0c5Mo915xPktUBotyq1JUtKVFKKYlAEhNTQVI0qcs4uWz26doKW3OybbZDajhLpACzQpUANTqRXKh31ESmzuXMzZdoSsqUiacKSAVAFTfVBFTuyUPm5xu30xSwsizmnQ241hW4QvClKyUgFRqN/SHP8AOAX975t92dfXNoDbxVRaAKBJAAAHEUAzzrrF22CO0nX08WK+TiB/NELtfm23LUd6Ig4UoQsjesDPyBA8I97G57o7VbB0cQtvzGIfVAgGTtkvS/JS7IllltTqyCsahKRWgrpUkeUKu1tpk5NShlZgtuJJBKygY8iCMwaVy1pXWH5e26rVoy5ZeqM8SFjVCxoocdSCN4Mc/wB6NnM5IElxsuNDR1sFSacwM0ePmYDUubNoTMht00amEmXcPBLlAFfKsIV8sRVoSK2HXGnBRbaihQ5g0PhGvFrvOn0uWZn05ryl5niHUjqOHk4gDPik84DDs2kemtSUTuDnSH5AV/ikQ3drdxjPMJeYTV9kGiRqtvUpHxA5jxG+FPs2vAzIzvTzFcKWlhOEEkqIFBlxoRU5Z50jLY9sTVo2ww50ig4t4EUJohsHEUj4QgEc9+sBUSKax6a7Se8fjDz2t3DYXLPTjaQ2+2MainIOJqK4hpioa11ypnWEY12h3j8YC0bUv+azX2kf9JuKpFr2pf8ANZr7SP8ApNxaNjdxWJpLk1MpDgQ50aGz2cQSlRUoe12kgA5awG7sXuKoKE9MJoKEMJIzNRQuchSoHGpPCsRt2kcE+25ucZHmhSh+BTGPbEp+XtQOJcWkdGhTJSojAB1SE006wrlxjR2gX1btKXkjmJhsLDwoaV6lCDoQognlAUiLNetHo7MtJe02np3v850A4TzQ2EJ8THm5NmoU6uZmB/V5RPTL+JQPq2+9a6eAMQdoT633XHXTVbiitR5k1gJy61/Zizm3USwa9aQSpSKqBAoKGor3Gohg7H78TU1NuszTinUlsuAkDqqCkggUAoCFacoWd37ozU8oCWZUob1nJA71nLyqeUPrZ7s+RZjaiVdI+5TGumQA0Snfh356nwACpf0gXfVyaeKnD5BA/mhOMqAUkqFUgio4iuY8oZu3qexTbDQ/ZtFR71q/2QIo90rB9NnGZeuEOK6xGoSAVKI50BgGK9tbs8y/o4knQzSnRpWEAjgcCgSONa13xWrXvTZbjDiGLN6JxSSELx1wq3GkTFp3qsuTeXKt2Yh1DSi2pxZGJShkojECTnXMkRE3zu1Kqk2rRs3Ehla+jW0qvUXnpWuVRSlSMwRwgKKYbW1RWGyLMTyR9GB/vCmCa5CGzt2PRsyLI1SlZ+6ltEAqvRV+6ryMEOH/AId8v/fOCAjJQ+iXpUDkl11Q8Hm6j94iK3tYkOitWY4OYXB8yRX94Ki0bapYy1oSs4gapBy99peL6pUB8sfNuUiHPQ5xvNDiMBPh0iPMKX92AVrL6kKCkKUlQ0KSQR4jOPLrpUSpRKicySSSe8mM0g0hbraXV4EKUApdK4UkgFVN9NYYH6UsWz/7OyufeHtu5Ng8gRTnkk98BWrzsWelmWMg64t0p9eFVyVRPEUBriySSKDzirEtMy0wy+NWnEr7wDmPEVHjDLkrSatyUnEOyrTDsu30rTjQpTJRwk034aU0IJ4QpoDr5h9K0pWg1SoBQI3gioPlCjvxtfmJadcYlm28DRwnpEklSqAnQigzp9d8WLY1eX0mRDSjVyXOA8S3qg+VU/JziF2t7NlvqM5KJxLp61saqoKBaRvIAoRvoKcwUtu2qJl9bwabZx5lDdcOKmZAJyqc4kLnWyhlxbUznLTKeieHuitUuD4kKoa8KxAEcY+QEleGwnJOYWw7qk5KGi0HNKxyIz8xui6bHQ2wqbnpjJuWaArSpxLO4caJwj7caFjKTassmTcIE2wD6KtRp0iNSwoneNUn/Y1sGy2whMyVpyTtW3FKSCCKFJAIFRrkpGYgIm/e1py0Giwy30LJIxVVVawDUA0FEioBoK6axQWu0nvH4xtWxY7sq8tmYSUOIOY/Ag70ncY1GzmO8fjAWnal/wA1mvtI/wCk3Hq4e0N2y1LCUB1pZBUgnD1hliSqhoaZaGtBwjFtMcxWpNH4k+XRoEVpllS1BKAVKUaAAVJJ0AA1MA1tpFrs2rZbU6wFBTDvRrSqlU4wKg0yIr0ZBhVy0spxaUNpKlqISlI1JJoAIbFq3Z/Rl3XUP06Z9xClD3VFSaJ5lKU586xW7PlxZEsJl0f159JEug6stnIvKG5RGSRz76Bp3vdTKtN2cyQejPSTKx7cwRTDXelsdXvrFXl3QlaVKSFgEEpNaKAINDTOh0y4x4Wskkk1JzJOpPHnHmAZUhtxmUOIBZYSwkgFttJFEadU1yIGmVIe8IbZds1XMuomplJTLoIUkHV1QNRQe5XU76UG+GptEvKJGQdcBo4odG39tWVflFVfLAIbaFbImrRmHUmqcfRoPwo6oPjQnxjTu1MTDDyZqWbUssKClEJUUgGooopGQUMQiJi63fVatmMCalmz0DwCycAWkgVAKgOugUzBqMjrAVq8Fr+lzLz+BLfSKKsCdB/ud5OVTXSLBeW97C5CXkZJpTbaKOOlZqVO0zA4jESa5VoKCJYbRZGcytOz0Yjq6xkrv1Sr94xTLyIlRMK9ALimKDCXO1WlVDQGgOXhvgPd0ZDp56Vb955FfshQUfoDF82rK9KtqVlk50DSCOa3Co/ulMR+xCyOltAukdVhsqr8S+on6Yz4RvXRP6QvG6/qhtTjg+ykdE3+IV4QDt6JPAQR7pBAUbbJYfpFmrWkVVLqDo+z2V/unF8sVeyE/pS7i2R1npTsjf1OumneglI7ob0zLpcQpCxVKgUkcQRQjyhIXAmVWTbLsk6eo6ros9Ce00rxCqfPALCLpdqzbJTLpftCYcW4SR6M2KHI0zIzoRQg1TrGltGuyZGfcQBRtZ6Rv7CicvlNU+A4xWYC8W/tISqXVK2dLIlGF5LIzWsaEEjSoyOZNMqxRo+x8gLFcS9arOnEPZls9R1I3tnXLiDRQ7qb46blphLiErbUFJUApKhoQRUERyFDT2RbRQwRJzSqNKPqln2FE9gncknQ7jyOQMK9WzGTnyVrSWnT+0boCT8QPVV4ivOFzamwaZRUy7zTo3BQKD/MPrDzggOWLVurOyKgp5l1rCahwZpBGYIWgkDjrDR2aXoZnJlLjig1O4C26KUTMoGaVgaB1OEeFd3Zaqk11inXg2WScyekaSZZ4HElxnq0VuJSMjnwoecBJ3tuVL2i3hfTRYHUcT2k9x3j4Tl+MIS+Oz+Ys1YLtFtKVRDqdCdaEapVQaacCYclnXreklJl7YoKnC3Np/VOcAv+6X30BjJtYYS5ZL51w4HARnotOY8CYBU3guu/P2xMtSyamqSpRNEpTgQKqP8AtmYa1x9mbFnALPrZimbih2eIQPZHPU/SPNwWQZi0naZqfSnwS0in8RPjGzb19CHDK2cj0mb3gH1bXxOr0FPd1PKAj9p9ry0sGXJmjqmyVsy25bugWv4ECvireaQk1MTlqTC3UtuPuLPWKUkgbgK9lKRoATlDssrZW2pwzFprM5MKzViqGxySjekaZ5chF3YlktpCW0pSkZBKQAB3AZCAQ9l7DZ1yheW0wOBONXkjq/vRfrs7G5OVIW9WZcGY6QAIB5N6H5iYv0EB8yA4COdNqt8vT5vC0asMVSimile0vnWlByHOLrte2ihtKpKVV6xWTywewk+wD7x38BlqckpAb9gyCH5llp1aW0LWApaiAAnfmcq0yHMiL/eram/Lz5TILSJdgBlKKBSFYdTx16oIIySOMLGCAYc9eKyrQacVMy6pSaCSoLYzStQFQKAUzPvJ+aF5BEpdmwlTs01Lo1cVQnggZqV4JB+kAzLpD9GWBMTZydmK4OOfq2/xUvuMb+wew8Eu9MqGbqsCfsI1PiokfJENtftDpH5WzJUZN4RhHvqAQ2nwSa/PDcu/ZCZSWZYRo2gJrxO8+JqfGAkIIIIAhT7cLrkobnmQQpuiHCNcNeov5VGnzDhDYjBOyaHm1tuJCkLSUqB3gihEAqbZbFu2OiYbFZuWriSNSQBjTT4gAscxTjCahkWRNuXetVTTxJl3KAn3miTgc+0k1B+YcI19rFyhKvelS4Blnzi6uiFnOmWWFXaHiOEAv4IIIAgj7BANXZvtc6EJlrQUS2MkPHMoG5K95T8Wo35Zh0tPBaQpBCkkVBBqCOII1EchFJyNDQ6HjTWnH/zFnuftFmrOIS2rpGa5tLJw88J1Qe7LiDAdMwRTrs7VJKdonH0Lp/ZukDP4VdlXnXlFwBgMM7JIeQpt1CVoUKKSoVBHdCfv/YU3Zcq6iWcLtnvDAW11UWCSCMJ1CScgdM6EVoYc8atp2aiYZcZeGJDiSlQ0yPPcecAn7DVN2hMzUvIvdFKKd6R19A6xBQlOFKtanDoKcSaZFsWBd5iSaDUsgJSMydVKO9SlaqJjHdq7DMgz0MsCElRUSo1JUaZk9wA8IloAggis3k2iyUiCHXQpwfsm+srxpkn5iICykwqdou15LYVL2eoKc0W8MwniEe8r4tBuqdKVfLarMz9W0eoYOWBJzUPjXv7hQd8UmA9KUSSSak5kneePOPMEEAQQR9gCG7s2s5FmSD1qTI6y00aSdSiuVObiqeABim7OblKtGZAUCGG6KdVxG5A5qp4CpixbQLaVak61Z0hQtNqwDD2SsZKVl7DaQR4KpqIDb2P2IucnHrRmethUcJ3F5WZI5JSaD7Q4Q6YjrvWG3JyzbDQ6rYpXeTqVHmTU+MSMAQQQQBBBBAVPaNclNpS1E0D7dVNKPHegn3VfQ0MUHZ3eZLiF2RaiThNW28eRBr+qJOigRVJ4inCHVC12q7N/SgZuUT/WEDrpTq4kbx/iDdxApqBAKi+tznbNmC25VTaqlpymS0/koVAI/IiK9Dhunepm15f9HWp+uGTbhyKlDIEE6Oj97PmCvb4XMfs17A8KoP6twDqrH5KG9O7mM4CAjesSx3JuYbYZFVuKoOAG9R5AVJ7o0YbGwORQXJt40LiEoQkbwFYyT44EjwMAbV5piSk5ezJdKSpIC1KIBKRnnXctxVSSN1eMUCx7ozM2y69LtFaGaYqanKvVHtEDMgbiIJoTFoT6gQVTDzpGHga0ofdSkCnIJhl7QLQRZFmtWbKn1jqfWKGRwHtqPAuKqO4K4QCbibsW+s5KUEvMOJT7hOJP3VVA8KRIbO7kfpOYUhSihptIUtQGeZoEiuQJoc+AMXY7LrLmsbdnzh6duoIK0rFRkapoDSuRKdICJs/bvNooHmmXeYxIP0JH0iaZ/pAp9uTUPsvA/igQprWspyVecZeGFxs4VD8CDvBFCDwMbt37oTU9X0VkrCdVVCUg8MSiBXlAM13+kCj2ZNZ73QPwQYiZ7b3MqyZYZb5qKln+UfSKbeC485IpC5lkpQTTGClSa8CUk0PfGpdyw1Tsy3LtqQhThIBXWmSSrcCa0BpzgJC2doU/NAh6YXhPsI6ie4hFKjvJiuQ2RsikpQVtKfCTSuFJS35YipR8ohNoeztqSZampN0uS7pA6xBIxJKkqCgBiSQDu4cYCHuHcldpzBQFYG0DE4ulaA6ADeo591CeRt147CsFhh5CHlqfaBAwOKUpS9AMx0Zz1ppnGfYPNJInGK4VrCVg78ICkk+BUPOFha9mLln3GXhhW2opNfx5gjMHgYDTgiy2zcJ+VkmZt1TeB7DRFVYwVpKhVJTTRO4xWoAiUu5d12emEsMCqlZknRKd6lHcBX8Bvgu7dx6eeDMsnEo5knspT7yjuH/ohqWpacvdyV9HlaOTrgqtZGnxK4JGeFHid5IYb5261Y0mLNs8+uUPWuDtDFqo0/aL0A9lNOUT+ya4PoTPTvppMOjQ6tt6hPJR1PgN0QWy3Z6txYtC0AVKUcbSV5lSjn0q6+aQe/hDegCCCCAIIIIAggggCCCCAWe0nZX6SVTUiMMx2loGQcPEH2XOeh5HOIO7O0JuZbNn26mvsB1wEEKGQDm9CxuXlzpqXRFOvzs1YtEFY9VMAZOAdrgFj2hz1H0gFRfnZY9JVdl6vy2uIZqQPjA1HxDLjSK/dK9j1nPh5ihqMK0HsrTrQ00O8Hd9It9m3ntCwHBLzjZcY9lJNRTi05p8p8hWsTU1c+zbaSXbNcSxMaqbpQV+Jv2ftIy74AVttlUhTrUkRMqFCTgFTzcAxKHhCrtu2nZx9b76sS1mp4AbkgbgBkI3bx3LmpBVJlohO5xPWQfmGQ7jQxCQFw2fXpdstwvqZWuWdo2s0IFRUgpUciodbLeKxe566UraCFT9iPFqZTVRCCU1WQapKdWlmpzGRrv1ivXO2lS4lBI2q10jIFErCcVE1yCk69XcpOflWJz/AOdWTZku9+igVOu6CjlMQBCSouaJTUmg1gE4tSlqJJKlKOqiSSo8Scyaw7L+WyuxbPlJaRo2tYIK6AmiQkrVnliUpYz5mEhiOtc+PPjDztqyk3is6XclnEJfa1SrQKKQFoVSpTUgEGmdBxgKx/8AMbVdkHGX5Ncwl4Gjy2l9hQqMkABRHaCq5ZaxQrv2l6NNMPD9m4lR7gRX6Vh8sTsxZlmOKtJ1kltHRspbBFaJwpBJ7aiaaDICsc7QHQF/bGslDyJu0isqWkJSlOOi8GejYrWihqaaRqTjUrbtmqbkS4yJTsNlISmoQcAIqapKagUNRU+OBFqWbPWXJfpN9CVNJFUhyiypALZqlNV0IFdOERNp7SpGTlnJexmSlTgILhBSBUUxVUStagNK5D6QC2sO2nZR9D7CsK0Go4EHVJG8EZGGqdrNmTAQ5OyZL6R/docGXBaiDSu4jKE3EpYV2ZmdXglWlOHeRkkfaWeqPOAmb/bQHLTcSMPRst1wIrU1ORUo7zTKgyEfLlbOZi0VBQBbYB6zqhkeSB7Z+g3mLlZ2zaSsxsTFsvIWrVLQrhJ4U7Tp8AOMR9tbQJu1F+h2U0ppojDRGSyjTrKHVaRyB5V3QEpbt85WxmTJWQEre0W72qK0qT+0c5dlP0j1s92WrcWJ21AVKUcaWl5lROeN2vmE+fCJ24OyZqSwvTNHpgZjLqNn4QdVfEfACGDAL2+5cdmei6ysPQ9G0CmigsvBxdFhSFEFCEgqBCa7sVYkNnz6uu3ixIDbSyM6Nur6TG2KgFNEpbUUUGEqNAAQBZbRsdmYw9MgKKc0nMKTXWigQoV30OcZZCzm2EYGUJQmtaJGpOpPEniczAbEEEEAQQQQBBBBAEEEEAQQQQGraVltTDZbfbS4hWqVCo7+R5jOFTePYo40vprKdIUk1DalFKgfgdH4Kp3w4IIBHyG1Wdklej2rLl1OhxpwLppqRgdHPfxjeVZVhWpmw56I8r2cm8/sKq2r5DDYtGymphGB9tDieC0gj66HmIX9ubDJR2pllrl1e720eSusPveEBUbX2Fzbecs40+ncCejV5GqT96KjaFyJ5ivSyrwA3hBUPNFRF2/4fW1Z/wDYnitA3NO0H+m7RPlWPqdpNsymU1LYxxcYWn95ug8aGAVy0FJooUPA5HyMZ5G03WFYmHVtq4oUUn6HOGgnbylfVmZJCu5wH6LRlH0bV7MVXpLMT9xg/WggFfP2s6+Qp91x0jQrWVU7qnKNZIrpnDZO1Sy09izE/wCmwPygO3ZpsUl5FCDzcSn+BEAvLPujOP8A6mVfVXf0agPvKAEW2yNiE87QvFphPxKxq+6jLzUI31bVrWmspSVCeBQy4s+aur9I+G6NvWh/aXVtoO5xwJH+m1me5QEBvC6Vi2ZnOv8ApLo9itc/8pv+c0jVtDa+65SXseV6IaJogKX8raOqnxxRM2HsHYRQzby3T7qOonxOaiO4phh2RYEvKJwyzKGhvwjM951V4mAU1ibH5qcX09rPKTXMpxY3COBUapbHIV7hDYsO77Em30cs2ltO+mpPFSjmo8zEjBAEEEEAQQQQBBBBAEEEEAQQQQBBBBAEEEEAQQQQBBBBABjzugggFttB7PgfwMJK0v1qvD8BBBAYpbtp7x+MOHZ3u/8AeMEEA2GeyO6PYgggPsEEEAQQQQBBBBAEEEEAQQQQBBBBA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8651" y="1218453"/>
            <a:ext cx="649549" cy="617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99402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Drivers: AEC Firms and Owners Demanding Transparency &amp; Disclosure Beyond LEED Requirements </a:t>
            </a:r>
            <a:endParaRPr lang="en-US" sz="2800" dirty="0"/>
          </a:p>
        </p:txBody>
      </p:sp>
      <p:sp>
        <p:nvSpPr>
          <p:cNvPr id="6" name="AutoShape 4" descr="data:image/jpeg;base64,/9j/4AAQSkZJRgABAQAAAQABAAD/2wCEAAkGBhQSEBQQEQ8WFREUFxcaEhQSFRYVFBIXGBQXFhcVFRUYGyYeFxomHBcXHy8gIycpLCwsGB89NTAqNigsLCkBCQoKDgwOGg8PGi8lHyEsNCw0LiovLS0sKS0sKiksLCw2LDQvLy8sLSwsLCksLCwsNC0sLywsLCksLCwsLCwsLP/AABEIAGcB6AMBIgACEQEDEQH/xAAcAAACAwEBAQEAAAAAAAAAAAAABgUHCAEEAwL/xABIEAABAwIABwgOCgIDAAMAAAABAAIDBBEFBgcSITFBIlFhcXKBkbITFBcyMzVCUlRzkqGx0SM0U2KCk6KzwtKjwRVjgyRD8f/EABsBAAIDAQEBAAAAAAAAAAAAAAQFAAMGAgcB/8QANxEAAQMCAgUICQUBAAAAAAAAAQACAwQRITEFEkFRcQYyM2GBkaGxExQiNHLB0eHwFkJSU/Fi/9oADAMBAAIRAxEAPwC8UIUbh/D8VHCZpnaBoa0d892xrRtPwXwkAXK6Yxz3BrRcle2pqWxsL5HhrGi7nOIDQN8k6kgYeyvxsJZSRdlP2j7tj5m9879KQcZ8bpq6TOkdmxg/RxNO4ZwnznfePNbUoRLZasnBi19FoJjQHVGJ3bB9fLimLCOUGum11LmDzYbRgc43XSVBz1sjzd8r3H773O+JXxQgy9zsyn8cEcYsxoHALoeRqJHEVIUeMdTF4OqlbwCRxb7JJHuUchfASMl25jXizhfinvA2V2pjIFQxszNpAEcnSNyegcasnF7G2nrW3hk3YF3Rv3MjeNu0cIuFntfSmqXRvbJG8se03a5psQeAomOqe3PEJPV6FgmF4xqu6su76LTKEl4g4/CsHYJ7NqWjZobMBrc0bHDa3nGi4DomjHh4uFi6infTvMcgsQhCELtUIQhCiiEIQoohCEKKIQhCiiEIQoohCEKKIQhCiiEIQoohCEKKIQhCiiEIQoohCEKKIQhCiij8YHEUlQQSCIZbEaCD2N2kFZ7/AOVm9Il/Nf8A2Wg8YvqdR6mX9tyzkltacQtdyeaDG+42hev/AJWb0iX81/8AZNWTKvkdhGNr5pHNzJNDnucO83iUlptyW+M4+RJ1ENETrt4pzXMb6tJh+0+SvBCEJ2vOEIQhRRCEIUUQhCFFEIQhRRCEIUUQhCFFEIQhRRCEIUUXzqJ2sY573BrWglxOoAC5J5lQWOGND66oMhuIm3ELD5Ld8jzjrPMNisDK7h7scDKRh3Uxu/1bSNHO63M0qo0sq5bnUC2GgqMNZ6w4YnLh9/zNCEKQwBgR9XUMp49btbjqY0d848A95sNqCAJNgtG97WNLnGwC+eC8DzVMnYoInPftA1NG+5x0NHCU84OyNSuF56lrD5sbS8jjcS0e4qxsA4AipIRDC2wHfOPfPdtc47T8NikkzjpGge3isdVadle60HsjfmSq0lyLNtua1wP3ogR7nBKuMGTmqpQX5oliGt8VyWjfcw6QOEXHCr1Qu3UkZGGCHh03VMN3HWG4gfJZhXVZeUrENrGuraZlgNM8bRoH/Y0bPvDn30q4sYj1FaQ5jcyHbM8HN/ANbzxaN8hLnQua7UstbDpCCSH097DbfYdyhKKV7ZGOiLhKHAx5gu7OvozQNZ4ForA1TJJTxvmi7HK5oz2G25dt1HQNttYvp0qNxaxLp6IXjZnS23Ur7F53wNjRwDnup9MaeExjE5rJaV0hHVkBjcBtOZ+35ghCEIpJUIQoTDuOVLSaJphn/Zs3UnO0d7z2Xxzg0XKsjjfI7VYLnqU2hVjW5aNJENGSNhlksfZaD8V4BllqL/Vobcb/AI3Q5qoxtTNuhaxwvq27QrdQq2wflmYSBPSuaPOieH/pcG/Ep2wLjJT1bc6nma+3fN1PbymHSOPUrGTMfzShJ6GopxeRhA35jvCk0IQrUGhCEnyZVaJri0ukuCQfozrBsVw57W84q+Gnlmv6NpNtycEJN7rND50n5Tl7sCY/0tVMIIXPzyCRnMLRZoudJXIlYTYFWuoaljS50ZAHUmRCj8NYehpI+yTyhg8ka3PO81o0kpAwjln0kU9JcbHTPsT+Bo0e0o+ZjOcV9p6CoqcY23G/IKz0KpoMs8wO7pIyPuvc09JBTXi/lNpalwjcTDKdAbLbNcd5rxo6bLltRG42BVs2iqqEazmYdWKbkIQr0tQhC+FbXRwsMksjWMGtzyABzlRfQCTYL7oSFhTK/TMJEMT5iPK8Gw8Rduv0qDlyzzX3NJGB9573H3AId1TGNqZx6Iq3i+pbiQPDNWyhVNHlnm8qkjPE97fiCpKjyzxE/S0j28Mb2v8Ac4NUFTEdq6foasb+y/Aj6qx0JdwXlAop7BtQGOPky3jPEC7QeYlMIKua4OyKXSQyRG0jSD1qPxi+p1HqZf23LOS0bjF9TqPUy/tuWckvrcwtVyd6N/ELqbclvjOPkSdRKSbclvjOPkSdRCw9I3inVf7tJ8J8leCEITxebIQhL2HcfKSkJbJLnSDXHEM945WxvOQuXODRclWRRPldqxgk9SYUKrqzLQf/AKaMW2GSTT7LW/7XkblmqL6aaIjgLx77lUGqj3po3QtYRfV8QrcQq6wdllicbT0z4/vRuEgHGCGnounfBOHIKlmfBM17dtjpbwOadLTxhWslY/mlBT0U9PjI0gb9nevchCFYhEIX4llDWlx1AEniAuk8ZWaHzpPyiuHPa3nFXxU0s1/RtJtuTmhJvdZofOk/KcpTF/HWnrZHRwF5c1ucc5haLXA1nhK+CVhNgVY+iqI2lzmEAdSnkKLw7jNT0bc6eUNJ71o3T38lo08+rhSPW5aGgkQ0ZI2GWQNPstB+K+PmYzBxXVPQVFQLxsuN+Q8VZiFV1Jlle57WuomnOIAzZSDcmw1sKFyKiM7fNWv0VVMNnN8R9Us5R8JdmwjNp3Mdo28GYN1+suSyvRhGo7JNLIdb5Hu9p5P+150ne7WcSt7TxiKJrBsACFbuSDAgZTPqnDdzOLWnejYbaON2d7IVQrRGKlIIqGmYNkTL8ZaHO95KKo23ffck2npiynDB+4+A+9lLIQhNViUIUHhLHajp5XQzVAbI22c3MkNrgOGlrSNRC8vdIwf6WPy5f6LgyMGBIRLaSdwuI3WPUUySRhwLXAEEWIIuCDrBG0IYwAAAAAaABoAA1ABLfdIwf6WPy5f6I7pGD/Sx+XL/AEXz0rP5DvXXqdT/AFu7imZCWe6Rg/0sfly/0X3oce6KaRsMVSHSPNmtzJBc2vrLbbFPSsO0d65NJUAXMbu4qfQhKWUjGY0lLmxutNNdrCNbG23bxwgEAcLhvLp7gxpcVxBC6eQRszKgMfspBY51LRus4XEsw1tO1kfDvu2bNOkVe55JJJJJ0knSSd8naVxCSSSOkNyvRKSjjpWajBxO0oQm/E7J1JWt7NI/sUF9ybXfJY2OYDoA2Zx6CnN+R6kzbCWcO87OYfdmWVjKeRwuAhp9LU0D9RzsRuxsqdX0pqp8bxJG8se3S1zTZw4iFPY34ky0DgXHPhcbMkAtp15rx5LrcxtxgLqpc0sNjmj4pY52azDcFXLiDlB7btT1FhUgblw0NmAGmw2P2kbdY2gPCzLBO5jmvY4te0gtcNbSDcELQOKOMArKRk+gP72UDyXt77mOgjgITOmnL/ZdmsfpjRwpyJYx7J2bj9CplZorvCyct/WK0us0V3hZOW/rFV1v7UTydzk7PmviprFDDbaSqFQ4FwaySzR5TiwhovsF7adihUJe0lpuFqZI2yMLHZHBe3DOGZaqZ00z8551DyWDY1o2NH/7pXiTDgDEOqq2h8cYZEdUkpLWu5IsXOHCBbhUlhHJPWRsL2mOW2tsbnB/MHNAPFe6s9HI72rFC+uUsREWuBbC276JMXF1zbGxFiNYOscBQqkarVyW45Ok/wDgzuznNF4HONyWjXGTtIGkcAO8FZCzbgnCBgninbrje13GAdI5xcc60i03FxqTWkkLm2OxYjTlK2GYPYMHeYz+S8OHMMx0sD6iU7lg1DW5x0Na3hJVDYxYzTVsvZJnaB3kYO4jG80b++7WfcnLLJhUmWGlB3LWmRw33OJa2/EGu9pVwhqqUl2qMgm+hKJscQncPad4D7oQhNmJeID64GV0nY4GnNzgM5z3AAkNGoAXGk9B02FawvNmp1PPHAwvkNglNCt/uN0tvDz337x/DMURhLI08AmnqQ77src0+2249wV5pZBsS9mmaR5trW4gqt1cuSXB8jKMyve4tld9EwuJaxjbi7WnVc31bAFWoxOqRVRUssLo3SuDWuIu22tzmuGh1m3OvYr8pKVsUbImCzGNDWjeDRYDoCupIzrFx2Jfp2raYWxsIOtj2D6nyXkxi+p1HqZf23LOS0bjF9TqPUy/tuWclK3MKcnejfxC6m3Jb4zj5EnUSkm3Jb4zj5EnUQsPSN4p1X+7SfCfJXguErqQsq2M5hhFLG60k4OeRrbFqI/EdHEHJzI8MaXFefU1O6olETdvgoLHrKS6RzqajfmxDQ+Zps6TfDD5LeEaTxa68QhJZJHPNyvRKaljpmakY+pQhPOKOTB9VG2eoeYonaWNaAZHjztOhoOzQSd7VdoqMjtKW2ZLM12wlzHDnbmi/SFY2mkcLgIObS9LE/ULsRuGSp5ejB+EZIJBLDIWSN1OafcdhHAdCksacVJaGUMks5jr9jkb3rwNYt5LhouPioVUkFpsc0xY9kzNZuLT4q8MRceW1rOxyAMqWC7mjvXjz2f7Gy6bVmrB2EHwSsmidaRhu0/6O+CLgjeJWhsB4WbVU8dQzVI29vNOpzTwggjmTSmm9ILHMLFaX0eKZ4kj5rvA7vovvhHwMnId1Ss0t1DiWlsI+Bk5DuqVmluocSprc2pjyd5snZ811MWJWMgonzzEZzzCWxN2OeZGWvwAXJ4kuoQLXFpuFpJYmysLH5FejCGEJJ5HTTPL5HG7nH3ADYBsA0BedfuGBz3BrGlzjqa0FzjxAaSpQYn1tr9pTW9W6/RrUsXYqF8cQDSQO4LuJtJ2XCFMy1/pWuPEz6Q+5qExZMMCyNwleWJ7DHG91pGOabnNZ5Q++VxMqRnsEnesfp2bWna1pwA8yUjO1lC9eGKXsdRNGfIlkb0PIXkSwiy2bXBwBG1fl2o8S0rgs/QRW1djZb2Qs2LQeJlb2XB9M/8A6mtPGwZjve0o6iPtELN8omn0bHbifEfZTSEITJY9UVlM8aT/APn+zGldWbjnk8qqqtlqIhH2N+Zm5zyDuY2tNxmnaCoTuTV29D+Yf6pPJC8vJA2rf0ldTNgja6QXDRt6kmoTl3Jq7eh/MP8AVKuEKF0Mr4X2z43Frs03FxoNjtVLo3N5wR0VTDMbRuB4LzqdxE8ZUvrP4OUEp3ETxlS+s/g5SPnjipVdA/4T5FaAVH5UMKdlwg9l9zC1sbeO2c49LrfhCvBZxw/Pn1dQ/wA6aU/5HJjWOs0BZXk/GHTOedg814F6MHUZmmjhGuR7GA72c4Nv71519aOrdFI2WM2exwc02BsQbg2OgpYM8VsHX1Tq5rSdLTNjY2NjbMY0NaBsAFgOhfVUR3SsIelf44v6I7pWEPSv8cX9Ez9cZuKxp0BUnEub3n6K5MZsEippJoCL5zDm8DxpYeZwCzoEz90rCHpX+OL+iWShKiVshBCeaKopqRrmyEEHEWv27B1IViZG8KFs81MToewPaPvMIaekOHsqu0zZNps3CcH3s9p54n/7AXEDtWQFFaRjElLIDuv3Yq91miu8LJy39YrS6zRXeFk5b+sUXW/tSHk7nJ2fNfFTOJtK2Svp45GhzHSbprtINmk2I2i4GhQynsQ/GVL6z+DkDHzhxWlqSRC8j+J8lfzRbQF1CE+XmKorKXRtjwlLmiweGPIG+5u6POQTzpXThlX8ZO9XH8Ck9I5ee7ivSaAk00ZP8R5LjtRWk8EuvTxE6zGzqBZsdqK0lgb6vD6uPqBFUWZSTlFzI+J+SqTK7CRhAOOp0LLczngpJVzZUsWHVFO2eJt5YLktGt8ZtnAb5FgbcaphUVLC2Q9aZaInbLStAzbgfzguqxMm2PUNNGaWoOY3OLo5LEtGdra+2kadN9WnTayrtCrjkMbtYIyqpWVMZjfktL0tYyRofHI17Tqcxwc084X2WaKOukidnxSvjdvxuLT0g6U44FysVUVhOGzs4bMk5nNFjzjnR7Kxp5wsstUaAlbjE4O6sj9PJXKQuqDxcxxp60fRPtIBd0T9EjeG3lDhFwpxGtcHC4SCSN8btV4sRvUdjF9TqPUy/tuWclo3GL6nUepl/bcs5JdW5havk70b+IXU25LfGcfIk6iUk25LfGcfIk6iFh6RvFOq/wB2k+E+SvBZ/wAecKGfCE773a15Yzkx7nRxkE86v6R9gTvAnoWZXyZxLjrOk8Z0o2tdgAs7ydjBe9+4Ad/+LilMV8GCorIIHd694z+Fou5w9lpCi16cG4Skp5WzQuzZG3zXWBtdpadDgRqJS9tgRdaqUOLHBmdjbjsWk2tsLAWA2DYuqiO6VhD0r/HF/RHdKwh6V/ji/omXrjNxWO/T9T/JveforUyg4KE+D5gRuo2mRh3iwZxtxtzhzqhUxVGUOuex0b6m7XgtcOxxC4IsRcM3ilxB1EjZHXatBoujlpIyyQg43Fv8C6rUyNYUvHPTE94WyM4nblw6Wg/iVVp1yRz5uEC3Y+F46HMd/pfKd1pAu9KxiSkeN2Pcrgwj4GTkO6pWaW6hxLS2EfAych3VKzS3UOJE1ubUp5O82Ts+a6pTFnARrKllOHBudcucdOa1ouSBtO8otN2SvxkzkSdVBRgOeAd6f1cjo4HvbmAT4K3MB4uwUkfY4Iw3znHS9533O1n4bwCkrLqE9AAFgvNXvc9xc43JQhCF9XKo7KfgzsWEXutuZg2Qcds136mk86U1c+VTF8z0nZ2C8lPd2jWYz345rB34SqYSaoZqSHrXoOiagT0zd7cD2ZeCFamR7DoLJKNx3TSZIuFpsHgcTrH8aqtenBuEXwSsnidmyMN2nZwgjaCLgjeK4ik9G4ORFdSiqgMe3ZxWlEKAxUxwhrowWENlA+kiJ3TTvjzm8PTYqfTprg4XC86lifE4seLEIQhfiadrGl73BrWi7nOIAA3yTqC6Vea8+FsJNp4JJ5DuY2lx4bagOEmwHGs41VQ6R7pHm7nuc53G4kn3lOOUPHnttwggJ7WYbl2rszhqNvNGwbde8kpKaqUPdYZBbrQ1C6miL3j2neAQp3ETxlS+s/g5QSncRPGVL6z+DkPHzxxTOq6B/wAJ8itALNuGI82pnadYlkHRI4LSSoTKDg/sWEZxse4SN4Q8Zx/VnDmTCtHsgrL8nngSvZvF+4/dLqAL6BrQvvQVZiljlGuN7XjhLXB1vcli15vbBfjtZ/2bvZPyR2s/7N3sn5LSdJVNljbKw3Y9oc0jaCLhfayY+pD+XgsqeURBsYvH7LM3az/s3eyfkjtZ/wBm72T8lpmyLKepf9eCn6iP9fj9lmbtZ/2bvZPyTFk9pHf8nTXY4AOcSSCBoier3shdNo9Ug3VU2nzJG5no7XBGe8cELNFd4WTlv6xWl1miu8LJy39Yrmt/arOTucnZ818VPYh+MqX1n8HKBU9iH4ypfWfwcgY+eOK0lV0D/hPkVf6EIT5eZKksq/jJ3q4/gUnpwyr+Mnerj+BSekc3SO4r0jR/usfwjyXHaitJYG+rw+rj6gWbXaitJYG+rw+rj6gRVFmUl5RcyPifkvYkDG/JaycumpSI5Tpcw6I3nfFu8d7jvDWn9CPfG14s5ZmnqZaZ+vGbHzWcMK4DnpnZk8LozsLhuXcl43LuYrwrTM8DXtLXtDmnW1wBB4wdBSphbJdRTXLIzC87YTZvsG7egBAPoyOaVp6flAw4TNt1jEd3+qkUJhxvxKloHNznB8TyQyRotpGnNc3yTbTrIKXkE5pabFaKKVkzA+M3BX0p6h0b2yRuLXtN2uabFp3wVeGIGN/b0BD7CoisJQNAcD3sgGy9jcbCDwKi035K6wswkxoOiRkjXczc8e9nvV9NIWvA2FLdL0rZ6dziMWi4PDMK3cYvqdR6mX9tyzktG4xfU6j1Mv7blnJXVuYS/k70b+IXU25LfGcfIk6iUk25LfGcfIk6iFh6RvFOq/3aT4T5K7J2Xa4b4I6QsygbFp5Z0xlwf2Csnht3sjs3kk5zf0kIytGAKz/J141pGcD3X+qjV1rSTYC53hpK4pLFrCYp6yCc96x4LuSdy79JKXjE4rVPJa0loubZb14e1n/Zu9k/JHaz/s3eyfktLscCAQbg6iNR4V+rJh6l/wBeCy36iP8AX4/ZZm7Wf9m72T8kdrP+zd7J+S0zZFlPUv8ArwU/UR/r8fsszdrP+zd7J+ScclNK7/kQS0gCKQ3II80f7V0WQu2Umq4OvkqKjTpmidH6O1xbP7Lz4R8DJyHdUrNLdQ4lpbCPgZOQ7qlZpbqHEq63NqK5O82Ts+a6m7JX4yZyJOqlFN2SvxkzkSdVCQ9I3inlf7tJ8J8ld6EITxebIQhCii45txY6jrVGY/YnminzmN/+NISYjsYdZjPFs3xxFXovLhPBkdRE6GZgdG4aQfcQdhGsEKiaISNttTHR1c6jl1s2nMfm0LNiE0Y4Yhy0Ti8XkptkgGlnBIB3p4dR4NSV0nc0tNit/DMyZgfGbgr9wTuY4PY4te3S1zSWuB3wRpCbMHZVK2IWc5ko/wC1m69phbfnulBC+te5vNK5mp4phaRoPFPcuWKqIs2GBp381592eljDWNFTV+Hnc5uxgs1g/A3QTwm5UWhfXSvdgSq4qKnhOsxgBQhfehoXzSNiiYXyO71rRcn5DhOgL3Yy4vPopmwyOBeY2vdm6gXFwLQdtra1zqm11eZWB4ZfE42UUp3ETxlS+s/g5QSncRPGVL6z+Dl9j544quq6B/wnyK0Aq8yu4vGSJlYwXdDuZbfZk3Dvwu9zjvKw1+ZYg5pa4AtIIIOkEHQQRtCdSMD2lpXndJUOppmyt2eI2rMiE3484hvo3mWJpdSk6DrMN/JfwbzunTrUElewsNivRoJ2TsEkZuCnPEfKG6jHYJml9Pfc5vfxEm5zQe+bfTbo3lZ9DjrRSi7KyIcD3CN3svsVn1CvjqXsFs0tq9DwVDtfFpO7b2LRM+NNIwXdWQj/ANWE9AN0tYYytUsYIgDp37LAsj53OF+gFU2hdOrHnLBDxaAgabvJPgrWxEyhy1NY+GpLQJBeANFgxzbksvrNxc3J8nhVjrM1LUuje2Rhs9jg5p3iDcHpWiMXsMtqqaOoZ5Y3Q81w0ObzEEIillLwWuzSvTVC2BzZIxZpw4H7jyUis0V3hZOW/rFaXWaK7wsnLf1iuK39qI5O5ydnzXxU9iH4ypfWfwcoFT2IfjKl9Z/ByBj544rSVXQP+E+RV/oQhPl5kqSyr+Mnerj+BSenDKv4yd6uP4FJ6RzdI7ivSNH+6x/CPJcdqK0lgb6vD6uPqBZtdqK0hguQNpYnE2AiYSTqADASSiqLMpLyi5kfE/JKmUvHGSkEMVO8Nmcc9xsDZg0AEHzj1SvBgXLFGQG1cJY7z4t0w8JYTnN5s5V9jPhs1dXLUHvXG0YOxjdDB0aTwkqLVbql+uS04IuDQ8Bp2slb7W07bn6ZLQFJjxQyd7WRDge7sZ6H2K+1RjfRsF3VsPNI1x5g0klZ5Qu/XXblQeT0N8Hm3YnjKPjxHWBkEAJiY7OL3C2e6xaM0HSAATpOu+rRpR0IQj3l51inlNTsp4xHHkEJyyUUBfhASDvYmPcTwuGYB+o9BSlSUj5XtjjYXvcbNa0XJKvTEbFQUNPmusZpLOmcNV7aGA7w08ZJO1XU0Ze8HYEu0xVthpyy/tOFrdW0qTxi+p1HqZf23LOS0bjF9TqPUy/tuWcldW5hA8nejfxC6m3Jb4zj5EnUSkm3Jb4zj5EnUQsPSN4p1X+7SfCfJXgqsyv4ukOZXMGggMmtsI7xx4+95m76tNfCtomTRuikaHMeCHNOogpvLH6RuqsFRVRpZhIO3rCzShMeOOJUlDITYvp3H6OXe3mP3ne47NoC4krmlpsV6JDMyZgew3BT9iTlM7XY2mqg50LdEcjdL4x5rh5TRstpHDotY9JjhRyi7KyLic8MdztdYjoWekIiOqewWzSqq0LBO4vF2k7su5aHqcbKOMXfWQjgEjXHoaSUrYayvQMBbTMdM/Y5wMcY4dO6PQONVChdOrHnLBVQ6Bp2G7yXeA/O1XBk6x6kq5JYahzeyd/FmgNGboDmAcGg6bnSd5PqzbgjCb6eeOePvo3AgecNRaeAgkc60Tg6vZPEyaM3ZI0OaeAjUeHYeEIqll122OYSbTVEKeQPYLNd4Efnmu4R8DJyHdUrNLdQ4lpbCPgZOQ7qlZpbqHEqa3NqYcnebJ2fNdTdkr8ZM5EnVSim7JX4yZyJOqhIekbxTyv92k+E+Su9CEJ4vNkIQhRRCEIUUXHNBFiLg6wdRSTh/JTTTkvhJp3nYwXiP/nozfwkDgXULh7GvFnBXwVMtO7WidZI+EsltbFctayVo2seB0h+b/tK9TQSRnNezNO9dp+BK6hLaiFseLVrtF6SmqSWyWwXswZixU1BtDDnfjjHWcE3YIyOzOINTM2Nu1se7fxXNmt/UhCtgp2ObrFB6R0tURSGNlh12xVjYBxZgo2ZsEYBPfPOl7+U4/DVwJcx4yfPrqhszJmMzYwwhzSSbOc6+g/eXUIx0TXN1SMEgirJo5fTB3tbzilzuMTelx+w/wCakcXclktNVRVDqmNwjdctDXAnQRoJPCuoVYpowbgIx+mKt7S0uwOGQVkIQhEJSuPYCCCLg6CDqI3ikbD+SenmJfTuMDz5IGdETyLgt5jbgQhcPja8WcERBUy07taJ1vzckrCGS2tiuWsZK0bY5GjpD81LtRgeaM2fHY8ph+BQhLp4GsyWq0dpSaoJa8DD83r0UWLFTMbRw5344x8XBMNBkkrH+EMcQ+87Pd0MBHvXULuGnY8XKortL1ET9Rlu77ptwPkjpo7One6d28dxH7LTc87k60tIyNoZGxrGDU1gDWjiAQhHMjazmhZ2eqmqDeVxPl3ZL6qqajI7M57ndtR7pzj3jtpJ30IXMkTZOcu6Wtmpb+iNr9V18+4xN6XF7DvmpHF3JZLTVUVQ6pjcI3XLQ1wJ0EaCTwoQqxTRg3ART9MVb2lpdgcMgrJQhCJSlIOOOTiStqjUMnYwFrW5rmuJ3N97jUH3GJvS4vYd80IQ7qaNxuQmsWlqqJgY12AwyCDkYm9Li9h/zVoQUA7A2CQB7RGGPBG5cM3NIIOwriF3HCyPmqipr56m3pDllhZJ+F8kVNIS6B74Hbw+kj9lxzhzOSpXZIqtng3RSjgcWO6HC3vQhVupo3bO5EQ6Yq4hbWuOvHxzUBXYoVcPhILfjjPweo3tN97ZunjHzQhLpYww2C1VFWyTx6zgOz/VKYPxMq5/BwX4S+MfFyZ8FZHZnEGonZG3a2O8j+K5s0e9CEXFTMIuUkrdM1LHljLDsx8bqw8XsUqejbaGPdEWdI7dSO43bBwCw4FMoQjg0NFgs7JI6R2s83PWvLhSkMsEsQNjJG9oJ1AuaW3PSqv7jE3pcfsP+aEKuSFsnORdLXzUoIiNr9QKO4xN6XH7D/mprFDJtJR1bah1Qx4a1wzWtcDum21koQuG00bTcBXyaXqpGFjnYEWyCsBCEIhKl854GvaWPaHNcLOa4AgjeIOgpCw7khhkJfSyGF3mOBfHzac5vv4kIVb42vHtBE09XNTm8TreXckzCGTOtiuexNe0eVHI23Q8tPuUBNgqVhs6Ox42n4FCEungazJavR2k5qgHXAw/N69tBilVTG0cGd+OMfFyYsH5Iat9uyvjiG3SZHdDdH6kIVsNMxwuUHW6YqI3ljLDsx8034GyUUkNnS507h9poZ7Ddf4iU5QwtY0Na0NaNADQAAN4AakIRrGNZzQs9PUyzm8jiV+aqLOY5oNs5pHSCFVQyMTelx+w/wCaELmSJsnOV1LXTUoIiNr9QKO4xN6XH7D/AJqbxPybSUdU2ofUMe0NcM1rXA7oW1koQuG00bTcBESaXqpGFjnYHDIJ/QhCISpCEIUUX//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data:image/jpeg;base64,/9j/4AAQSkZJRgABAQAAAQABAAD/2wCEAAkGBhQSEBQQEQ8WFREUFxcaEhQSFRYVFBIXGBQXFhcVFRUYGyYeFxomHBcXHy8gIycpLCwsGB89NTAqNigsLCkBCQoKDgwOGg8PGi8lHyEsNCw0LiovLS0sKS0sKiksLCw2LDQvLy8sLSwsLCksLCwsNC0sLywsLCksLCwsLCwsLP/AABEIAGcB6AMBIgACEQEDEQH/xAAcAAACAwEBAQEAAAAAAAAAAAAABgUHCAEEAwL/xABIEAABAwIABwgOCgIDAAMAAAABAAIDBBEFBgcSITFBIlFhcXKBkbITFBcyMzVCUlRzkqGx0SM0U2KCk6KzwtKjwRVjgyRD8f/EABsBAAIDAQEBAAAAAAAAAAAAAAQFAAMGAgcB/8QANxEAAQMCAgUICQUBAAAAAAAAAQACAwQRITEFEkFRcQYyM2GBkaGxExQiNHLB0eHwFkJSU/Fi/9oADAMBAAIRAxEAPwC8UIUbh/D8VHCZpnaBoa0d892xrRtPwXwkAXK6Yxz3BrRcle2pqWxsL5HhrGi7nOIDQN8k6kgYeyvxsJZSRdlP2j7tj5m9879KQcZ8bpq6TOkdmxg/RxNO4ZwnznfePNbUoRLZasnBi19FoJjQHVGJ3bB9fLimLCOUGum11LmDzYbRgc43XSVBz1sjzd8r3H773O+JXxQgy9zsyn8cEcYsxoHALoeRqJHEVIUeMdTF4OqlbwCRxb7JJHuUchfASMl25jXizhfinvA2V2pjIFQxszNpAEcnSNyegcasnF7G2nrW3hk3YF3Rv3MjeNu0cIuFntfSmqXRvbJG8se03a5psQeAomOqe3PEJPV6FgmF4xqu6su76LTKEl4g4/CsHYJ7NqWjZobMBrc0bHDa3nGi4DomjHh4uFi6infTvMcgsQhCELtUIQhCiiEIQoohCEKKIQhCiiEIQoohCEKKIQhCiiEIQoohCEKKIQhCiiEIQoohCEKKIQhCiij8YHEUlQQSCIZbEaCD2N2kFZ7/AOVm9Il/Nf8A2Wg8YvqdR6mX9tyzkltacQtdyeaDG+42hev/AJWb0iX81/8AZNWTKvkdhGNr5pHNzJNDnucO83iUlptyW+M4+RJ1ENETrt4pzXMb6tJh+0+SvBCEJ2vOEIQhRRCEIUUQhCFFEIQhRRCEIUUQhCFFEIQhRRCEIUUXzqJ2sY573BrWglxOoAC5J5lQWOGND66oMhuIm3ELD5Ld8jzjrPMNisDK7h7scDKRh3Uxu/1bSNHO63M0qo0sq5bnUC2GgqMNZ6w4YnLh9/zNCEKQwBgR9XUMp49btbjqY0d848A95sNqCAJNgtG97WNLnGwC+eC8DzVMnYoInPftA1NG+5x0NHCU84OyNSuF56lrD5sbS8jjcS0e4qxsA4AipIRDC2wHfOPfPdtc47T8NikkzjpGge3isdVadle60HsjfmSq0lyLNtua1wP3ogR7nBKuMGTmqpQX5oliGt8VyWjfcw6QOEXHCr1Qu3UkZGGCHh03VMN3HWG4gfJZhXVZeUrENrGuraZlgNM8bRoH/Y0bPvDn30q4sYj1FaQ5jcyHbM8HN/ANbzxaN8hLnQua7UstbDpCCSH097DbfYdyhKKV7ZGOiLhKHAx5gu7OvozQNZ4ForA1TJJTxvmi7HK5oz2G25dt1HQNttYvp0qNxaxLp6IXjZnS23Ur7F53wNjRwDnup9MaeExjE5rJaV0hHVkBjcBtOZ+35ghCEIpJUIQoTDuOVLSaJphn/Zs3UnO0d7z2Xxzg0XKsjjfI7VYLnqU2hVjW5aNJENGSNhlksfZaD8V4BllqL/Vobcb/AI3Q5qoxtTNuhaxwvq27QrdQq2wflmYSBPSuaPOieH/pcG/Ep2wLjJT1bc6nma+3fN1PbymHSOPUrGTMfzShJ6GopxeRhA35jvCk0IQrUGhCEnyZVaJri0ukuCQfozrBsVw57W84q+Gnlmv6NpNtycEJN7rND50n5Tl7sCY/0tVMIIXPzyCRnMLRZoudJXIlYTYFWuoaljS50ZAHUmRCj8NYehpI+yTyhg8ka3PO81o0kpAwjln0kU9JcbHTPsT+Bo0e0o+ZjOcV9p6CoqcY23G/IKz0KpoMs8wO7pIyPuvc09JBTXi/lNpalwjcTDKdAbLbNcd5rxo6bLltRG42BVs2iqqEazmYdWKbkIQr0tQhC+FbXRwsMksjWMGtzyABzlRfQCTYL7oSFhTK/TMJEMT5iPK8Gw8Rduv0qDlyzzX3NJGB9573H3AId1TGNqZx6Iq3i+pbiQPDNWyhVNHlnm8qkjPE97fiCpKjyzxE/S0j28Mb2v8Ac4NUFTEdq6foasb+y/Aj6qx0JdwXlAop7BtQGOPky3jPEC7QeYlMIKua4OyKXSQyRG0jSD1qPxi+p1HqZf23LOS0bjF9TqPUy/tuWckvrcwtVyd6N/ELqbclvjOPkSdRKSbclvjOPkSdRCw9I3inVf7tJ8J8leCEITxebIQhL2HcfKSkJbJLnSDXHEM945WxvOQuXODRclWRRPldqxgk9SYUKrqzLQf/AKaMW2GSTT7LW/7XkblmqL6aaIjgLx77lUGqj3po3QtYRfV8QrcQq6wdllicbT0z4/vRuEgHGCGnounfBOHIKlmfBM17dtjpbwOadLTxhWslY/mlBT0U9PjI0gb9nevchCFYhEIX4llDWlx1AEniAuk8ZWaHzpPyiuHPa3nFXxU0s1/RtJtuTmhJvdZofOk/KcpTF/HWnrZHRwF5c1ucc5haLXA1nhK+CVhNgVY+iqI2lzmEAdSnkKLw7jNT0bc6eUNJ71o3T38lo08+rhSPW5aGgkQ0ZI2GWQNPstB+K+PmYzBxXVPQVFQLxsuN+Q8VZiFV1Jlle57WuomnOIAzZSDcmw1sKFyKiM7fNWv0VVMNnN8R9Us5R8JdmwjNp3Mdo28GYN1+suSyvRhGo7JNLIdb5Hu9p5P+150ne7WcSt7TxiKJrBsACFbuSDAgZTPqnDdzOLWnejYbaON2d7IVQrRGKlIIqGmYNkTL8ZaHO95KKo23ffck2npiynDB+4+A+9lLIQhNViUIUHhLHajp5XQzVAbI22c3MkNrgOGlrSNRC8vdIwf6WPy5f6LgyMGBIRLaSdwuI3WPUUySRhwLXAEEWIIuCDrBG0IYwAAAAAaABoAA1ABLfdIwf6WPy5f6I7pGD/Sx+XL/AEXz0rP5DvXXqdT/AFu7imZCWe6Rg/0sfly/0X3oce6KaRsMVSHSPNmtzJBc2vrLbbFPSsO0d65NJUAXMbu4qfQhKWUjGY0lLmxutNNdrCNbG23bxwgEAcLhvLp7gxpcVxBC6eQRszKgMfspBY51LRus4XEsw1tO1kfDvu2bNOkVe55JJJJJ0knSSd8naVxCSSSOkNyvRKSjjpWajBxO0oQm/E7J1JWt7NI/sUF9ybXfJY2OYDoA2Zx6CnN+R6kzbCWcO87OYfdmWVjKeRwuAhp9LU0D9RzsRuxsqdX0pqp8bxJG8se3S1zTZw4iFPY34ky0DgXHPhcbMkAtp15rx5LrcxtxgLqpc0sNjmj4pY52azDcFXLiDlB7btT1FhUgblw0NmAGmw2P2kbdY2gPCzLBO5jmvY4te0gtcNbSDcELQOKOMArKRk+gP72UDyXt77mOgjgITOmnL/ZdmsfpjRwpyJYx7J2bj9CplZorvCyct/WK0us0V3hZOW/rFV1v7UTydzk7PmviprFDDbaSqFQ4FwaySzR5TiwhovsF7adihUJe0lpuFqZI2yMLHZHBe3DOGZaqZ00z8551DyWDY1o2NH/7pXiTDgDEOqq2h8cYZEdUkpLWu5IsXOHCBbhUlhHJPWRsL2mOW2tsbnB/MHNAPFe6s9HI72rFC+uUsREWuBbC276JMXF1zbGxFiNYOscBQqkarVyW45Ok/wDgzuznNF4HONyWjXGTtIGkcAO8FZCzbgnCBgninbrje13GAdI5xcc60i03FxqTWkkLm2OxYjTlK2GYPYMHeYz+S8OHMMx0sD6iU7lg1DW5x0Na3hJVDYxYzTVsvZJnaB3kYO4jG80b++7WfcnLLJhUmWGlB3LWmRw33OJa2/EGu9pVwhqqUl2qMgm+hKJscQncPad4D7oQhNmJeID64GV0nY4GnNzgM5z3AAkNGoAXGk9B02FawvNmp1PPHAwvkNglNCt/uN0tvDz337x/DMURhLI08AmnqQ77src0+2249wV5pZBsS9mmaR5trW4gqt1cuSXB8jKMyve4tld9EwuJaxjbi7WnVc31bAFWoxOqRVRUssLo3SuDWuIu22tzmuGh1m3OvYr8pKVsUbImCzGNDWjeDRYDoCupIzrFx2Jfp2raYWxsIOtj2D6nyXkxi+p1HqZf23LOS0bjF9TqPUy/tuWclK3MKcnejfxC6m3Jb4zj5EnUSkm3Jb4zj5EnUQsPSN4p1X+7SfCfJXguErqQsq2M5hhFLG60k4OeRrbFqI/EdHEHJzI8MaXFefU1O6olETdvgoLHrKS6RzqajfmxDQ+Zps6TfDD5LeEaTxa68QhJZJHPNyvRKaljpmakY+pQhPOKOTB9VG2eoeYonaWNaAZHjztOhoOzQSd7VdoqMjtKW2ZLM12wlzHDnbmi/SFY2mkcLgIObS9LE/ULsRuGSp5ejB+EZIJBLDIWSN1OafcdhHAdCksacVJaGUMks5jr9jkb3rwNYt5LhouPioVUkFpsc0xY9kzNZuLT4q8MRceW1rOxyAMqWC7mjvXjz2f7Gy6bVmrB2EHwSsmidaRhu0/6O+CLgjeJWhsB4WbVU8dQzVI29vNOpzTwggjmTSmm9ILHMLFaX0eKZ4kj5rvA7vovvhHwMnId1Ss0t1DiWlsI+Bk5DuqVmluocSprc2pjyd5snZ811MWJWMgonzzEZzzCWxN2OeZGWvwAXJ4kuoQLXFpuFpJYmysLH5FejCGEJJ5HTTPL5HG7nH3ADYBsA0BedfuGBz3BrGlzjqa0FzjxAaSpQYn1tr9pTW9W6/RrUsXYqF8cQDSQO4LuJtJ2XCFMy1/pWuPEz6Q+5qExZMMCyNwleWJ7DHG91pGOabnNZ5Q++VxMqRnsEnesfp2bWna1pwA8yUjO1lC9eGKXsdRNGfIlkb0PIXkSwiy2bXBwBG1fl2o8S0rgs/QRW1djZb2Qs2LQeJlb2XB9M/8A6mtPGwZjve0o6iPtELN8omn0bHbifEfZTSEITJY9UVlM8aT/APn+zGldWbjnk8qqqtlqIhH2N+Zm5zyDuY2tNxmnaCoTuTV29D+Yf6pPJC8vJA2rf0ldTNgja6QXDRt6kmoTl3Jq7eh/MP8AVKuEKF0Mr4X2z43Frs03FxoNjtVLo3N5wR0VTDMbRuB4LzqdxE8ZUvrP4OUEp3ETxlS+s/g5SPnjipVdA/4T5FaAVH5UMKdlwg9l9zC1sbeO2c49LrfhCvBZxw/Pn1dQ/wA6aU/5HJjWOs0BZXk/GHTOedg814F6MHUZmmjhGuR7GA72c4Nv71519aOrdFI2WM2exwc02BsQbg2OgpYM8VsHX1Tq5rSdLTNjY2NjbMY0NaBsAFgOhfVUR3SsIelf44v6I7pWEPSv8cX9Ez9cZuKxp0BUnEub3n6K5MZsEippJoCL5zDm8DxpYeZwCzoEz90rCHpX+OL+iWShKiVshBCeaKopqRrmyEEHEWv27B1IViZG8KFs81MToewPaPvMIaekOHsqu0zZNps3CcH3s9p54n/7AXEDtWQFFaRjElLIDuv3Yq91miu8LJy39YrS6zRXeFk5b+sUXW/tSHk7nJ2fNfFTOJtK2Svp45GhzHSbprtINmk2I2i4GhQynsQ/GVL6z+DkDHzhxWlqSRC8j+J8lfzRbQF1CE+XmKorKXRtjwlLmiweGPIG+5u6POQTzpXThlX8ZO9XH8Ck9I5ee7ivSaAk00ZP8R5LjtRWk8EuvTxE6zGzqBZsdqK0lgb6vD6uPqBFUWZSTlFzI+J+SqTK7CRhAOOp0LLczngpJVzZUsWHVFO2eJt5YLktGt8ZtnAb5FgbcaphUVLC2Q9aZaInbLStAzbgfzguqxMm2PUNNGaWoOY3OLo5LEtGdra+2kadN9WnTayrtCrjkMbtYIyqpWVMZjfktL0tYyRofHI17Tqcxwc084X2WaKOukidnxSvjdvxuLT0g6U44FysVUVhOGzs4bMk5nNFjzjnR7Kxp5wsstUaAlbjE4O6sj9PJXKQuqDxcxxp60fRPtIBd0T9EjeG3lDhFwpxGtcHC4SCSN8btV4sRvUdjF9TqPUy/tuWclo3GL6nUepl/bcs5JdW5havk70b+IXU25LfGcfIk6iUk25LfGcfIk6iFh6RvFOq/wB2k+E+SvBZ/wAecKGfCE773a15Yzkx7nRxkE86v6R9gTvAnoWZXyZxLjrOk8Z0o2tdgAs7ydjBe9+4Ad/+LilMV8GCorIIHd694z+Fou5w9lpCi16cG4Skp5WzQuzZG3zXWBtdpadDgRqJS9tgRdaqUOLHBmdjbjsWk2tsLAWA2DYuqiO6VhD0r/HF/RHdKwh6V/ji/omXrjNxWO/T9T/JveforUyg4KE+D5gRuo2mRh3iwZxtxtzhzqhUxVGUOuex0b6m7XgtcOxxC4IsRcM3ilxB1EjZHXatBoujlpIyyQg43Fv8C6rUyNYUvHPTE94WyM4nblw6Wg/iVVp1yRz5uEC3Y+F46HMd/pfKd1pAu9KxiSkeN2Pcrgwj4GTkO6pWaW6hxLS2EfAych3VKzS3UOJE1ubUp5O82Ts+a6pTFnARrKllOHBudcucdOa1ouSBtO8otN2SvxkzkSdVBRgOeAd6f1cjo4HvbmAT4K3MB4uwUkfY4Iw3znHS9533O1n4bwCkrLqE9AAFgvNXvc9xc43JQhCF9XKo7KfgzsWEXutuZg2Qcds136mk86U1c+VTF8z0nZ2C8lPd2jWYz345rB34SqYSaoZqSHrXoOiagT0zd7cD2ZeCFamR7DoLJKNx3TSZIuFpsHgcTrH8aqtenBuEXwSsnidmyMN2nZwgjaCLgjeK4ik9G4ORFdSiqgMe3ZxWlEKAxUxwhrowWENlA+kiJ3TTvjzm8PTYqfTprg4XC86lifE4seLEIQhfiadrGl73BrWi7nOIAA3yTqC6Vea8+FsJNp4JJ5DuY2lx4bagOEmwHGs41VQ6R7pHm7nuc53G4kn3lOOUPHnttwggJ7WYbl2rszhqNvNGwbde8kpKaqUPdYZBbrQ1C6miL3j2neAQp3ETxlS+s/g5QSncRPGVL6z+DkPHzxxTOq6B/wAJ8itALNuGI82pnadYlkHRI4LSSoTKDg/sWEZxse4SN4Q8Zx/VnDmTCtHsgrL8nngSvZvF+4/dLqAL6BrQvvQVZiljlGuN7XjhLXB1vcli15vbBfjtZ/2bvZPyR2s/7N3sn5LSdJVNljbKw3Y9oc0jaCLhfayY+pD+XgsqeURBsYvH7LM3az/s3eyfkjtZ/wBm72T8lpmyLKepf9eCn6iP9fj9lmbtZ/2bvZPyTFk9pHf8nTXY4AOcSSCBoier3shdNo9Ug3VU2nzJG5no7XBGe8cELNFd4WTlv6xWl1miu8LJy39Yrmt/arOTucnZ818VPYh+MqX1n8HKBU9iH4ypfWfwcgY+eOK0lV0D/hPkVf6EIT5eZKksq/jJ3q4/gUnpwyr+Mnerj+BSekc3SO4r0jR/usfwjyXHaitJYG+rw+rj6gWbXaitJYG+rw+rj6gRVFmUl5RcyPifkvYkDG/JaycumpSI5Tpcw6I3nfFu8d7jvDWn9CPfG14s5ZmnqZaZ+vGbHzWcMK4DnpnZk8LozsLhuXcl43LuYrwrTM8DXtLXtDmnW1wBB4wdBSphbJdRTXLIzC87YTZvsG7egBAPoyOaVp6flAw4TNt1jEd3+qkUJhxvxKloHNznB8TyQyRotpGnNc3yTbTrIKXkE5pabFaKKVkzA+M3BX0p6h0b2yRuLXtN2uabFp3wVeGIGN/b0BD7CoisJQNAcD3sgGy9jcbCDwKi035K6wswkxoOiRkjXczc8e9nvV9NIWvA2FLdL0rZ6dziMWi4PDMK3cYvqdR6mX9tyzktG4xfU6j1Mv7blnJXVuYS/k70b+IXU25LfGcfIk6iUk25LfGcfIk6iFh6RvFOq/3aT4T5K7J2Xa4b4I6QsygbFp5Z0xlwf2Csnht3sjs3kk5zf0kIytGAKz/J141pGcD3X+qjV1rSTYC53hpK4pLFrCYp6yCc96x4LuSdy79JKXjE4rVPJa0loubZb14e1n/Zu9k/JHaz/s3eyfktLscCAQbg6iNR4V+rJh6l/wBeCy36iP8AX4/ZZm7Wf9m72T8kdrP+zd7J+S0zZFlPUv8ArwU/UR/r8fsszdrP+zd7J+ScclNK7/kQS0gCKQ3II80f7V0WQu2Umq4OvkqKjTpmidH6O1xbP7Lz4R8DJyHdUrNLdQ4lpbCPgZOQ7qlZpbqHEq63NqK5O82Ts+a6m7JX4yZyJOqlFN2SvxkzkSdVCQ9I3inlf7tJ8J8ld6EITxebIQhCii45txY6jrVGY/YnminzmN/+NISYjsYdZjPFs3xxFXovLhPBkdRE6GZgdG4aQfcQdhGsEKiaISNttTHR1c6jl1s2nMfm0LNiE0Y4Yhy0Ti8XkptkgGlnBIB3p4dR4NSV0nc0tNit/DMyZgfGbgr9wTuY4PY4te3S1zSWuB3wRpCbMHZVK2IWc5ko/wC1m69phbfnulBC+te5vNK5mp4phaRoPFPcuWKqIs2GBp381592eljDWNFTV+Hnc5uxgs1g/A3QTwm5UWhfXSvdgSq4qKnhOsxgBQhfehoXzSNiiYXyO71rRcn5DhOgL3Yy4vPopmwyOBeY2vdm6gXFwLQdtra1zqm11eZWB4ZfE42UUp3ETxlS+s/g5QSncRPGVL6z+Dl9j544quq6B/wnyK0Aq8yu4vGSJlYwXdDuZbfZk3Dvwu9zjvKw1+ZYg5pa4AtIIIOkEHQQRtCdSMD2lpXndJUOppmyt2eI2rMiE3484hvo3mWJpdSk6DrMN/JfwbzunTrUElewsNivRoJ2TsEkZuCnPEfKG6jHYJml9Pfc5vfxEm5zQe+bfTbo3lZ9DjrRSi7KyIcD3CN3svsVn1CvjqXsFs0tq9DwVDtfFpO7b2LRM+NNIwXdWQj/ANWE9AN0tYYytUsYIgDp37LAsj53OF+gFU2hdOrHnLBDxaAgabvJPgrWxEyhy1NY+GpLQJBeANFgxzbksvrNxc3J8nhVjrM1LUuje2Rhs9jg5p3iDcHpWiMXsMtqqaOoZ5Y3Q81w0ObzEEIillLwWuzSvTVC2BzZIxZpw4H7jyUis0V3hZOW/rFaXWaK7wsnLf1iuK39qI5O5ydnzXxU9iH4ypfWfwcoFT2IfjKl9Z/ByBj544rSVXQP+E+RV/oQhPl5kqSyr+Mnerj+BSenDKv4yd6uP4FJ6RzdI7ivSNH+6x/CPJcdqK0lgb6vD6uPqBZtdqK0hguQNpYnE2AiYSTqADASSiqLMpLyi5kfE/JKmUvHGSkEMVO8Nmcc9xsDZg0AEHzj1SvBgXLFGQG1cJY7z4t0w8JYTnN5s5V9jPhs1dXLUHvXG0YOxjdDB0aTwkqLVbql+uS04IuDQ8Bp2slb7W07bn6ZLQFJjxQyd7WRDge7sZ6H2K+1RjfRsF3VsPNI1x5g0klZ5Qu/XXblQeT0N8Hm3YnjKPjxHWBkEAJiY7OL3C2e6xaM0HSAATpOu+rRpR0IQj3l51inlNTsp4xHHkEJyyUUBfhASDvYmPcTwuGYB+o9BSlSUj5XtjjYXvcbNa0XJKvTEbFQUNPmusZpLOmcNV7aGA7w08ZJO1XU0Ze8HYEu0xVthpyy/tOFrdW0qTxi+p1HqZf23LOS0bjF9TqPUy/tuWcldW5hA8nejfxC6m3Jb4zj5EnUSkm3Jb4zj5EnUQsPSN4p1X+7SfCfJXgqsyv4ukOZXMGggMmtsI7xx4+95m76tNfCtomTRuikaHMeCHNOogpvLH6RuqsFRVRpZhIO3rCzShMeOOJUlDITYvp3H6OXe3mP3ne47NoC4krmlpsV6JDMyZgew3BT9iTlM7XY2mqg50LdEcjdL4x5rh5TRstpHDotY9JjhRyi7KyLic8MdztdYjoWekIiOqewWzSqq0LBO4vF2k7su5aHqcbKOMXfWQjgEjXHoaSUrYayvQMBbTMdM/Y5wMcY4dO6PQONVChdOrHnLBVQ6Bp2G7yXeA/O1XBk6x6kq5JYahzeyd/FmgNGboDmAcGg6bnSd5PqzbgjCb6eeOePvo3AgecNRaeAgkc60Tg6vZPEyaM3ZI0OaeAjUeHYeEIqll122OYSbTVEKeQPYLNd4Efnmu4R8DJyHdUrNLdQ4lpbCPgZOQ7qlZpbqHEqa3NqYcnebJ2fNdTdkr8ZM5EnVSim7JX4yZyJOqhIekbxTyv92k+E+Su9CEJ4vNkIQhRRCEIUUXHNBFiLg6wdRSTh/JTTTkvhJp3nYwXiP/nozfwkDgXULh7GvFnBXwVMtO7WidZI+EsltbFctayVo2seB0h+b/tK9TQSRnNezNO9dp+BK6hLaiFseLVrtF6SmqSWyWwXswZixU1BtDDnfjjHWcE3YIyOzOINTM2Nu1se7fxXNmt/UhCtgp2ObrFB6R0tURSGNlh12xVjYBxZgo2ZsEYBPfPOl7+U4/DVwJcx4yfPrqhszJmMzYwwhzSSbOc6+g/eXUIx0TXN1SMEgirJo5fTB3tbzilzuMTelx+w/wCakcXclktNVRVDqmNwjdctDXAnQRoJPCuoVYpowbgIx+mKt7S0uwOGQVkIQhEJSuPYCCCLg6CDqI3ikbD+SenmJfTuMDz5IGdETyLgt5jbgQhcPja8WcERBUy07taJ1vzckrCGS2tiuWsZK0bY5GjpD81LtRgeaM2fHY8ph+BQhLp4GsyWq0dpSaoJa8DD83r0UWLFTMbRw5344x8XBMNBkkrH+EMcQ+87Pd0MBHvXULuGnY8XKortL1ET9Rlu77ptwPkjpo7One6d28dxH7LTc87k60tIyNoZGxrGDU1gDWjiAQhHMjazmhZ2eqmqDeVxPl3ZL6qqajI7M57ndtR7pzj3jtpJ30IXMkTZOcu6Wtmpb+iNr9V18+4xN6XF7DvmpHF3JZLTVUVQ6pjcI3XLQ1wJ0EaCTwoQqxTRg3ART9MVb2lpdgcMgrJQhCJSlIOOOTiStqjUMnYwFrW5rmuJ3N97jUH3GJvS4vYd80IQ7qaNxuQmsWlqqJgY12AwyCDkYm9Li9h/zVoQUA7A2CQB7RGGPBG5cM3NIIOwriF3HCyPmqipr56m3pDllhZJ+F8kVNIS6B74Hbw+kj9lxzhzOSpXZIqtng3RSjgcWO6HC3vQhVupo3bO5EQ6Yq4hbWuOvHxzUBXYoVcPhILfjjPweo3tN97ZunjHzQhLpYww2C1VFWyTx6zgOz/VKYPxMq5/BwX4S+MfFyZ8FZHZnEGonZG3a2O8j+K5s0e9CEXFTMIuUkrdM1LHljLDsx8bqw8XsUqejbaGPdEWdI7dSO43bBwCw4FMoQjg0NFgs7JI6R2s83PWvLhSkMsEsQNjJG9oJ1AuaW3PSqv7jE3pcfsP+aEKuSFsnORdLXzUoIiNr9QKO4xN6XH7D/mprFDJtJR1bah1Qx4a1wzWtcDum21koQuG00bTcBXyaXqpGFjnYEWyCsBCEIhKl854GvaWPaHNcLOa4AgjeIOgpCw7khhkJfSyGF3mOBfHzac5vv4kIVb42vHtBE09XNTm8TreXckzCGTOtiuexNe0eVHI23Q8tPuUBNgqVhs6Ox42n4FCEungazJavR2k5qgHXAw/N69tBilVTG0cGd+OMfFyYsH5Iat9uyvjiG3SZHdDdH6kIVsNMxwuUHW6YqI3ljLDsx8034GyUUkNnS507h9poZ7Ddf4iU5QwtY0Na0NaNADQAAN4AakIRrGNZzQs9PUyzm8jiV+aqLOY5oNs5pHSCFVQyMTelx+w/wCaELmSJsnOV1LXTUoIiNr9QKO4xN6XH7D/AJqbxPybSUdU2ofUMe0NcM1rXA7oW1koQuG00bTcBESaXqpGFjnYHDIJ/QhCISpCEIUUX//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307975" y="1777285"/>
            <a:ext cx="4199631" cy="369331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Firms denying manufacturer representatives and sales associates product pitch meetings if they don’t have HPD/EPD</a:t>
            </a:r>
          </a:p>
          <a:p>
            <a:endParaRPr lang="en-US" dirty="0" smtClean="0"/>
          </a:p>
          <a:p>
            <a:pPr marL="285750" indent="-285750">
              <a:buFont typeface="Arial" panose="020B0604020202020204" pitchFamily="34" charset="0"/>
              <a:buChar char="•"/>
            </a:pPr>
            <a:r>
              <a:rPr lang="en-US" dirty="0" smtClean="0"/>
              <a:t>Firms represent substantial construction spend, represent large private and public developments (see next slide for example)</a:t>
            </a:r>
          </a:p>
          <a:p>
            <a:endParaRPr lang="en-US" dirty="0" smtClean="0"/>
          </a:p>
          <a:p>
            <a:pPr marL="285750" indent="-285750">
              <a:buFont typeface="Arial" panose="020B0604020202020204" pitchFamily="34" charset="0"/>
              <a:buChar char="•"/>
            </a:pPr>
            <a:r>
              <a:rPr lang="en-US" b="1" dirty="0" smtClean="0"/>
              <a:t>If manufactures do not comply they can not present their products to firms. </a:t>
            </a:r>
          </a:p>
        </p:txBody>
      </p:sp>
      <p:pic>
        <p:nvPicPr>
          <p:cNvPr id="4" name="Picture 3"/>
          <p:cNvPicPr>
            <a:picLocks noChangeAspect="1"/>
          </p:cNvPicPr>
          <p:nvPr/>
        </p:nvPicPr>
        <p:blipFill>
          <a:blip r:embed="rId3"/>
          <a:stretch>
            <a:fillRect/>
          </a:stretch>
        </p:blipFill>
        <p:spPr>
          <a:xfrm>
            <a:off x="5141651" y="1376730"/>
            <a:ext cx="3205229" cy="4450863"/>
          </a:xfrm>
          <a:prstGeom prst="rect">
            <a:avLst/>
          </a:prstGeom>
        </p:spPr>
      </p:pic>
    </p:spTree>
    <p:extLst>
      <p:ext uri="{BB962C8B-B14F-4D97-AF65-F5344CB8AC3E}">
        <p14:creationId xmlns:p14="http://schemas.microsoft.com/office/powerpoint/2010/main" val="9169110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00092" y="1276332"/>
            <a:ext cx="5030254" cy="931676"/>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46958" y="3474982"/>
            <a:ext cx="3736521" cy="1543505"/>
          </a:xfrm>
          <a:prstGeom prst="rect">
            <a:avLst/>
          </a:prstGeom>
        </p:spPr>
      </p:pic>
      <p:sp>
        <p:nvSpPr>
          <p:cNvPr id="6" name="Content Placeholder 2"/>
          <p:cNvSpPr txBox="1">
            <a:spLocks/>
          </p:cNvSpPr>
          <p:nvPr/>
        </p:nvSpPr>
        <p:spPr>
          <a:xfrm>
            <a:off x="457200" y="585927"/>
            <a:ext cx="4258019" cy="426128"/>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smtClean="0"/>
              <a:t>Slides 4 – 32 developed by:</a:t>
            </a:r>
          </a:p>
          <a:p>
            <a:pPr marL="0" indent="0">
              <a:buNone/>
            </a:pPr>
            <a:endParaRPr lang="en-US" dirty="0" smtClean="0"/>
          </a:p>
          <a:p>
            <a:endParaRPr lang="en-US" dirty="0" smtClean="0"/>
          </a:p>
          <a:p>
            <a:pPr marL="201168" lvl="1" indent="0">
              <a:buNone/>
            </a:pPr>
            <a:endParaRPr lang="en-US" dirty="0" smtClean="0"/>
          </a:p>
          <a:p>
            <a:endParaRPr lang="en-US" dirty="0" smtClean="0"/>
          </a:p>
          <a:p>
            <a:endParaRPr lang="en-US" dirty="0"/>
          </a:p>
        </p:txBody>
      </p:sp>
      <p:sp>
        <p:nvSpPr>
          <p:cNvPr id="2" name="Rectangle 1"/>
          <p:cNvSpPr/>
          <p:nvPr/>
        </p:nvSpPr>
        <p:spPr>
          <a:xfrm>
            <a:off x="457200" y="2875002"/>
            <a:ext cx="3133935" cy="400110"/>
          </a:xfrm>
          <a:prstGeom prst="rect">
            <a:avLst/>
          </a:prstGeom>
        </p:spPr>
        <p:txBody>
          <a:bodyPr wrap="none">
            <a:spAutoFit/>
          </a:bodyPr>
          <a:lstStyle/>
          <a:p>
            <a:r>
              <a:rPr lang="en-US" sz="2000" dirty="0"/>
              <a:t>Slides 33 – 60 </a:t>
            </a:r>
            <a:r>
              <a:rPr lang="en-US" sz="2000" dirty="0" smtClean="0"/>
              <a:t>developed by</a:t>
            </a:r>
            <a:r>
              <a:rPr lang="en-US" sz="2000" dirty="0"/>
              <a:t>:</a:t>
            </a:r>
          </a:p>
        </p:txBody>
      </p:sp>
    </p:spTree>
    <p:extLst>
      <p:ext uri="{BB962C8B-B14F-4D97-AF65-F5344CB8AC3E}">
        <p14:creationId xmlns:p14="http://schemas.microsoft.com/office/powerpoint/2010/main" val="37506323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p:cNvGraphicFramePr>
            <a:graphicFrameLocks noGrp="1"/>
          </p:cNvGraphicFramePr>
          <p:nvPr>
            <p:ph idx="1"/>
            <p:extLst>
              <p:ext uri="{D42A27DB-BD31-4B8C-83A1-F6EECF244321}">
                <p14:modId xmlns:p14="http://schemas.microsoft.com/office/powerpoint/2010/main" val="793978984"/>
              </p:ext>
            </p:extLst>
          </p:nvPr>
        </p:nvGraphicFramePr>
        <p:xfrm>
          <a:off x="304198" y="2154941"/>
          <a:ext cx="8555038" cy="4011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a:xfrm>
            <a:off x="612775" y="153333"/>
            <a:ext cx="8555640" cy="1116106"/>
          </a:xfrm>
        </p:spPr>
        <p:txBody>
          <a:bodyPr/>
          <a:lstStyle/>
          <a:p>
            <a:r>
              <a:rPr lang="en-US" dirty="0" smtClean="0"/>
              <a:t>Transparency &amp; Disclosure </a:t>
            </a:r>
            <a:endParaRPr lang="en-US" dirty="0"/>
          </a:p>
        </p:txBody>
      </p:sp>
      <p:sp>
        <p:nvSpPr>
          <p:cNvPr id="6" name="AutoShape 4" descr="data:image/jpeg;base64,/9j/4AAQSkZJRgABAQAAAQABAAD/2wCEAAkGBhQSEBQQEQ8WFREUFxcaEhQSFRYVFBIXGBQXFhcVFRUYGyYeFxomHBcXHy8gIycpLCwsGB89NTAqNigsLCkBCQoKDgwOGg8PGi8lHyEsNCw0LiovLS0sKS0sKiksLCw2LDQvLy8sLSwsLCksLCwsNC0sLywsLCksLCwsLCwsLP/AABEIAGcB6AMBIgACEQEDEQH/xAAcAAACAwEBAQEAAAAAAAAAAAAABgUHCAEEAwL/xABIEAABAwIABwgOCgIDAAMAAAABAAIDBBEFBgcSITFBIlFhcXKBkbITFBcyMzVCUlRzkqGx0SM0U2KCk6KzwtKjwRVjgyRD8f/EABsBAAIDAQEBAAAAAAAAAAAAAAQFAAMGAgcB/8QANxEAAQMCAgUICQUBAAAAAAAAAQACAwQRITEFEkFRcQYyM2GBkaGxExQiNHLB0eHwFkJSU/Fi/9oADAMBAAIRAxEAPwC8UIUbh/D8VHCZpnaBoa0d892xrRtPwXwkAXK6Yxz3BrRcle2pqWxsL5HhrGi7nOIDQN8k6kgYeyvxsJZSRdlP2j7tj5m9879KQcZ8bpq6TOkdmxg/RxNO4ZwnznfePNbUoRLZasnBi19FoJjQHVGJ3bB9fLimLCOUGum11LmDzYbRgc43XSVBz1sjzd8r3H773O+JXxQgy9zsyn8cEcYsxoHALoeRqJHEVIUeMdTF4OqlbwCRxb7JJHuUchfASMl25jXizhfinvA2V2pjIFQxszNpAEcnSNyegcasnF7G2nrW3hk3YF3Rv3MjeNu0cIuFntfSmqXRvbJG8se03a5psQeAomOqe3PEJPV6FgmF4xqu6su76LTKEl4g4/CsHYJ7NqWjZobMBrc0bHDa3nGi4DomjHh4uFi6infTvMcgsQhCELtUIQhCiiEIQoohCEKKIQhCiiEIQoohCEKKIQhCiiEIQoohCEKKIQhCiiEIQoohCEKKIQhCiij8YHEUlQQSCIZbEaCD2N2kFZ7/AOVm9Il/Nf8A2Wg8YvqdR6mX9tyzkltacQtdyeaDG+42hev/AJWb0iX81/8AZNWTKvkdhGNr5pHNzJNDnucO83iUlptyW+M4+RJ1ENETrt4pzXMb6tJh+0+SvBCEJ2vOEIQhRRCEIUUQhCFFEIQhRRCEIUUQhCFFEIQhRRCEIUUXzqJ2sY573BrWglxOoAC5J5lQWOGND66oMhuIm3ELD5Ld8jzjrPMNisDK7h7scDKRh3Uxu/1bSNHO63M0qo0sq5bnUC2GgqMNZ6w4YnLh9/zNCEKQwBgR9XUMp49btbjqY0d848A95sNqCAJNgtG97WNLnGwC+eC8DzVMnYoInPftA1NG+5x0NHCU84OyNSuF56lrD5sbS8jjcS0e4qxsA4AipIRDC2wHfOPfPdtc47T8NikkzjpGge3isdVadle60HsjfmSq0lyLNtua1wP3ogR7nBKuMGTmqpQX5oliGt8VyWjfcw6QOEXHCr1Qu3UkZGGCHh03VMN3HWG4gfJZhXVZeUrENrGuraZlgNM8bRoH/Y0bPvDn30q4sYj1FaQ5jcyHbM8HN/ANbzxaN8hLnQua7UstbDpCCSH097DbfYdyhKKV7ZGOiLhKHAx5gu7OvozQNZ4ForA1TJJTxvmi7HK5oz2G25dt1HQNttYvp0qNxaxLp6IXjZnS23Ur7F53wNjRwDnup9MaeExjE5rJaV0hHVkBjcBtOZ+35ghCEIpJUIQoTDuOVLSaJphn/Zs3UnO0d7z2Xxzg0XKsjjfI7VYLnqU2hVjW5aNJENGSNhlksfZaD8V4BllqL/Vobcb/AI3Q5qoxtTNuhaxwvq27QrdQq2wflmYSBPSuaPOieH/pcG/Ep2wLjJT1bc6nma+3fN1PbymHSOPUrGTMfzShJ6GopxeRhA35jvCk0IQrUGhCEnyZVaJri0ukuCQfozrBsVw57W84q+Gnlmv6NpNtycEJN7rND50n5Tl7sCY/0tVMIIXPzyCRnMLRZoudJXIlYTYFWuoaljS50ZAHUmRCj8NYehpI+yTyhg8ka3PO81o0kpAwjln0kU9JcbHTPsT+Bo0e0o+ZjOcV9p6CoqcY23G/IKz0KpoMs8wO7pIyPuvc09JBTXi/lNpalwjcTDKdAbLbNcd5rxo6bLltRG42BVs2iqqEazmYdWKbkIQr0tQhC+FbXRwsMksjWMGtzyABzlRfQCTYL7oSFhTK/TMJEMT5iPK8Gw8Rduv0qDlyzzX3NJGB9573H3AId1TGNqZx6Iq3i+pbiQPDNWyhVNHlnm8qkjPE97fiCpKjyzxE/S0j28Mb2v8Ac4NUFTEdq6foasb+y/Aj6qx0JdwXlAop7BtQGOPky3jPEC7QeYlMIKua4OyKXSQyRG0jSD1qPxi+p1HqZf23LOS0bjF9TqPUy/tuWckvrcwtVyd6N/ELqbclvjOPkSdRKSbclvjOPkSdRCw9I3inVf7tJ8J8leCEITxebIQhL2HcfKSkJbJLnSDXHEM945WxvOQuXODRclWRRPldqxgk9SYUKrqzLQf/AKaMW2GSTT7LW/7XkblmqL6aaIjgLx77lUGqj3po3QtYRfV8QrcQq6wdllicbT0z4/vRuEgHGCGnounfBOHIKlmfBM17dtjpbwOadLTxhWslY/mlBT0U9PjI0gb9nevchCFYhEIX4llDWlx1AEniAuk8ZWaHzpPyiuHPa3nFXxU0s1/RtJtuTmhJvdZofOk/KcpTF/HWnrZHRwF5c1ucc5haLXA1nhK+CVhNgVY+iqI2lzmEAdSnkKLw7jNT0bc6eUNJ71o3T38lo08+rhSPW5aGgkQ0ZI2GWQNPstB+K+PmYzBxXVPQVFQLxsuN+Q8VZiFV1Jlle57WuomnOIAzZSDcmw1sKFyKiM7fNWv0VVMNnN8R9Us5R8JdmwjNp3Mdo28GYN1+suSyvRhGo7JNLIdb5Hu9p5P+150ne7WcSt7TxiKJrBsACFbuSDAgZTPqnDdzOLWnejYbaON2d7IVQrRGKlIIqGmYNkTL8ZaHO95KKo23ffck2npiynDB+4+A+9lLIQhNViUIUHhLHajp5XQzVAbI22c3MkNrgOGlrSNRC8vdIwf6WPy5f6LgyMGBIRLaSdwuI3WPUUySRhwLXAEEWIIuCDrBG0IYwAAAAAaABoAA1ABLfdIwf6WPy5f6I7pGD/Sx+XL/AEXz0rP5DvXXqdT/AFu7imZCWe6Rg/0sfly/0X3oce6KaRsMVSHSPNmtzJBc2vrLbbFPSsO0d65NJUAXMbu4qfQhKWUjGY0lLmxutNNdrCNbG23bxwgEAcLhvLp7gxpcVxBC6eQRszKgMfspBY51LRus4XEsw1tO1kfDvu2bNOkVe55JJJJJ0knSSd8naVxCSSSOkNyvRKSjjpWajBxO0oQm/E7J1JWt7NI/sUF9ybXfJY2OYDoA2Zx6CnN+R6kzbCWcO87OYfdmWVjKeRwuAhp9LU0D9RzsRuxsqdX0pqp8bxJG8se3S1zTZw4iFPY34ky0DgXHPhcbMkAtp15rx5LrcxtxgLqpc0sNjmj4pY52azDcFXLiDlB7btT1FhUgblw0NmAGmw2P2kbdY2gPCzLBO5jmvY4te0gtcNbSDcELQOKOMArKRk+gP72UDyXt77mOgjgITOmnL/ZdmsfpjRwpyJYx7J2bj9CplZorvCyct/WK0us0V3hZOW/rFV1v7UTydzk7PmviprFDDbaSqFQ4FwaySzR5TiwhovsF7adihUJe0lpuFqZI2yMLHZHBe3DOGZaqZ00z8551DyWDY1o2NH/7pXiTDgDEOqq2h8cYZEdUkpLWu5IsXOHCBbhUlhHJPWRsL2mOW2tsbnB/MHNAPFe6s9HI72rFC+uUsREWuBbC276JMXF1zbGxFiNYOscBQqkarVyW45Ok/wDgzuznNF4HONyWjXGTtIGkcAO8FZCzbgnCBgninbrje13GAdI5xcc60i03FxqTWkkLm2OxYjTlK2GYPYMHeYz+S8OHMMx0sD6iU7lg1DW5x0Na3hJVDYxYzTVsvZJnaB3kYO4jG80b++7WfcnLLJhUmWGlB3LWmRw33OJa2/EGu9pVwhqqUl2qMgm+hKJscQncPad4D7oQhNmJeID64GV0nY4GnNzgM5z3AAkNGoAXGk9B02FawvNmp1PPHAwvkNglNCt/uN0tvDz337x/DMURhLI08AmnqQ77src0+2249wV5pZBsS9mmaR5trW4gqt1cuSXB8jKMyve4tld9EwuJaxjbi7WnVc31bAFWoxOqRVRUssLo3SuDWuIu22tzmuGh1m3OvYr8pKVsUbImCzGNDWjeDRYDoCupIzrFx2Jfp2raYWxsIOtj2D6nyXkxi+p1HqZf23LOS0bjF9TqPUy/tuWclK3MKcnejfxC6m3Jb4zj5EnUSkm3Jb4zj5EnUQsPSN4p1X+7SfCfJXguErqQsq2M5hhFLG60k4OeRrbFqI/EdHEHJzI8MaXFefU1O6olETdvgoLHrKS6RzqajfmxDQ+Zps6TfDD5LeEaTxa68QhJZJHPNyvRKaljpmakY+pQhPOKOTB9VG2eoeYonaWNaAZHjztOhoOzQSd7VdoqMjtKW2ZLM12wlzHDnbmi/SFY2mkcLgIObS9LE/ULsRuGSp5ejB+EZIJBLDIWSN1OafcdhHAdCksacVJaGUMks5jr9jkb3rwNYt5LhouPioVUkFpsc0xY9kzNZuLT4q8MRceW1rOxyAMqWC7mjvXjz2f7Gy6bVmrB2EHwSsmidaRhu0/6O+CLgjeJWhsB4WbVU8dQzVI29vNOpzTwggjmTSmm9ILHMLFaX0eKZ4kj5rvA7vovvhHwMnId1Ss0t1DiWlsI+Bk5DuqVmluocSprc2pjyd5snZ811MWJWMgonzzEZzzCWxN2OeZGWvwAXJ4kuoQLXFpuFpJYmysLH5FejCGEJJ5HTTPL5HG7nH3ADYBsA0BedfuGBz3BrGlzjqa0FzjxAaSpQYn1tr9pTW9W6/RrUsXYqF8cQDSQO4LuJtJ2XCFMy1/pWuPEz6Q+5qExZMMCyNwleWJ7DHG91pGOabnNZ5Q++VxMqRnsEnesfp2bWna1pwA8yUjO1lC9eGKXsdRNGfIlkb0PIXkSwiy2bXBwBG1fl2o8S0rgs/QRW1djZb2Qs2LQeJlb2XB9M/8A6mtPGwZjve0o6iPtELN8omn0bHbifEfZTSEITJY9UVlM8aT/APn+zGldWbjnk8qqqtlqIhH2N+Zm5zyDuY2tNxmnaCoTuTV29D+Yf6pPJC8vJA2rf0ldTNgja6QXDRt6kmoTl3Jq7eh/MP8AVKuEKF0Mr4X2z43Frs03FxoNjtVLo3N5wR0VTDMbRuB4LzqdxE8ZUvrP4OUEp3ETxlS+s/g5SPnjipVdA/4T5FaAVH5UMKdlwg9l9zC1sbeO2c49LrfhCvBZxw/Pn1dQ/wA6aU/5HJjWOs0BZXk/GHTOedg814F6MHUZmmjhGuR7GA72c4Nv71519aOrdFI2WM2exwc02BsQbg2OgpYM8VsHX1Tq5rSdLTNjY2NjbMY0NaBsAFgOhfVUR3SsIelf44v6I7pWEPSv8cX9Ez9cZuKxp0BUnEub3n6K5MZsEippJoCL5zDm8DxpYeZwCzoEz90rCHpX+OL+iWShKiVshBCeaKopqRrmyEEHEWv27B1IViZG8KFs81MToewPaPvMIaekOHsqu0zZNps3CcH3s9p54n/7AXEDtWQFFaRjElLIDuv3Yq91miu8LJy39YrS6zRXeFk5b+sUXW/tSHk7nJ2fNfFTOJtK2Svp45GhzHSbprtINmk2I2i4GhQynsQ/GVL6z+DkDHzhxWlqSRC8j+J8lfzRbQF1CE+XmKorKXRtjwlLmiweGPIG+5u6POQTzpXThlX8ZO9XH8Ck9I5ee7ivSaAk00ZP8R5LjtRWk8EuvTxE6zGzqBZsdqK0lgb6vD6uPqBFUWZSTlFzI+J+SqTK7CRhAOOp0LLczngpJVzZUsWHVFO2eJt5YLktGt8ZtnAb5FgbcaphUVLC2Q9aZaInbLStAzbgfzguqxMm2PUNNGaWoOY3OLo5LEtGdra+2kadN9WnTayrtCrjkMbtYIyqpWVMZjfktL0tYyRofHI17Tqcxwc084X2WaKOukidnxSvjdvxuLT0g6U44FysVUVhOGzs4bMk5nNFjzjnR7Kxp5wsstUaAlbjE4O6sj9PJXKQuqDxcxxp60fRPtIBd0T9EjeG3lDhFwpxGtcHC4SCSN8btV4sRvUdjF9TqPUy/tuWclo3GL6nUepl/bcs5JdW5havk70b+IXU25LfGcfIk6iUk25LfGcfIk6iFh6RvFOq/wB2k+E+SvBZ/wAecKGfCE773a15Yzkx7nRxkE86v6R9gTvAnoWZXyZxLjrOk8Z0o2tdgAs7ydjBe9+4Ad/+LilMV8GCorIIHd694z+Fou5w9lpCi16cG4Skp5WzQuzZG3zXWBtdpadDgRqJS9tgRdaqUOLHBmdjbjsWk2tsLAWA2DYuqiO6VhD0r/HF/RHdKwh6V/ji/omXrjNxWO/T9T/JveforUyg4KE+D5gRuo2mRh3iwZxtxtzhzqhUxVGUOuex0b6m7XgtcOxxC4IsRcM3ilxB1EjZHXatBoujlpIyyQg43Fv8C6rUyNYUvHPTE94WyM4nblw6Wg/iVVp1yRz5uEC3Y+F46HMd/pfKd1pAu9KxiSkeN2Pcrgwj4GTkO6pWaW6hxLS2EfAych3VKzS3UOJE1ubUp5O82Ts+a6pTFnARrKllOHBudcucdOa1ouSBtO8otN2SvxkzkSdVBRgOeAd6f1cjo4HvbmAT4K3MB4uwUkfY4Iw3znHS9533O1n4bwCkrLqE9AAFgvNXvc9xc43JQhCF9XKo7KfgzsWEXutuZg2Qcds136mk86U1c+VTF8z0nZ2C8lPd2jWYz345rB34SqYSaoZqSHrXoOiagT0zd7cD2ZeCFamR7DoLJKNx3TSZIuFpsHgcTrH8aqtenBuEXwSsnidmyMN2nZwgjaCLgjeK4ik9G4ORFdSiqgMe3ZxWlEKAxUxwhrowWENlA+kiJ3TTvjzm8PTYqfTprg4XC86lifE4seLEIQhfiadrGl73BrWi7nOIAA3yTqC6Vea8+FsJNp4JJ5DuY2lx4bagOEmwHGs41VQ6R7pHm7nuc53G4kn3lOOUPHnttwggJ7WYbl2rszhqNvNGwbde8kpKaqUPdYZBbrQ1C6miL3j2neAQp3ETxlS+s/g5QSncRPGVL6z+DkPHzxxTOq6B/wAJ8itALNuGI82pnadYlkHRI4LSSoTKDg/sWEZxse4SN4Q8Zx/VnDmTCtHsgrL8nngSvZvF+4/dLqAL6BrQvvQVZiljlGuN7XjhLXB1vcli15vbBfjtZ/2bvZPyR2s/7N3sn5LSdJVNljbKw3Y9oc0jaCLhfayY+pD+XgsqeURBsYvH7LM3az/s3eyfkjtZ/wBm72T8lpmyLKepf9eCn6iP9fj9lmbtZ/2bvZPyTFk9pHf8nTXY4AOcSSCBoier3shdNo9Ug3VU2nzJG5no7XBGe8cELNFd4WTlv6xWl1miu8LJy39Yrmt/arOTucnZ818VPYh+MqX1n8HKBU9iH4ypfWfwcgY+eOK0lV0D/hPkVf6EIT5eZKksq/jJ3q4/gUnpwyr+Mnerj+BSekc3SO4r0jR/usfwjyXHaitJYG+rw+rj6gWbXaitJYG+rw+rj6gRVFmUl5RcyPifkvYkDG/JaycumpSI5Tpcw6I3nfFu8d7jvDWn9CPfG14s5ZmnqZaZ+vGbHzWcMK4DnpnZk8LozsLhuXcl43LuYrwrTM8DXtLXtDmnW1wBB4wdBSphbJdRTXLIzC87YTZvsG7egBAPoyOaVp6flAw4TNt1jEd3+qkUJhxvxKloHNznB8TyQyRotpGnNc3yTbTrIKXkE5pabFaKKVkzA+M3BX0p6h0b2yRuLXtN2uabFp3wVeGIGN/b0BD7CoisJQNAcD3sgGy9jcbCDwKi035K6wswkxoOiRkjXczc8e9nvV9NIWvA2FLdL0rZ6dziMWi4PDMK3cYvqdR6mX9tyzktG4xfU6j1Mv7blnJXVuYS/k70b+IXU25LfGcfIk6iUk25LfGcfIk6iFh6RvFOq/3aT4T5K7J2Xa4b4I6QsygbFp5Z0xlwf2Csnht3sjs3kk5zf0kIytGAKz/J141pGcD3X+qjV1rSTYC53hpK4pLFrCYp6yCc96x4LuSdy79JKXjE4rVPJa0loubZb14e1n/Zu9k/JHaz/s3eyfktLscCAQbg6iNR4V+rJh6l/wBeCy36iP8AX4/ZZm7Wf9m72T8kdrP+zd7J+S0zZFlPUv8ArwU/UR/r8fsszdrP+zd7J+ScclNK7/kQS0gCKQ3II80f7V0WQu2Umq4OvkqKjTpmidH6O1xbP7Lz4R8DJyHdUrNLdQ4lpbCPgZOQ7qlZpbqHEq63NqK5O82Ts+a6m7JX4yZyJOqlFN2SvxkzkSdVCQ9I3inlf7tJ8J8ld6EITxebIQhCii45txY6jrVGY/YnminzmN/+NISYjsYdZjPFs3xxFXovLhPBkdRE6GZgdG4aQfcQdhGsEKiaISNttTHR1c6jl1s2nMfm0LNiE0Y4Yhy0Ti8XkptkgGlnBIB3p4dR4NSV0nc0tNit/DMyZgfGbgr9wTuY4PY4te3S1zSWuB3wRpCbMHZVK2IWc5ko/wC1m69phbfnulBC+te5vNK5mp4phaRoPFPcuWKqIs2GBp381592eljDWNFTV+Hnc5uxgs1g/A3QTwm5UWhfXSvdgSq4qKnhOsxgBQhfehoXzSNiiYXyO71rRcn5DhOgL3Yy4vPopmwyOBeY2vdm6gXFwLQdtra1zqm11eZWB4ZfE42UUp3ETxlS+s/g5QSncRPGVL6z+Dl9j544quq6B/wnyK0Aq8yu4vGSJlYwXdDuZbfZk3Dvwu9zjvKw1+ZYg5pa4AtIIIOkEHQQRtCdSMD2lpXndJUOppmyt2eI2rMiE3484hvo3mWJpdSk6DrMN/JfwbzunTrUElewsNivRoJ2TsEkZuCnPEfKG6jHYJml9Pfc5vfxEm5zQe+bfTbo3lZ9DjrRSi7KyIcD3CN3svsVn1CvjqXsFs0tq9DwVDtfFpO7b2LRM+NNIwXdWQj/ANWE9AN0tYYytUsYIgDp37LAsj53OF+gFU2hdOrHnLBDxaAgabvJPgrWxEyhy1NY+GpLQJBeANFgxzbksvrNxc3J8nhVjrM1LUuje2Rhs9jg5p3iDcHpWiMXsMtqqaOoZ5Y3Q81w0ObzEEIillLwWuzSvTVC2BzZIxZpw4H7jyUis0V3hZOW/rFaXWaK7wsnLf1iuK39qI5O5ydnzXxU9iH4ypfWfwcoFT2IfjKl9Z/ByBj544rSVXQP+E+RV/oQhPl5kqSyr+Mnerj+BSenDKv4yd6uP4FJ6RzdI7ivSNH+6x/CPJcdqK0lgb6vD6uPqBZtdqK0hguQNpYnE2AiYSTqADASSiqLMpLyi5kfE/JKmUvHGSkEMVO8Nmcc9xsDZg0AEHzj1SvBgXLFGQG1cJY7z4t0w8JYTnN5s5V9jPhs1dXLUHvXG0YOxjdDB0aTwkqLVbql+uS04IuDQ8Bp2slb7W07bn6ZLQFJjxQyd7WRDge7sZ6H2K+1RjfRsF3VsPNI1x5g0klZ5Qu/XXblQeT0N8Hm3YnjKPjxHWBkEAJiY7OL3C2e6xaM0HSAATpOu+rRpR0IQj3l51inlNTsp4xHHkEJyyUUBfhASDvYmPcTwuGYB+o9BSlSUj5XtjjYXvcbNa0XJKvTEbFQUNPmusZpLOmcNV7aGA7w08ZJO1XU0Ze8HYEu0xVthpyy/tOFrdW0qTxi+p1HqZf23LOS0bjF9TqPUy/tuWcldW5hA8nejfxC6m3Jb4zj5EnUSkm3Jb4zj5EnUQsPSN4p1X+7SfCfJXgqsyv4ukOZXMGggMmtsI7xx4+95m76tNfCtomTRuikaHMeCHNOogpvLH6RuqsFRVRpZhIO3rCzShMeOOJUlDITYvp3H6OXe3mP3ne47NoC4krmlpsV6JDMyZgew3BT9iTlM7XY2mqg50LdEcjdL4x5rh5TRstpHDotY9JjhRyi7KyLic8MdztdYjoWekIiOqewWzSqq0LBO4vF2k7su5aHqcbKOMXfWQjgEjXHoaSUrYayvQMBbTMdM/Y5wMcY4dO6PQONVChdOrHnLBVQ6Bp2G7yXeA/O1XBk6x6kq5JYahzeyd/FmgNGboDmAcGg6bnSd5PqzbgjCb6eeOePvo3AgecNRaeAgkc60Tg6vZPEyaM3ZI0OaeAjUeHYeEIqll122OYSbTVEKeQPYLNd4Efnmu4R8DJyHdUrNLdQ4lpbCPgZOQ7qlZpbqHEqa3NqYcnebJ2fNdTdkr8ZM5EnVSim7JX4yZyJOqhIekbxTyv92k+E+Su9CEJ4vNkIQhRRCEIUUXHNBFiLg6wdRSTh/JTTTkvhJp3nYwXiP/nozfwkDgXULh7GvFnBXwVMtO7WidZI+EsltbFctayVo2seB0h+b/tK9TQSRnNezNO9dp+BK6hLaiFseLVrtF6SmqSWyWwXswZixU1BtDDnfjjHWcE3YIyOzOINTM2Nu1se7fxXNmt/UhCtgp2ObrFB6R0tURSGNlh12xVjYBxZgo2ZsEYBPfPOl7+U4/DVwJcx4yfPrqhszJmMzYwwhzSSbOc6+g/eXUIx0TXN1SMEgirJo5fTB3tbzilzuMTelx+w/wCakcXclktNVRVDqmNwjdctDXAnQRoJPCuoVYpowbgIx+mKt7S0uwOGQVkIQhEJSuPYCCCLg6CDqI3ikbD+SenmJfTuMDz5IGdETyLgt5jbgQhcPja8WcERBUy07taJ1vzckrCGS2tiuWsZK0bY5GjpD81LtRgeaM2fHY8ph+BQhLp4GsyWq0dpSaoJa8DD83r0UWLFTMbRw5344x8XBMNBkkrH+EMcQ+87Pd0MBHvXULuGnY8XKortL1ET9Rlu77ptwPkjpo7One6d28dxH7LTc87k60tIyNoZGxrGDU1gDWjiAQhHMjazmhZ2eqmqDeVxPl3ZL6qqajI7M57ndtR7pzj3jtpJ30IXMkTZOcu6Wtmpb+iNr9V18+4xN6XF7DvmpHF3JZLTVUVQ6pjcI3XLQ1wJ0EaCTwoQqxTRg3ART9MVb2lpdgcMgrJQhCJSlIOOOTiStqjUMnYwFrW5rmuJ3N97jUH3GJvS4vYd80IQ7qaNxuQmsWlqqJgY12AwyCDkYm9Li9h/zVoQUA7A2CQB7RGGPBG5cM3NIIOwriF3HCyPmqipr56m3pDllhZJ+F8kVNIS6B74Hbw+kj9lxzhzOSpXZIqtng3RSjgcWO6HC3vQhVupo3bO5EQ6Yq4hbWuOvHxzUBXYoVcPhILfjjPweo3tN97ZunjHzQhLpYww2C1VFWyTx6zgOz/VKYPxMq5/BwX4S+MfFyZ8FZHZnEGonZG3a2O8j+K5s0e9CEXFTMIuUkrdM1LHljLDsx8bqw8XsUqejbaGPdEWdI7dSO43bBwCw4FMoQjg0NFgs7JI6R2s83PWvLhSkMsEsQNjJG9oJ1AuaW3PSqv7jE3pcfsP+aEKuSFsnORdLXzUoIiNr9QKO4xN6XH7D/mprFDJtJR1bah1Qx4a1wzWtcDum21koQuG00bTcBXyaXqpGFjnYEWyCsBCEIhKl854GvaWPaHNcLOa4AgjeIOgpCw7khhkJfSyGF3mOBfHzac5vv4kIVb42vHtBE09XNTm8TreXckzCGTOtiuexNe0eVHI23Q8tPuUBNgqVhs6Ox42n4FCEungazJavR2k5qgHXAw/N69tBilVTG0cGd+OMfFyYsH5Iat9uyvjiG3SZHdDdH6kIVsNMxwuUHW6YqI3ljLDsx8034GyUUkNnS507h9poZ7Ddf4iU5QwtY0Na0NaNADQAAN4AakIRrGNZzQs9PUyzm8jiV+aqLOY5oNs5pHSCFVQyMTelx+w/wCaELmSJsnOV1LXTUoIiNr9QKO4xN6XH7D/AJqbxPybSUdU2ofUMe0NcM1rXA7oW1koQuG00bTcBESaXqpGFjnYHDIJ/QhCISpCEIUUX//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data:image/jpeg;base64,/9j/4AAQSkZJRgABAQAAAQABAAD/2wCEAAkGBhQSEBQQEQ8WFREUFxcaEhQSFRYVFBIXGBQXFhcVFRUYGyYeFxomHBcXHy8gIycpLCwsGB89NTAqNigsLCkBCQoKDgwOGg8PGi8lHyEsNCw0LiovLS0sKS0sKiksLCw2LDQvLy8sLSwsLCksLCwsNC0sLywsLCksLCwsLCwsLP/AABEIAGcB6AMBIgACEQEDEQH/xAAcAAACAwEBAQEAAAAAAAAAAAAABgUHCAEEAwL/xABIEAABAwIABwgOCgIDAAMAAAABAAIDBBEFBgcSITFBIlFhcXKBkbITFBcyMzVCUlRzkqGx0SM0U2KCk6KzwtKjwRVjgyRD8f/EABsBAAIDAQEBAAAAAAAAAAAAAAQFAAMGAgcB/8QANxEAAQMCAgUICQUBAAAAAAAAAQACAwQRITEFEkFRcQYyM2GBkaGxExQiNHLB0eHwFkJSU/Fi/9oADAMBAAIRAxEAPwC8UIUbh/D8VHCZpnaBoa0d892xrRtPwXwkAXK6Yxz3BrRcle2pqWxsL5HhrGi7nOIDQN8k6kgYeyvxsJZSRdlP2j7tj5m9879KQcZ8bpq6TOkdmxg/RxNO4ZwnznfePNbUoRLZasnBi19FoJjQHVGJ3bB9fLimLCOUGum11LmDzYbRgc43XSVBz1sjzd8r3H773O+JXxQgy9zsyn8cEcYsxoHALoeRqJHEVIUeMdTF4OqlbwCRxb7JJHuUchfASMl25jXizhfinvA2V2pjIFQxszNpAEcnSNyegcasnF7G2nrW3hk3YF3Rv3MjeNu0cIuFntfSmqXRvbJG8se03a5psQeAomOqe3PEJPV6FgmF4xqu6su76LTKEl4g4/CsHYJ7NqWjZobMBrc0bHDa3nGi4DomjHh4uFi6infTvMcgsQhCELtUIQhCiiEIQoohCEKKIQhCiiEIQoohCEKKIQhCiiEIQoohCEKKIQhCiiEIQoohCEKKIQhCiij8YHEUlQQSCIZbEaCD2N2kFZ7/AOVm9Il/Nf8A2Wg8YvqdR6mX9tyzkltacQtdyeaDG+42hev/AJWb0iX81/8AZNWTKvkdhGNr5pHNzJNDnucO83iUlptyW+M4+RJ1ENETrt4pzXMb6tJh+0+SvBCEJ2vOEIQhRRCEIUUQhCFFEIQhRRCEIUUQhCFFEIQhRRCEIUUXzqJ2sY573BrWglxOoAC5J5lQWOGND66oMhuIm3ELD5Ld8jzjrPMNisDK7h7scDKRh3Uxu/1bSNHO63M0qo0sq5bnUC2GgqMNZ6w4YnLh9/zNCEKQwBgR9XUMp49btbjqY0d848A95sNqCAJNgtG97WNLnGwC+eC8DzVMnYoInPftA1NG+5x0NHCU84OyNSuF56lrD5sbS8jjcS0e4qxsA4AipIRDC2wHfOPfPdtc47T8NikkzjpGge3isdVadle60HsjfmSq0lyLNtua1wP3ogR7nBKuMGTmqpQX5oliGt8VyWjfcw6QOEXHCr1Qu3UkZGGCHh03VMN3HWG4gfJZhXVZeUrENrGuraZlgNM8bRoH/Y0bPvDn30q4sYj1FaQ5jcyHbM8HN/ANbzxaN8hLnQua7UstbDpCCSH097DbfYdyhKKV7ZGOiLhKHAx5gu7OvozQNZ4ForA1TJJTxvmi7HK5oz2G25dt1HQNttYvp0qNxaxLp6IXjZnS23Ur7F53wNjRwDnup9MaeExjE5rJaV0hHVkBjcBtOZ+35ghCEIpJUIQoTDuOVLSaJphn/Zs3UnO0d7z2Xxzg0XKsjjfI7VYLnqU2hVjW5aNJENGSNhlksfZaD8V4BllqL/Vobcb/AI3Q5qoxtTNuhaxwvq27QrdQq2wflmYSBPSuaPOieH/pcG/Ep2wLjJT1bc6nma+3fN1PbymHSOPUrGTMfzShJ6GopxeRhA35jvCk0IQrUGhCEnyZVaJri0ukuCQfozrBsVw57W84q+Gnlmv6NpNtycEJN7rND50n5Tl7sCY/0tVMIIXPzyCRnMLRZoudJXIlYTYFWuoaljS50ZAHUmRCj8NYehpI+yTyhg8ka3PO81o0kpAwjln0kU9JcbHTPsT+Bo0e0o+ZjOcV9p6CoqcY23G/IKz0KpoMs8wO7pIyPuvc09JBTXi/lNpalwjcTDKdAbLbNcd5rxo6bLltRG42BVs2iqqEazmYdWKbkIQr0tQhC+FbXRwsMksjWMGtzyABzlRfQCTYL7oSFhTK/TMJEMT5iPK8Gw8Rduv0qDlyzzX3NJGB9573H3AId1TGNqZx6Iq3i+pbiQPDNWyhVNHlnm8qkjPE97fiCpKjyzxE/S0j28Mb2v8Ac4NUFTEdq6foasb+y/Aj6qx0JdwXlAop7BtQGOPky3jPEC7QeYlMIKua4OyKXSQyRG0jSD1qPxi+p1HqZf23LOS0bjF9TqPUy/tuWckvrcwtVyd6N/ELqbclvjOPkSdRKSbclvjOPkSdRCw9I3inVf7tJ8J8leCEITxebIQhL2HcfKSkJbJLnSDXHEM945WxvOQuXODRclWRRPldqxgk9SYUKrqzLQf/AKaMW2GSTT7LW/7XkblmqL6aaIjgLx77lUGqj3po3QtYRfV8QrcQq6wdllicbT0z4/vRuEgHGCGnounfBOHIKlmfBM17dtjpbwOadLTxhWslY/mlBT0U9PjI0gb9nevchCFYhEIX4llDWlx1AEniAuk8ZWaHzpPyiuHPa3nFXxU0s1/RtJtuTmhJvdZofOk/KcpTF/HWnrZHRwF5c1ucc5haLXA1nhK+CVhNgVY+iqI2lzmEAdSnkKLw7jNT0bc6eUNJ71o3T38lo08+rhSPW5aGgkQ0ZI2GWQNPstB+K+PmYzBxXVPQVFQLxsuN+Q8VZiFV1Jlle57WuomnOIAzZSDcmw1sKFyKiM7fNWv0VVMNnN8R9Us5R8JdmwjNp3Mdo28GYN1+suSyvRhGo7JNLIdb5Hu9p5P+150ne7WcSt7TxiKJrBsACFbuSDAgZTPqnDdzOLWnejYbaON2d7IVQrRGKlIIqGmYNkTL8ZaHO95KKo23ffck2npiynDB+4+A+9lLIQhNViUIUHhLHajp5XQzVAbI22c3MkNrgOGlrSNRC8vdIwf6WPy5f6LgyMGBIRLaSdwuI3WPUUySRhwLXAEEWIIuCDrBG0IYwAAAAAaABoAA1ABLfdIwf6WPy5f6I7pGD/Sx+XL/AEXz0rP5DvXXqdT/AFu7imZCWe6Rg/0sfly/0X3oce6KaRsMVSHSPNmtzJBc2vrLbbFPSsO0d65NJUAXMbu4qfQhKWUjGY0lLmxutNNdrCNbG23bxwgEAcLhvLp7gxpcVxBC6eQRszKgMfspBY51LRus4XEsw1tO1kfDvu2bNOkVe55JJJJJ0knSSd8naVxCSSSOkNyvRKSjjpWajBxO0oQm/E7J1JWt7NI/sUF9ybXfJY2OYDoA2Zx6CnN+R6kzbCWcO87OYfdmWVjKeRwuAhp9LU0D9RzsRuxsqdX0pqp8bxJG8se3S1zTZw4iFPY34ky0DgXHPhcbMkAtp15rx5LrcxtxgLqpc0sNjmj4pY52azDcFXLiDlB7btT1FhUgblw0NmAGmw2P2kbdY2gPCzLBO5jmvY4te0gtcNbSDcELQOKOMArKRk+gP72UDyXt77mOgjgITOmnL/ZdmsfpjRwpyJYx7J2bj9CplZorvCyct/WK0us0V3hZOW/rFV1v7UTydzk7PmviprFDDbaSqFQ4FwaySzR5TiwhovsF7adihUJe0lpuFqZI2yMLHZHBe3DOGZaqZ00z8551DyWDY1o2NH/7pXiTDgDEOqq2h8cYZEdUkpLWu5IsXOHCBbhUlhHJPWRsL2mOW2tsbnB/MHNAPFe6s9HI72rFC+uUsREWuBbC276JMXF1zbGxFiNYOscBQqkarVyW45Ok/wDgzuznNF4HONyWjXGTtIGkcAO8FZCzbgnCBgninbrje13GAdI5xcc60i03FxqTWkkLm2OxYjTlK2GYPYMHeYz+S8OHMMx0sD6iU7lg1DW5x0Na3hJVDYxYzTVsvZJnaB3kYO4jG80b++7WfcnLLJhUmWGlB3LWmRw33OJa2/EGu9pVwhqqUl2qMgm+hKJscQncPad4D7oQhNmJeID64GV0nY4GnNzgM5z3AAkNGoAXGk9B02FawvNmp1PPHAwvkNglNCt/uN0tvDz337x/DMURhLI08AmnqQ77src0+2249wV5pZBsS9mmaR5trW4gqt1cuSXB8jKMyve4tld9EwuJaxjbi7WnVc31bAFWoxOqRVRUssLo3SuDWuIu22tzmuGh1m3OvYr8pKVsUbImCzGNDWjeDRYDoCupIzrFx2Jfp2raYWxsIOtj2D6nyXkxi+p1HqZf23LOS0bjF9TqPUy/tuWclK3MKcnejfxC6m3Jb4zj5EnUSkm3Jb4zj5EnUQsPSN4p1X+7SfCfJXguErqQsq2M5hhFLG60k4OeRrbFqI/EdHEHJzI8MaXFefU1O6olETdvgoLHrKS6RzqajfmxDQ+Zps6TfDD5LeEaTxa68QhJZJHPNyvRKaljpmakY+pQhPOKOTB9VG2eoeYonaWNaAZHjztOhoOzQSd7VdoqMjtKW2ZLM12wlzHDnbmi/SFY2mkcLgIObS9LE/ULsRuGSp5ejB+EZIJBLDIWSN1OafcdhHAdCksacVJaGUMks5jr9jkb3rwNYt5LhouPioVUkFpsc0xY9kzNZuLT4q8MRceW1rOxyAMqWC7mjvXjz2f7Gy6bVmrB2EHwSsmidaRhu0/6O+CLgjeJWhsB4WbVU8dQzVI29vNOpzTwggjmTSmm9ILHMLFaX0eKZ4kj5rvA7vovvhHwMnId1Ss0t1DiWlsI+Bk5DuqVmluocSprc2pjyd5snZ811MWJWMgonzzEZzzCWxN2OeZGWvwAXJ4kuoQLXFpuFpJYmysLH5FejCGEJJ5HTTPL5HG7nH3ADYBsA0BedfuGBz3BrGlzjqa0FzjxAaSpQYn1tr9pTW9W6/RrUsXYqF8cQDSQO4LuJtJ2XCFMy1/pWuPEz6Q+5qExZMMCyNwleWJ7DHG91pGOabnNZ5Q++VxMqRnsEnesfp2bWna1pwA8yUjO1lC9eGKXsdRNGfIlkb0PIXkSwiy2bXBwBG1fl2o8S0rgs/QRW1djZb2Qs2LQeJlb2XB9M/8A6mtPGwZjve0o6iPtELN8omn0bHbifEfZTSEITJY9UVlM8aT/APn+zGldWbjnk8qqqtlqIhH2N+Zm5zyDuY2tNxmnaCoTuTV29D+Yf6pPJC8vJA2rf0ldTNgja6QXDRt6kmoTl3Jq7eh/MP8AVKuEKF0Mr4X2z43Frs03FxoNjtVLo3N5wR0VTDMbRuB4LzqdxE8ZUvrP4OUEp3ETxlS+s/g5SPnjipVdA/4T5FaAVH5UMKdlwg9l9zC1sbeO2c49LrfhCvBZxw/Pn1dQ/wA6aU/5HJjWOs0BZXk/GHTOedg814F6MHUZmmjhGuR7GA72c4Nv71519aOrdFI2WM2exwc02BsQbg2OgpYM8VsHX1Tq5rSdLTNjY2NjbMY0NaBsAFgOhfVUR3SsIelf44v6I7pWEPSv8cX9Ez9cZuKxp0BUnEub3n6K5MZsEippJoCL5zDm8DxpYeZwCzoEz90rCHpX+OL+iWShKiVshBCeaKopqRrmyEEHEWv27B1IViZG8KFs81MToewPaPvMIaekOHsqu0zZNps3CcH3s9p54n/7AXEDtWQFFaRjElLIDuv3Yq91miu8LJy39YrS6zRXeFk5b+sUXW/tSHk7nJ2fNfFTOJtK2Svp45GhzHSbprtINmk2I2i4GhQynsQ/GVL6z+DkDHzhxWlqSRC8j+J8lfzRbQF1CE+XmKorKXRtjwlLmiweGPIG+5u6POQTzpXThlX8ZO9XH8Ck9I5ee7ivSaAk00ZP8R5LjtRWk8EuvTxE6zGzqBZsdqK0lgb6vD6uPqBFUWZSTlFzI+J+SqTK7CRhAOOp0LLczngpJVzZUsWHVFO2eJt5YLktGt8ZtnAb5FgbcaphUVLC2Q9aZaInbLStAzbgfzguqxMm2PUNNGaWoOY3OLo5LEtGdra+2kadN9WnTayrtCrjkMbtYIyqpWVMZjfktL0tYyRofHI17Tqcxwc084X2WaKOukidnxSvjdvxuLT0g6U44FysVUVhOGzs4bMk5nNFjzjnR7Kxp5wsstUaAlbjE4O6sj9PJXKQuqDxcxxp60fRPtIBd0T9EjeG3lDhFwpxGtcHC4SCSN8btV4sRvUdjF9TqPUy/tuWclo3GL6nUepl/bcs5JdW5havk70b+IXU25LfGcfIk6iUk25LfGcfIk6iFh6RvFOq/wB2k+E+SvBZ/wAecKGfCE773a15Yzkx7nRxkE86v6R9gTvAnoWZXyZxLjrOk8Z0o2tdgAs7ydjBe9+4Ad/+LilMV8GCorIIHd694z+Fou5w9lpCi16cG4Skp5WzQuzZG3zXWBtdpadDgRqJS9tgRdaqUOLHBmdjbjsWk2tsLAWA2DYuqiO6VhD0r/HF/RHdKwh6V/ji/omXrjNxWO/T9T/JveforUyg4KE+D5gRuo2mRh3iwZxtxtzhzqhUxVGUOuex0b6m7XgtcOxxC4IsRcM3ilxB1EjZHXatBoujlpIyyQg43Fv8C6rUyNYUvHPTE94WyM4nblw6Wg/iVVp1yRz5uEC3Y+F46HMd/pfKd1pAu9KxiSkeN2Pcrgwj4GTkO6pWaW6hxLS2EfAych3VKzS3UOJE1ubUp5O82Ts+a6pTFnARrKllOHBudcucdOa1ouSBtO8otN2SvxkzkSdVBRgOeAd6f1cjo4HvbmAT4K3MB4uwUkfY4Iw3znHS9533O1n4bwCkrLqE9AAFgvNXvc9xc43JQhCF9XKo7KfgzsWEXutuZg2Qcds136mk86U1c+VTF8z0nZ2C8lPd2jWYz345rB34SqYSaoZqSHrXoOiagT0zd7cD2ZeCFamR7DoLJKNx3TSZIuFpsHgcTrH8aqtenBuEXwSsnidmyMN2nZwgjaCLgjeK4ik9G4ORFdSiqgMe3ZxWlEKAxUxwhrowWENlA+kiJ3TTvjzm8PTYqfTprg4XC86lifE4seLEIQhfiadrGl73BrWi7nOIAA3yTqC6Vea8+FsJNp4JJ5DuY2lx4bagOEmwHGs41VQ6R7pHm7nuc53G4kn3lOOUPHnttwggJ7WYbl2rszhqNvNGwbde8kpKaqUPdYZBbrQ1C6miL3j2neAQp3ETxlS+s/g5QSncRPGVL6z+DkPHzxxTOq6B/wAJ8itALNuGI82pnadYlkHRI4LSSoTKDg/sWEZxse4SN4Q8Zx/VnDmTCtHsgrL8nngSvZvF+4/dLqAL6BrQvvQVZiljlGuN7XjhLXB1vcli15vbBfjtZ/2bvZPyR2s/7N3sn5LSdJVNljbKw3Y9oc0jaCLhfayY+pD+XgsqeURBsYvH7LM3az/s3eyfkjtZ/wBm72T8lpmyLKepf9eCn6iP9fj9lmbtZ/2bvZPyTFk9pHf8nTXY4AOcSSCBoier3shdNo9Ug3VU2nzJG5no7XBGe8cELNFd4WTlv6xWl1miu8LJy39Yrmt/arOTucnZ818VPYh+MqX1n8HKBU9iH4ypfWfwcgY+eOK0lV0D/hPkVf6EIT5eZKksq/jJ3q4/gUnpwyr+Mnerj+BSekc3SO4r0jR/usfwjyXHaitJYG+rw+rj6gWbXaitJYG+rw+rj6gRVFmUl5RcyPifkvYkDG/JaycumpSI5Tpcw6I3nfFu8d7jvDWn9CPfG14s5ZmnqZaZ+vGbHzWcMK4DnpnZk8LozsLhuXcl43LuYrwrTM8DXtLXtDmnW1wBB4wdBSphbJdRTXLIzC87YTZvsG7egBAPoyOaVp6flAw4TNt1jEd3+qkUJhxvxKloHNznB8TyQyRotpGnNc3yTbTrIKXkE5pabFaKKVkzA+M3BX0p6h0b2yRuLXtN2uabFp3wVeGIGN/b0BD7CoisJQNAcD3sgGy9jcbCDwKi035K6wswkxoOiRkjXczc8e9nvV9NIWvA2FLdL0rZ6dziMWi4PDMK3cYvqdR6mX9tyzktG4xfU6j1Mv7blnJXVuYS/k70b+IXU25LfGcfIk6iUk25LfGcfIk6iFh6RvFOq/3aT4T5K7J2Xa4b4I6QsygbFp5Z0xlwf2Csnht3sjs3kk5zf0kIytGAKz/J141pGcD3X+qjV1rSTYC53hpK4pLFrCYp6yCc96x4LuSdy79JKXjE4rVPJa0loubZb14e1n/Zu9k/JHaz/s3eyfktLscCAQbg6iNR4V+rJh6l/wBeCy36iP8AX4/ZZm7Wf9m72T8kdrP+zd7J+S0zZFlPUv8ArwU/UR/r8fsszdrP+zd7J+ScclNK7/kQS0gCKQ3II80f7V0WQu2Umq4OvkqKjTpmidH6O1xbP7Lz4R8DJyHdUrNLdQ4lpbCPgZOQ7qlZpbqHEq63NqK5O82Ts+a6m7JX4yZyJOqlFN2SvxkzkSdVCQ9I3inlf7tJ8J8ld6EITxebIQhCii45txY6jrVGY/YnminzmN/+NISYjsYdZjPFs3xxFXovLhPBkdRE6GZgdG4aQfcQdhGsEKiaISNttTHR1c6jl1s2nMfm0LNiE0Y4Yhy0Ti8XkptkgGlnBIB3p4dR4NSV0nc0tNit/DMyZgfGbgr9wTuY4PY4te3S1zSWuB3wRpCbMHZVK2IWc5ko/wC1m69phbfnulBC+te5vNK5mp4phaRoPFPcuWKqIs2GBp381592eljDWNFTV+Hnc5uxgs1g/A3QTwm5UWhfXSvdgSq4qKnhOsxgBQhfehoXzSNiiYXyO71rRcn5DhOgL3Yy4vPopmwyOBeY2vdm6gXFwLQdtra1zqm11eZWB4ZfE42UUp3ETxlS+s/g5QSncRPGVL6z+Dl9j544quq6B/wnyK0Aq8yu4vGSJlYwXdDuZbfZk3Dvwu9zjvKw1+ZYg5pa4AtIIIOkEHQQRtCdSMD2lpXndJUOppmyt2eI2rMiE3484hvo3mWJpdSk6DrMN/JfwbzunTrUElewsNivRoJ2TsEkZuCnPEfKG6jHYJml9Pfc5vfxEm5zQe+bfTbo3lZ9DjrRSi7KyIcD3CN3svsVn1CvjqXsFs0tq9DwVDtfFpO7b2LRM+NNIwXdWQj/ANWE9AN0tYYytUsYIgDp37LAsj53OF+gFU2hdOrHnLBDxaAgabvJPgrWxEyhy1NY+GpLQJBeANFgxzbksvrNxc3J8nhVjrM1LUuje2Rhs9jg5p3iDcHpWiMXsMtqqaOoZ5Y3Q81w0ObzEEIillLwWuzSvTVC2BzZIxZpw4H7jyUis0V3hZOW/rFaXWaK7wsnLf1iuK39qI5O5ydnzXxU9iH4ypfWfwcoFT2IfjKl9Z/ByBj544rSVXQP+E+RV/oQhPl5kqSyr+Mnerj+BSenDKv4yd6uP4FJ6RzdI7ivSNH+6x/CPJcdqK0lgb6vD6uPqBZtdqK0hguQNpYnE2AiYSTqADASSiqLMpLyi5kfE/JKmUvHGSkEMVO8Nmcc9xsDZg0AEHzj1SvBgXLFGQG1cJY7z4t0w8JYTnN5s5V9jPhs1dXLUHvXG0YOxjdDB0aTwkqLVbql+uS04IuDQ8Bp2slb7W07bn6ZLQFJjxQyd7WRDge7sZ6H2K+1RjfRsF3VsPNI1x5g0klZ5Qu/XXblQeT0N8Hm3YnjKPjxHWBkEAJiY7OL3C2e6xaM0HSAATpOu+rRpR0IQj3l51inlNTsp4xHHkEJyyUUBfhASDvYmPcTwuGYB+o9BSlSUj5XtjjYXvcbNa0XJKvTEbFQUNPmusZpLOmcNV7aGA7w08ZJO1XU0Ze8HYEu0xVthpyy/tOFrdW0qTxi+p1HqZf23LOS0bjF9TqPUy/tuWcldW5hA8nejfxC6m3Jb4zj5EnUSkm3Jb4zj5EnUQsPSN4p1X+7SfCfJXgqsyv4ukOZXMGggMmtsI7xx4+95m76tNfCtomTRuikaHMeCHNOogpvLH6RuqsFRVRpZhIO3rCzShMeOOJUlDITYvp3H6OXe3mP3ne47NoC4krmlpsV6JDMyZgew3BT9iTlM7XY2mqg50LdEcjdL4x5rh5TRstpHDotY9JjhRyi7KyLic8MdztdYjoWekIiOqewWzSqq0LBO4vF2k7su5aHqcbKOMXfWQjgEjXHoaSUrYayvQMBbTMdM/Y5wMcY4dO6PQONVChdOrHnLBVQ6Bp2G7yXeA/O1XBk6x6kq5JYahzeyd/FmgNGboDmAcGg6bnSd5PqzbgjCb6eeOePvo3AgecNRaeAgkc60Tg6vZPEyaM3ZI0OaeAjUeHYeEIqll122OYSbTVEKeQPYLNd4Efnmu4R8DJyHdUrNLdQ4lpbCPgZOQ7qlZpbqHEqa3NqYcnebJ2fNdTdkr8ZM5EnVSim7JX4yZyJOqhIekbxTyv92k+E+Su9CEJ4vNkIQhRRCEIUUXHNBFiLg6wdRSTh/JTTTkvhJp3nYwXiP/nozfwkDgXULh7GvFnBXwVMtO7WidZI+EsltbFctayVo2seB0h+b/tK9TQSRnNezNO9dp+BK6hLaiFseLVrtF6SmqSWyWwXswZixU1BtDDnfjjHWcE3YIyOzOINTM2Nu1se7fxXNmt/UhCtgp2ObrFB6R0tURSGNlh12xVjYBxZgo2ZsEYBPfPOl7+U4/DVwJcx4yfPrqhszJmMzYwwhzSSbOc6+g/eXUIx0TXN1SMEgirJo5fTB3tbzilzuMTelx+w/wCakcXclktNVRVDqmNwjdctDXAnQRoJPCuoVYpowbgIx+mKt7S0uwOGQVkIQhEJSuPYCCCLg6CDqI3ikbD+SenmJfTuMDz5IGdETyLgt5jbgQhcPja8WcERBUy07taJ1vzckrCGS2tiuWsZK0bY5GjpD81LtRgeaM2fHY8ph+BQhLp4GsyWq0dpSaoJa8DD83r0UWLFTMbRw5344x8XBMNBkkrH+EMcQ+87Pd0MBHvXULuGnY8XKortL1ET9Rlu77ptwPkjpo7One6d28dxH7LTc87k60tIyNoZGxrGDU1gDWjiAQhHMjazmhZ2eqmqDeVxPl3ZL6qqajI7M57ndtR7pzj3jtpJ30IXMkTZOcu6Wtmpb+iNr9V18+4xN6XF7DvmpHF3JZLTVUVQ6pjcI3XLQ1wJ0EaCTwoQqxTRg3ART9MVb2lpdgcMgrJQhCJSlIOOOTiStqjUMnYwFrW5rmuJ3N97jUH3GJvS4vYd80IQ7qaNxuQmsWlqqJgY12AwyCDkYm9Li9h/zVoQUA7A2CQB7RGGPBG5cM3NIIOwriF3HCyPmqipr56m3pDllhZJ+F8kVNIS6B74Hbw+kj9lxzhzOSpXZIqtng3RSjgcWO6HC3vQhVupo3bO5EQ6Yq4hbWuOvHxzUBXYoVcPhILfjjPweo3tN97ZunjHzQhLpYww2C1VFWyTx6zgOz/VKYPxMq5/BwX4S+MfFyZ8FZHZnEGonZG3a2O8j+K5s0e9CEXFTMIuUkrdM1LHljLDsx8bqw8XsUqejbaGPdEWdI7dSO43bBwCw4FMoQjg0NFgs7JI6R2s83PWvLhSkMsEsQNjJG9oJ1AuaW3PSqv7jE3pcfsP+aEKuSFsnORdLXzUoIiNr9QKO4xN6XH7D/mprFDJtJR1bah1Qx4a1wzWtcDum21koQuG00bTcBXyaXqpGFjnYEWyCsBCEIhKl854GvaWPaHNcLOa4AgjeIOgpCw7khhkJfSyGF3mOBfHzac5vv4kIVb42vHtBE09XNTm8TreXckzCGTOtiuexNe0eVHI23Q8tPuUBNgqVhs6Ox42n4FCEungazJavR2k5qgHXAw/N69tBilVTG0cGd+OMfFyYsH5Iat9uyvjiG3SZHdDdH6kIVsNMxwuUHW6YqI3ljLDsx8034GyUUkNnS507h9poZ7Ddf4iU5QwtY0Na0NaNADQAAN4AakIRrGNZzQs9PUyzm8jiV+aqLOY5oNs5pHSCFVQyMTelx+w/wCaELmSJsnOV1LXTUoIiNr9QKO4xN6XH7D/AJqbxPybSUdU2ofUMe0NcM1rXA7oW1koQuG00bTcBESaXqpGFjnYHDIJ/QhCISpCEIUUX//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7184572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8DAB813-3D5F-C844-A2C5-37AFEB16C07D}" type="slidenum">
              <a:rPr lang="en-US" smtClean="0">
                <a:solidFill>
                  <a:srgbClr val="F8F9FA"/>
                </a:solidFill>
              </a:rPr>
              <a:pPr/>
              <a:t>31</a:t>
            </a:fld>
            <a:endParaRPr lang="en-US">
              <a:solidFill>
                <a:srgbClr val="F8F9FA"/>
              </a:solidFill>
            </a:endParaRPr>
          </a:p>
        </p:txBody>
      </p:sp>
      <p:sp>
        <p:nvSpPr>
          <p:cNvPr id="4" name="AutoShape 2" descr="Tall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Tall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http://ww1.prweb.com/prfiles/2013/10/30/11282923/tally%20overvie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 y="2911150"/>
            <a:ext cx="3739369" cy="301562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1.prweb.com/prfiles/2013/10/29/11282923/tally-overview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3588" y="2973681"/>
            <a:ext cx="3586301" cy="2890558"/>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3038" y="284015"/>
            <a:ext cx="967825" cy="967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AutoShape 11" descr="Tally"/>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6"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7766" y="1969710"/>
            <a:ext cx="2102943" cy="1155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itle 1"/>
          <p:cNvSpPr txBox="1">
            <a:spLocks/>
          </p:cNvSpPr>
          <p:nvPr/>
        </p:nvSpPr>
        <p:spPr>
          <a:xfrm>
            <a:off x="305458" y="284015"/>
            <a:ext cx="8670400" cy="976953"/>
          </a:xfrm>
          <a:prstGeom prst="rect">
            <a:avLst/>
          </a:prstGeom>
        </p:spPr>
        <p:txBody>
          <a:bodyPr/>
          <a:lstStyle>
            <a:lvl1pPr algn="l" defTabSz="914400" rtl="0" eaLnBrk="1" latinLnBrk="0" hangingPunct="1">
              <a:spcBef>
                <a:spcPct val="0"/>
              </a:spcBef>
              <a:buNone/>
              <a:tabLst>
                <a:tab pos="182563" algn="l"/>
              </a:tabLst>
              <a:defRPr sz="4000" b="0" i="0" kern="1200">
                <a:solidFill>
                  <a:srgbClr val="A6B0C8"/>
                </a:solidFill>
                <a:latin typeface="Arial"/>
                <a:ea typeface="+mj-ea"/>
                <a:cs typeface="+mj-cs"/>
              </a:defRPr>
            </a:lvl1pPr>
          </a:lstStyle>
          <a:p>
            <a:pPr>
              <a:lnSpc>
                <a:spcPts val="4000"/>
              </a:lnSpc>
            </a:pPr>
            <a:r>
              <a:rPr lang="en-US" sz="2800" dirty="0" smtClean="0"/>
              <a:t>Embedding LCA Data into Revit </a:t>
            </a:r>
            <a:endParaRPr lang="en-US" sz="2800" b="1" dirty="0" smtClean="0"/>
          </a:p>
          <a:p>
            <a:r>
              <a:rPr lang="en-US" sz="2400" dirty="0" smtClean="0">
                <a:solidFill>
                  <a:srgbClr val="053971"/>
                </a:solidFill>
              </a:rPr>
              <a:t>Connecting Product Data with the Tools of Design</a:t>
            </a:r>
            <a:endParaRPr lang="en-US" sz="2400" dirty="0">
              <a:solidFill>
                <a:srgbClr val="053971"/>
              </a:solidFill>
            </a:endParaRPr>
          </a:p>
        </p:txBody>
      </p:sp>
    </p:spTree>
    <p:extLst>
      <p:ext uri="{BB962C8B-B14F-4D97-AF65-F5344CB8AC3E}">
        <p14:creationId xmlns:p14="http://schemas.microsoft.com/office/powerpoint/2010/main" val="42270204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766415935"/>
              </p:ext>
            </p:extLst>
          </p:nvPr>
        </p:nvGraphicFramePr>
        <p:xfrm>
          <a:off x="75733" y="2175638"/>
          <a:ext cx="8876369" cy="38783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Rounded Rectangle 11"/>
          <p:cNvSpPr/>
          <p:nvPr/>
        </p:nvSpPr>
        <p:spPr>
          <a:xfrm>
            <a:off x="15766" y="6114555"/>
            <a:ext cx="5517931" cy="727679"/>
          </a:xfrm>
          <a:prstGeom prst="roundRect">
            <a:avLst>
              <a:gd name="adj" fmla="val 0"/>
            </a:avLst>
          </a:prstGeom>
          <a:ln>
            <a:prstDash val="sysDash"/>
          </a:ln>
        </p:spPr>
        <p:style>
          <a:lnRef idx="2">
            <a:schemeClr val="accent1"/>
          </a:lnRef>
          <a:fillRef idx="1">
            <a:schemeClr val="lt1"/>
          </a:fillRef>
          <a:effectRef idx="0">
            <a:schemeClr val="accent1"/>
          </a:effectRef>
          <a:fontRef idx="minor">
            <a:schemeClr val="dk1"/>
          </a:fontRef>
        </p:style>
        <p:txBody>
          <a:bodyPr rtlCol="0" anchor="t"/>
          <a:lstStyle/>
          <a:p>
            <a:r>
              <a:rPr lang="en-US" sz="1200" dirty="0" smtClean="0">
                <a:solidFill>
                  <a:schemeClr val="tx1"/>
                </a:solidFill>
                <a:latin typeface="Arial" pitchFamily="34" charset="0"/>
                <a:cs typeface="Arial" pitchFamily="34" charset="0"/>
              </a:rPr>
              <a:t>	    </a:t>
            </a:r>
          </a:p>
          <a:p>
            <a:pPr marL="173038" lvl="1"/>
            <a:r>
              <a:rPr lang="en-US" sz="1200" dirty="0">
                <a:solidFill>
                  <a:schemeClr val="tx1"/>
                </a:solidFill>
                <a:latin typeface="Arial" pitchFamily="34" charset="0"/>
                <a:cs typeface="Arial" pitchFamily="34" charset="0"/>
              </a:rPr>
              <a:t>	</a:t>
            </a:r>
            <a:r>
              <a:rPr lang="en-US" sz="1200" b="1" dirty="0" smtClean="0">
                <a:solidFill>
                  <a:schemeClr val="tx1"/>
                </a:solidFill>
                <a:latin typeface="Arial" pitchFamily="34" charset="0"/>
                <a:cs typeface="Arial" pitchFamily="34" charset="0"/>
              </a:rPr>
              <a:t>P.O</a:t>
            </a:r>
            <a:r>
              <a:rPr lang="en-US" sz="1200" dirty="0" smtClean="0">
                <a:solidFill>
                  <a:schemeClr val="tx1"/>
                </a:solidFill>
                <a:latin typeface="Arial" pitchFamily="34" charset="0"/>
                <a:cs typeface="Arial" pitchFamily="34" charset="0"/>
              </a:rPr>
              <a:t> = Program Operator	                     	</a:t>
            </a:r>
            <a:r>
              <a:rPr lang="en-US" sz="1200" dirty="0">
                <a:solidFill>
                  <a:schemeClr val="tx1"/>
                </a:solidFill>
                <a:latin typeface="Arial" pitchFamily="34" charset="0"/>
                <a:cs typeface="Arial" pitchFamily="34" charset="0"/>
              </a:rPr>
              <a:t> </a:t>
            </a:r>
            <a:r>
              <a:rPr lang="en-US" sz="1200" dirty="0" smtClean="0">
                <a:solidFill>
                  <a:schemeClr val="tx1"/>
                </a:solidFill>
                <a:latin typeface="Arial" pitchFamily="34" charset="0"/>
                <a:cs typeface="Arial" pitchFamily="34" charset="0"/>
              </a:rPr>
              <a:t>      = PE Responsibility</a:t>
            </a:r>
          </a:p>
          <a:p>
            <a:pPr marL="173038" lvl="1"/>
            <a:endParaRPr lang="en-US" sz="1200" dirty="0" smtClean="0">
              <a:solidFill>
                <a:schemeClr val="tx1"/>
              </a:solidFill>
              <a:latin typeface="Arial" pitchFamily="34" charset="0"/>
              <a:cs typeface="Arial" pitchFamily="34" charset="0"/>
            </a:endParaRPr>
          </a:p>
        </p:txBody>
      </p:sp>
      <p:grpSp>
        <p:nvGrpSpPr>
          <p:cNvPr id="7" name="Group 6"/>
          <p:cNvGrpSpPr/>
          <p:nvPr/>
        </p:nvGrpSpPr>
        <p:grpSpPr>
          <a:xfrm>
            <a:off x="-152900" y="131051"/>
            <a:ext cx="3179312" cy="2210805"/>
            <a:chOff x="118843" y="460361"/>
            <a:chExt cx="3405023" cy="2952904"/>
          </a:xfrm>
        </p:grpSpPr>
        <p:pic>
          <p:nvPicPr>
            <p:cNvPr id="1031" name="Picture 7" descr="https://encrypted-tbn3.google.com/images?q=tbn:ANd9GcRkQ8B_CjoYkR6BsnyW5zFM3m7cTJFaktVr6zDItlvLb3bdrsFn_Q"/>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8843" y="460361"/>
              <a:ext cx="3405023" cy="295290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rot="21003347">
              <a:off x="678380" y="1012265"/>
              <a:ext cx="2212855" cy="1603242"/>
            </a:xfrm>
            <a:prstGeom prst="rect">
              <a:avLst/>
            </a:prstGeom>
            <a:noFill/>
          </p:spPr>
          <p:txBody>
            <a:bodyPr wrap="square" rtlCol="0">
              <a:spAutoFit/>
            </a:bodyPr>
            <a:lstStyle/>
            <a:p>
              <a:r>
                <a:rPr lang="en-US" sz="2400" b="1" dirty="0" smtClean="0">
                  <a:latin typeface="Bradley Hand ITC" pitchFamily="66" charset="0"/>
                  <a:cs typeface="Arial" pitchFamily="34" charset="0"/>
                </a:rPr>
                <a:t>Don’t forget to ask how the process works?</a:t>
              </a:r>
            </a:p>
          </p:txBody>
        </p:sp>
      </p:grpSp>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4729" y="4895049"/>
            <a:ext cx="459916" cy="350413"/>
          </a:xfrm>
          <a:prstGeom prst="rect">
            <a:avLst/>
          </a:prstGeom>
        </p:spPr>
      </p:pic>
      <p:pic>
        <p:nvPicPr>
          <p:cNvPr id="25" name="Picture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52979" y="4860748"/>
            <a:ext cx="459916" cy="350413"/>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34185" y="4860747"/>
            <a:ext cx="459916" cy="350413"/>
          </a:xfrm>
          <a:prstGeom prst="rect">
            <a:avLst/>
          </a:prstGeom>
        </p:spPr>
      </p:pic>
      <p:sp>
        <p:nvSpPr>
          <p:cNvPr id="10" name="Left Brace 9"/>
          <p:cNvSpPr/>
          <p:nvPr/>
        </p:nvSpPr>
        <p:spPr>
          <a:xfrm rot="5400000">
            <a:off x="3990159" y="-1102345"/>
            <a:ext cx="1289804" cy="8803300"/>
          </a:xfrm>
          <a:prstGeom prst="leftBrace">
            <a:avLst/>
          </a:prstGeom>
          <a:ln>
            <a:solidFill>
              <a:schemeClr val="accent3"/>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24" name="Picture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96292" y="6303187"/>
            <a:ext cx="459916" cy="350413"/>
          </a:xfrm>
          <a:prstGeom prst="rect">
            <a:avLst/>
          </a:prstGeom>
        </p:spPr>
      </p:pic>
      <p:sp>
        <p:nvSpPr>
          <p:cNvPr id="11" name="TextBox 10"/>
          <p:cNvSpPr txBox="1"/>
          <p:nvPr/>
        </p:nvSpPr>
        <p:spPr>
          <a:xfrm>
            <a:off x="1931752" y="4876130"/>
            <a:ext cx="714916" cy="369332"/>
          </a:xfrm>
          <a:prstGeom prst="rect">
            <a:avLst/>
          </a:prstGeom>
          <a:noFill/>
        </p:spPr>
        <p:txBody>
          <a:bodyPr wrap="square" rtlCol="0">
            <a:spAutoFit/>
          </a:bodyPr>
          <a:lstStyle/>
          <a:p>
            <a:r>
              <a:rPr lang="en-US" b="1" dirty="0" smtClean="0"/>
              <a:t>P.O</a:t>
            </a:r>
            <a:endParaRPr lang="en-US" b="1" dirty="0"/>
          </a:p>
        </p:txBody>
      </p:sp>
      <p:sp>
        <p:nvSpPr>
          <p:cNvPr id="26" name="TextBox 25"/>
          <p:cNvSpPr txBox="1"/>
          <p:nvPr/>
        </p:nvSpPr>
        <p:spPr>
          <a:xfrm>
            <a:off x="4348475" y="4851287"/>
            <a:ext cx="714916" cy="369332"/>
          </a:xfrm>
          <a:prstGeom prst="rect">
            <a:avLst/>
          </a:prstGeom>
          <a:noFill/>
        </p:spPr>
        <p:txBody>
          <a:bodyPr wrap="square" rtlCol="0">
            <a:spAutoFit/>
          </a:bodyPr>
          <a:lstStyle/>
          <a:p>
            <a:r>
              <a:rPr lang="en-US" b="1" dirty="0" smtClean="0"/>
              <a:t>P.O</a:t>
            </a:r>
            <a:endParaRPr lang="en-US" b="1" dirty="0"/>
          </a:p>
        </p:txBody>
      </p:sp>
      <p:sp>
        <p:nvSpPr>
          <p:cNvPr id="30" name="TextBox 29"/>
          <p:cNvSpPr txBox="1"/>
          <p:nvPr/>
        </p:nvSpPr>
        <p:spPr>
          <a:xfrm>
            <a:off x="6752755" y="4855765"/>
            <a:ext cx="714916" cy="369332"/>
          </a:xfrm>
          <a:prstGeom prst="rect">
            <a:avLst/>
          </a:prstGeom>
          <a:noFill/>
        </p:spPr>
        <p:txBody>
          <a:bodyPr wrap="square" rtlCol="0">
            <a:spAutoFit/>
          </a:bodyPr>
          <a:lstStyle/>
          <a:p>
            <a:r>
              <a:rPr lang="en-US" b="1" dirty="0" smtClean="0"/>
              <a:t>P.O</a:t>
            </a:r>
            <a:endParaRPr lang="en-US" b="1" dirty="0"/>
          </a:p>
        </p:txBody>
      </p:sp>
      <p:sp>
        <p:nvSpPr>
          <p:cNvPr id="31" name="TextBox 30"/>
          <p:cNvSpPr txBox="1"/>
          <p:nvPr/>
        </p:nvSpPr>
        <p:spPr>
          <a:xfrm>
            <a:off x="7967406" y="4855765"/>
            <a:ext cx="714916" cy="369332"/>
          </a:xfrm>
          <a:prstGeom prst="rect">
            <a:avLst/>
          </a:prstGeom>
          <a:noFill/>
        </p:spPr>
        <p:txBody>
          <a:bodyPr wrap="square" rtlCol="0">
            <a:spAutoFit/>
          </a:bodyPr>
          <a:lstStyle/>
          <a:p>
            <a:r>
              <a:rPr lang="en-US" b="1" dirty="0" smtClean="0"/>
              <a:t>P.O</a:t>
            </a:r>
            <a:endParaRPr lang="en-US" b="1" dirty="0"/>
          </a:p>
        </p:txBody>
      </p:sp>
      <p:pic>
        <p:nvPicPr>
          <p:cNvPr id="32" name="Picture 3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05103" y="5327338"/>
            <a:ext cx="459916" cy="350413"/>
          </a:xfrm>
          <a:prstGeom prst="rect">
            <a:avLst/>
          </a:prstGeom>
        </p:spPr>
      </p:pic>
      <p:sp>
        <p:nvSpPr>
          <p:cNvPr id="13" name="TextBox 12"/>
          <p:cNvSpPr txBox="1"/>
          <p:nvPr/>
        </p:nvSpPr>
        <p:spPr>
          <a:xfrm>
            <a:off x="3589920" y="2285071"/>
            <a:ext cx="2193389" cy="369332"/>
          </a:xfrm>
          <a:prstGeom prst="rect">
            <a:avLst/>
          </a:prstGeom>
          <a:noFill/>
        </p:spPr>
        <p:txBody>
          <a:bodyPr wrap="square" rtlCol="0">
            <a:spAutoFit/>
          </a:bodyPr>
          <a:lstStyle/>
          <a:p>
            <a:r>
              <a:rPr lang="en-US" dirty="0" smtClean="0"/>
              <a:t>Manages Process </a:t>
            </a:r>
            <a:endParaRPr lang="en-US" dirty="0"/>
          </a:p>
        </p:txBody>
      </p:sp>
      <p:sp>
        <p:nvSpPr>
          <p:cNvPr id="2" name="Rectangle 1"/>
          <p:cNvSpPr/>
          <p:nvPr/>
        </p:nvSpPr>
        <p:spPr>
          <a:xfrm>
            <a:off x="3833734" y="1572415"/>
            <a:ext cx="1602654" cy="769441"/>
          </a:xfrm>
          <a:prstGeom prst="rect">
            <a:avLst/>
          </a:prstGeom>
        </p:spPr>
        <p:txBody>
          <a:bodyPr wrap="square">
            <a:spAutoFit/>
          </a:bodyPr>
          <a:lstStyle/>
          <a:p>
            <a:r>
              <a:rPr lang="en-US" sz="4400" b="1" dirty="0">
                <a:solidFill>
                  <a:srgbClr val="BDC43D"/>
                </a:solidFill>
              </a:rPr>
              <a:t>TCNA</a:t>
            </a:r>
          </a:p>
        </p:txBody>
      </p:sp>
    </p:spTree>
    <p:extLst>
      <p:ext uri="{BB962C8B-B14F-4D97-AF65-F5344CB8AC3E}">
        <p14:creationId xmlns:p14="http://schemas.microsoft.com/office/powerpoint/2010/main" val="3419048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What is the North American tile industry doing?</a:t>
            </a:r>
            <a:endParaRPr lang="en-US" dirty="0"/>
          </a:p>
        </p:txBody>
      </p:sp>
      <p:sp>
        <p:nvSpPr>
          <p:cNvPr id="4" name="TextBox 3"/>
          <p:cNvSpPr txBox="1"/>
          <p:nvPr/>
        </p:nvSpPr>
        <p:spPr>
          <a:xfrm>
            <a:off x="581025" y="2169557"/>
            <a:ext cx="2228850" cy="1200329"/>
          </a:xfrm>
          <a:prstGeom prst="rect">
            <a:avLst/>
          </a:prstGeom>
          <a:noFill/>
        </p:spPr>
        <p:txBody>
          <a:bodyPr wrap="square" rtlCol="0">
            <a:spAutoFit/>
          </a:bodyPr>
          <a:lstStyle/>
          <a:p>
            <a:r>
              <a:rPr lang="en-US" sz="7200" dirty="0" smtClean="0"/>
              <a:t>E</a:t>
            </a:r>
            <a:r>
              <a:rPr lang="en-US" dirty="0" smtClean="0"/>
              <a:t>nvironmental</a:t>
            </a:r>
            <a:endParaRPr lang="en-US" dirty="0"/>
          </a:p>
        </p:txBody>
      </p:sp>
      <p:sp>
        <p:nvSpPr>
          <p:cNvPr id="5" name="TextBox 4"/>
          <p:cNvSpPr txBox="1"/>
          <p:nvPr/>
        </p:nvSpPr>
        <p:spPr>
          <a:xfrm>
            <a:off x="581025" y="2988704"/>
            <a:ext cx="1695450" cy="1200329"/>
          </a:xfrm>
          <a:prstGeom prst="rect">
            <a:avLst/>
          </a:prstGeom>
          <a:noFill/>
        </p:spPr>
        <p:txBody>
          <a:bodyPr wrap="square" rtlCol="0">
            <a:spAutoFit/>
          </a:bodyPr>
          <a:lstStyle/>
          <a:p>
            <a:r>
              <a:rPr lang="en-US" sz="7200" dirty="0" smtClean="0"/>
              <a:t>P</a:t>
            </a:r>
            <a:r>
              <a:rPr lang="en-US" dirty="0" smtClean="0"/>
              <a:t>roduct </a:t>
            </a:r>
            <a:endParaRPr lang="en-US" dirty="0"/>
          </a:p>
        </p:txBody>
      </p:sp>
      <p:sp>
        <p:nvSpPr>
          <p:cNvPr id="6" name="TextBox 5"/>
          <p:cNvSpPr txBox="1"/>
          <p:nvPr/>
        </p:nvSpPr>
        <p:spPr>
          <a:xfrm>
            <a:off x="581025" y="3845954"/>
            <a:ext cx="1695450" cy="1200329"/>
          </a:xfrm>
          <a:prstGeom prst="rect">
            <a:avLst/>
          </a:prstGeom>
          <a:noFill/>
        </p:spPr>
        <p:txBody>
          <a:bodyPr wrap="square" rtlCol="0">
            <a:spAutoFit/>
          </a:bodyPr>
          <a:lstStyle/>
          <a:p>
            <a:r>
              <a:rPr lang="en-US" sz="7200" dirty="0" smtClean="0"/>
              <a:t>D</a:t>
            </a:r>
            <a:r>
              <a:rPr lang="en-US" dirty="0" smtClean="0"/>
              <a:t>eclaration</a:t>
            </a:r>
            <a:endParaRPr lang="en-US" dirty="0"/>
          </a:p>
        </p:txBody>
      </p:sp>
      <p:sp>
        <p:nvSpPr>
          <p:cNvPr id="7" name="TextBox 6"/>
          <p:cNvSpPr txBox="1"/>
          <p:nvPr/>
        </p:nvSpPr>
        <p:spPr>
          <a:xfrm>
            <a:off x="676275" y="5046283"/>
            <a:ext cx="4362450" cy="369332"/>
          </a:xfrm>
          <a:prstGeom prst="rect">
            <a:avLst/>
          </a:prstGeom>
          <a:noFill/>
        </p:spPr>
        <p:txBody>
          <a:bodyPr wrap="square" rtlCol="0">
            <a:spAutoFit/>
          </a:bodyPr>
          <a:lstStyle/>
          <a:p>
            <a:r>
              <a:rPr lang="en-US" dirty="0" smtClean="0"/>
              <a:t>For Tiles Produced in North America</a:t>
            </a:r>
            <a:endParaRPr lang="en-US" dirty="0"/>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17545" y="2380214"/>
            <a:ext cx="4506966" cy="3300262"/>
          </a:xfrm>
          <a:prstGeom prst="rect">
            <a:avLst/>
          </a:prstGeom>
        </p:spPr>
      </p:pic>
      <p:sp>
        <p:nvSpPr>
          <p:cNvPr id="9" name="TextBox 8"/>
          <p:cNvSpPr txBox="1"/>
          <p:nvPr/>
        </p:nvSpPr>
        <p:spPr>
          <a:xfrm>
            <a:off x="581025" y="1707892"/>
            <a:ext cx="4362450" cy="461665"/>
          </a:xfrm>
          <a:prstGeom prst="rect">
            <a:avLst/>
          </a:prstGeom>
          <a:noFill/>
        </p:spPr>
        <p:txBody>
          <a:bodyPr wrap="square" rtlCol="0">
            <a:spAutoFit/>
          </a:bodyPr>
          <a:lstStyle/>
          <a:p>
            <a:r>
              <a:rPr lang="en-US" sz="2400" dirty="0" smtClean="0"/>
              <a:t>It’s here!</a:t>
            </a:r>
            <a:endParaRPr lang="en-US" sz="2400" dirty="0"/>
          </a:p>
        </p:txBody>
      </p:sp>
    </p:spTree>
    <p:extLst>
      <p:ext uri="{BB962C8B-B14F-4D97-AF65-F5344CB8AC3E}">
        <p14:creationId xmlns:p14="http://schemas.microsoft.com/office/powerpoint/2010/main" val="29101890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TCNA Industry-Wide EPD Project</a:t>
            </a:r>
            <a:endParaRPr lang="en-US" dirty="0"/>
          </a:p>
        </p:txBody>
      </p:sp>
      <p:sp>
        <p:nvSpPr>
          <p:cNvPr id="3" name="Content Placeholder 2"/>
          <p:cNvSpPr>
            <a:spLocks noGrp="1"/>
          </p:cNvSpPr>
          <p:nvPr>
            <p:ph idx="1"/>
          </p:nvPr>
        </p:nvSpPr>
        <p:spPr>
          <a:xfrm>
            <a:off x="485776" y="2038119"/>
            <a:ext cx="5886450" cy="4138843"/>
          </a:xfrm>
        </p:spPr>
        <p:txBody>
          <a:bodyPr>
            <a:normAutofit fontScale="92500" lnSpcReduction="20000"/>
          </a:bodyPr>
          <a:lstStyle/>
          <a:p>
            <a:r>
              <a:rPr lang="en-US" dirty="0" smtClean="0"/>
              <a:t>Generic “ceramic tile”</a:t>
            </a:r>
          </a:p>
          <a:p>
            <a:pPr lvl="1"/>
            <a:r>
              <a:rPr lang="en-US" dirty="0" smtClean="0"/>
              <a:t>Report </a:t>
            </a:r>
            <a:r>
              <a:rPr lang="en-US" dirty="0"/>
              <a:t>of the environmental footprint of </a:t>
            </a:r>
            <a:r>
              <a:rPr lang="en-US" dirty="0" smtClean="0"/>
              <a:t>tile produced in North America</a:t>
            </a:r>
          </a:p>
          <a:p>
            <a:r>
              <a:rPr lang="en-US" dirty="0" smtClean="0"/>
              <a:t>Participating manufacturers</a:t>
            </a:r>
          </a:p>
          <a:p>
            <a:pPr lvl="1"/>
            <a:r>
              <a:rPr lang="en-US" dirty="0" err="1" smtClean="0"/>
              <a:t>Arto</a:t>
            </a:r>
            <a:endParaRPr lang="en-US" dirty="0" smtClean="0"/>
          </a:p>
          <a:p>
            <a:pPr lvl="1"/>
            <a:r>
              <a:rPr lang="en-US" dirty="0" smtClean="0"/>
              <a:t>Crossville</a:t>
            </a:r>
          </a:p>
          <a:p>
            <a:pPr lvl="1"/>
            <a:r>
              <a:rPr lang="en-US" dirty="0" smtClean="0"/>
              <a:t>Dal-Tile/American </a:t>
            </a:r>
            <a:r>
              <a:rPr lang="en-US" dirty="0" err="1" smtClean="0"/>
              <a:t>Marazzi</a:t>
            </a:r>
            <a:endParaRPr lang="en-US" dirty="0" smtClean="0"/>
          </a:p>
          <a:p>
            <a:pPr lvl="1"/>
            <a:r>
              <a:rPr lang="en-US" dirty="0" err="1" smtClean="0"/>
              <a:t>Florim</a:t>
            </a:r>
            <a:r>
              <a:rPr lang="en-US" dirty="0" smtClean="0"/>
              <a:t> USA</a:t>
            </a:r>
          </a:p>
          <a:p>
            <a:pPr lvl="1"/>
            <a:r>
              <a:rPr lang="en-US" dirty="0" smtClean="0"/>
              <a:t>Florida Tile</a:t>
            </a:r>
          </a:p>
          <a:p>
            <a:pPr lvl="1"/>
            <a:r>
              <a:rPr lang="en-US" dirty="0" err="1" smtClean="0"/>
              <a:t>Interceramic</a:t>
            </a:r>
            <a:endParaRPr lang="en-US" dirty="0" smtClean="0"/>
          </a:p>
          <a:p>
            <a:pPr lvl="1"/>
            <a:r>
              <a:rPr lang="en-US" dirty="0" err="1" smtClean="0"/>
              <a:t>Ironrock</a:t>
            </a:r>
            <a:endParaRPr lang="en-US" dirty="0" smtClean="0"/>
          </a:p>
          <a:p>
            <a:pPr lvl="1"/>
            <a:r>
              <a:rPr lang="en-US" dirty="0" err="1" smtClean="0"/>
              <a:t>Porcelanite</a:t>
            </a:r>
            <a:r>
              <a:rPr lang="en-US" dirty="0" smtClean="0"/>
              <a:t> </a:t>
            </a:r>
            <a:r>
              <a:rPr lang="en-US" dirty="0" err="1" smtClean="0"/>
              <a:t>Lamosa</a:t>
            </a:r>
            <a:endParaRPr lang="en-US" dirty="0" smtClean="0"/>
          </a:p>
          <a:p>
            <a:pPr lvl="1"/>
            <a:r>
              <a:rPr lang="en-US" dirty="0" smtClean="0"/>
              <a:t>Quarry Tile Company</a:t>
            </a:r>
          </a:p>
          <a:p>
            <a:pPr lvl="1"/>
            <a:r>
              <a:rPr lang="en-US" dirty="0" err="1" smtClean="0"/>
              <a:t>StonePeak</a:t>
            </a:r>
            <a:r>
              <a:rPr lang="en-US" dirty="0" smtClean="0"/>
              <a:t> Ceramics</a:t>
            </a:r>
          </a:p>
          <a:p>
            <a:pPr lvl="1"/>
            <a:r>
              <a:rPr lang="en-US" dirty="0" err="1" smtClean="0"/>
              <a:t>Vitromex</a:t>
            </a:r>
            <a:endParaRPr lang="en-US" dirty="0" smtClean="0"/>
          </a:p>
          <a:p>
            <a:pPr lvl="1"/>
            <a:endParaRPr lang="en-US" dirty="0" smtClean="0"/>
          </a:p>
          <a:p>
            <a:endParaRPr lang="en-US" dirty="0" smtClean="0"/>
          </a:p>
        </p:txBody>
      </p:sp>
    </p:spTree>
    <p:extLst>
      <p:ext uri="{BB962C8B-B14F-4D97-AF65-F5344CB8AC3E}">
        <p14:creationId xmlns:p14="http://schemas.microsoft.com/office/powerpoint/2010/main" val="8820357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455459"/>
            <a:ext cx="8515350" cy="1325563"/>
          </a:xfrm>
        </p:spPr>
        <p:txBody>
          <a:bodyPr>
            <a:normAutofit/>
          </a:bodyPr>
          <a:lstStyle/>
          <a:p>
            <a:r>
              <a:rPr lang="en-US" dirty="0" smtClean="0"/>
              <a:t>Ceramic Tile EPD</a:t>
            </a:r>
            <a:r>
              <a:rPr lang="en-US" dirty="0"/>
              <a:t> </a:t>
            </a:r>
            <a:r>
              <a:rPr lang="en-US" dirty="0" smtClean="0"/>
              <a:t>Project </a:t>
            </a:r>
            <a:endParaRPr lang="en-US" dirty="0"/>
          </a:p>
        </p:txBody>
      </p:sp>
      <p:sp>
        <p:nvSpPr>
          <p:cNvPr id="3" name="Content Placeholder 2"/>
          <p:cNvSpPr>
            <a:spLocks noGrp="1"/>
          </p:cNvSpPr>
          <p:nvPr>
            <p:ph idx="1"/>
          </p:nvPr>
        </p:nvSpPr>
        <p:spPr>
          <a:xfrm>
            <a:off x="628649" y="2148289"/>
            <a:ext cx="4778829" cy="3877938"/>
          </a:xfrm>
        </p:spPr>
        <p:txBody>
          <a:bodyPr>
            <a:normAutofit/>
          </a:bodyPr>
          <a:lstStyle/>
          <a:p>
            <a:r>
              <a:rPr lang="en-US" dirty="0" smtClean="0"/>
              <a:t>Program Operator: UL ENVIRONMENT</a:t>
            </a:r>
          </a:p>
          <a:p>
            <a:r>
              <a:rPr lang="en-US" dirty="0" smtClean="0"/>
              <a:t>LCA Practitioner: PE INTERNATIONAL</a:t>
            </a:r>
          </a:p>
          <a:p>
            <a:r>
              <a:rPr lang="en-US" dirty="0" smtClean="0"/>
              <a:t>Draft report completed</a:t>
            </a:r>
          </a:p>
          <a:p>
            <a:r>
              <a:rPr lang="en-US" dirty="0" smtClean="0"/>
              <a:t>Report and LCA results submitted to the Program Operator, UL ENVIRONMENT, for peer review and certification</a:t>
            </a:r>
            <a:endParaRPr lang="en-US" dirty="0"/>
          </a:p>
          <a:p>
            <a:r>
              <a:rPr lang="en-US" dirty="0" smtClean="0"/>
              <a:t>60-year Lifecycle Impact per Square Meter</a:t>
            </a:r>
          </a:p>
          <a:p>
            <a:r>
              <a:rPr lang="en-US" dirty="0" smtClean="0"/>
              <a:t>Over 2 billion square feet of tile represented in study</a:t>
            </a:r>
          </a:p>
          <a:p>
            <a:endParaRPr lang="en-US" dirty="0" smtClean="0"/>
          </a:p>
          <a:p>
            <a:endParaRPr lang="en-US" dirty="0"/>
          </a:p>
          <a:p>
            <a:pPr lvl="1"/>
            <a:endParaRPr lang="en-US" dirty="0"/>
          </a:p>
        </p:txBody>
      </p:sp>
    </p:spTree>
    <p:extLst>
      <p:ext uri="{BB962C8B-B14F-4D97-AF65-F5344CB8AC3E}">
        <p14:creationId xmlns:p14="http://schemas.microsoft.com/office/powerpoint/2010/main" val="87550205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Based on North American Flooring PCR</a:t>
            </a:r>
            <a:endParaRPr lang="en-US" dirty="0"/>
          </a:p>
        </p:txBody>
      </p:sp>
      <p:sp>
        <p:nvSpPr>
          <p:cNvPr id="3" name="Content Placeholder 2"/>
          <p:cNvSpPr>
            <a:spLocks noGrp="1"/>
          </p:cNvSpPr>
          <p:nvPr>
            <p:ph idx="1"/>
          </p:nvPr>
        </p:nvSpPr>
        <p:spPr>
          <a:xfrm>
            <a:off x="457200" y="1600200"/>
            <a:ext cx="4632593" cy="4525963"/>
          </a:xfrm>
        </p:spPr>
        <p:txBody>
          <a:bodyPr>
            <a:normAutofit/>
          </a:bodyPr>
          <a:lstStyle/>
          <a:p>
            <a:r>
              <a:rPr lang="en-US" sz="2400" dirty="0"/>
              <a:t>Collaboration with competitive industries to establish consistent flooring Product Category Rules (PCRs)</a:t>
            </a:r>
          </a:p>
          <a:p>
            <a:pPr lvl="1"/>
            <a:r>
              <a:rPr lang="en-US" sz="2000" dirty="0"/>
              <a:t>TCNA</a:t>
            </a:r>
          </a:p>
          <a:p>
            <a:pPr lvl="1"/>
            <a:r>
              <a:rPr lang="en-US" sz="2000" dirty="0"/>
              <a:t>CRI</a:t>
            </a:r>
          </a:p>
          <a:p>
            <a:pPr lvl="1"/>
            <a:r>
              <a:rPr lang="en-US" sz="2000" dirty="0"/>
              <a:t>RFCI</a:t>
            </a:r>
          </a:p>
          <a:p>
            <a:pPr lvl="1"/>
            <a:r>
              <a:rPr lang="en-US" sz="2000" dirty="0"/>
              <a:t>NALFA</a:t>
            </a:r>
          </a:p>
          <a:p>
            <a:pPr lvl="1"/>
            <a:r>
              <a:rPr lang="en-US" sz="2000" dirty="0"/>
              <a:t>NWFA</a:t>
            </a:r>
          </a:p>
          <a:p>
            <a:r>
              <a:rPr lang="en-US" sz="2400" dirty="0" smtClean="0"/>
              <a:t>Published by NSF </a:t>
            </a:r>
            <a:r>
              <a:rPr lang="en-US" sz="2400" dirty="0"/>
              <a:t>International</a:t>
            </a:r>
          </a:p>
          <a:p>
            <a:endParaRPr lang="en-US" dirty="0"/>
          </a:p>
        </p:txBody>
      </p:sp>
      <p:pic>
        <p:nvPicPr>
          <p:cNvPr id="4" name="Picture 3" descr="husbc2sv_sw.jpg"/>
          <p:cNvPicPr>
            <a:picLocks noChangeAspect="1"/>
          </p:cNvPicPr>
          <p:nvPr/>
        </p:nvPicPr>
        <p:blipFill>
          <a:blip r:embed="rId2" cstate="print"/>
          <a:stretch>
            <a:fillRect/>
          </a:stretch>
        </p:blipFill>
        <p:spPr>
          <a:xfrm>
            <a:off x="5334000" y="1981200"/>
            <a:ext cx="1727200" cy="1727200"/>
          </a:xfrm>
          <a:prstGeom prst="rect">
            <a:avLst/>
          </a:prstGeom>
        </p:spPr>
      </p:pic>
      <p:pic>
        <p:nvPicPr>
          <p:cNvPr id="5" name="Picture 4" descr="Laminate_Flooring.jpg"/>
          <p:cNvPicPr>
            <a:picLocks noChangeAspect="1"/>
          </p:cNvPicPr>
          <p:nvPr/>
        </p:nvPicPr>
        <p:blipFill>
          <a:blip r:embed="rId3" cstate="print"/>
          <a:stretch>
            <a:fillRect/>
          </a:stretch>
        </p:blipFill>
        <p:spPr>
          <a:xfrm>
            <a:off x="6400800" y="3657600"/>
            <a:ext cx="2743200" cy="1379879"/>
          </a:xfrm>
          <a:prstGeom prst="rect">
            <a:avLst/>
          </a:prstGeom>
        </p:spPr>
      </p:pic>
      <p:pic>
        <p:nvPicPr>
          <p:cNvPr id="6" name="Picture 5" descr="textureCarpet.jpg"/>
          <p:cNvPicPr>
            <a:picLocks noChangeAspect="1"/>
          </p:cNvPicPr>
          <p:nvPr/>
        </p:nvPicPr>
        <p:blipFill>
          <a:blip r:embed="rId4" cstate="print"/>
          <a:stretch>
            <a:fillRect/>
          </a:stretch>
        </p:blipFill>
        <p:spPr>
          <a:xfrm>
            <a:off x="5334000" y="3581400"/>
            <a:ext cx="1511300" cy="1511300"/>
          </a:xfrm>
          <a:prstGeom prst="rect">
            <a:avLst/>
          </a:prstGeom>
        </p:spPr>
      </p:pic>
      <p:pic>
        <p:nvPicPr>
          <p:cNvPr id="7" name="Picture 6" descr="vinyl_flooring.jpg"/>
          <p:cNvPicPr>
            <a:picLocks noChangeAspect="1"/>
          </p:cNvPicPr>
          <p:nvPr/>
        </p:nvPicPr>
        <p:blipFill>
          <a:blip r:embed="rId5" cstate="print"/>
          <a:stretch>
            <a:fillRect/>
          </a:stretch>
        </p:blipFill>
        <p:spPr>
          <a:xfrm>
            <a:off x="7035800" y="1981200"/>
            <a:ext cx="2108200" cy="1686560"/>
          </a:xfrm>
          <a:prstGeom prst="rect">
            <a:avLst/>
          </a:prstGeom>
        </p:spPr>
      </p:pic>
      <p:pic>
        <p:nvPicPr>
          <p:cNvPr id="8" name="Picture 7" descr="Ceramic-Tile.jpg"/>
          <p:cNvPicPr>
            <a:picLocks noChangeAspect="1"/>
          </p:cNvPicPr>
          <p:nvPr/>
        </p:nvPicPr>
        <p:blipFill>
          <a:blip r:embed="rId6" cstate="print"/>
          <a:stretch>
            <a:fillRect/>
          </a:stretch>
        </p:blipFill>
        <p:spPr>
          <a:xfrm>
            <a:off x="6248400" y="1981200"/>
            <a:ext cx="1676400" cy="1676400"/>
          </a:xfrm>
          <a:prstGeom prst="rect">
            <a:avLst/>
          </a:prstGeom>
        </p:spPr>
      </p:pic>
      <p:pic>
        <p:nvPicPr>
          <p:cNvPr id="9" name="Picture 8" descr="iStock_000002304477XSmall.jpg"/>
          <p:cNvPicPr>
            <a:picLocks noChangeAspect="1"/>
          </p:cNvPicPr>
          <p:nvPr/>
        </p:nvPicPr>
        <p:blipFill>
          <a:blip r:embed="rId7" cstate="print"/>
          <a:stretch>
            <a:fillRect/>
          </a:stretch>
        </p:blipFill>
        <p:spPr>
          <a:xfrm>
            <a:off x="6248400" y="2743200"/>
            <a:ext cx="2057400" cy="1691161"/>
          </a:xfrm>
          <a:prstGeom prst="rect">
            <a:avLst/>
          </a:prstGeom>
          <a:ln w="60325">
            <a:solidFill>
              <a:schemeClr val="bg1"/>
            </a:solidFill>
          </a:ln>
        </p:spPr>
      </p:pic>
    </p:spTree>
    <p:extLst>
      <p:ext uri="{BB962C8B-B14F-4D97-AF65-F5344CB8AC3E}">
        <p14:creationId xmlns:p14="http://schemas.microsoft.com/office/powerpoint/2010/main" val="34754139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the Flooring PCR?</a:t>
            </a:r>
            <a:endParaRPr lang="en-US" dirty="0"/>
          </a:p>
        </p:txBody>
      </p:sp>
      <p:sp>
        <p:nvSpPr>
          <p:cNvPr id="19" name="Rectangle 18"/>
          <p:cNvSpPr/>
          <p:nvPr/>
        </p:nvSpPr>
        <p:spPr>
          <a:xfrm>
            <a:off x="7315200" y="3004851"/>
            <a:ext cx="160020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ISO Type 3 Flooring EPD</a:t>
            </a:r>
          </a:p>
        </p:txBody>
      </p:sp>
      <p:cxnSp>
        <p:nvCxnSpPr>
          <p:cNvPr id="20" name="Straight Arrow Connector 19"/>
          <p:cNvCxnSpPr/>
          <p:nvPr/>
        </p:nvCxnSpPr>
        <p:spPr>
          <a:xfrm>
            <a:off x="6477000" y="3690651"/>
            <a:ext cx="763588" cy="158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5410200" y="3233451"/>
            <a:ext cx="9906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ISO 14040 LCA</a:t>
            </a:r>
          </a:p>
        </p:txBody>
      </p:sp>
      <p:sp>
        <p:nvSpPr>
          <p:cNvPr id="22" name="Rectangle 21"/>
          <p:cNvSpPr/>
          <p:nvPr/>
        </p:nvSpPr>
        <p:spPr>
          <a:xfrm>
            <a:off x="3505200" y="3233451"/>
            <a:ext cx="9906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PCR</a:t>
            </a:r>
          </a:p>
        </p:txBody>
      </p:sp>
      <p:cxnSp>
        <p:nvCxnSpPr>
          <p:cNvPr id="23" name="Straight Arrow Connector 22"/>
          <p:cNvCxnSpPr/>
          <p:nvPr/>
        </p:nvCxnSpPr>
        <p:spPr>
          <a:xfrm>
            <a:off x="4572000" y="3690651"/>
            <a:ext cx="763588" cy="158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152400" y="1938051"/>
            <a:ext cx="2438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Resilient Floor Covering Institute (RFCI)</a:t>
            </a:r>
          </a:p>
        </p:txBody>
      </p:sp>
      <p:sp>
        <p:nvSpPr>
          <p:cNvPr id="25" name="Rectangle 24"/>
          <p:cNvSpPr/>
          <p:nvPr/>
        </p:nvSpPr>
        <p:spPr>
          <a:xfrm>
            <a:off x="152400" y="2700051"/>
            <a:ext cx="2438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Carpet and Rug Institute (CRI)</a:t>
            </a:r>
          </a:p>
        </p:txBody>
      </p:sp>
      <p:sp>
        <p:nvSpPr>
          <p:cNvPr id="26" name="Rectangle 25"/>
          <p:cNvSpPr/>
          <p:nvPr/>
        </p:nvSpPr>
        <p:spPr>
          <a:xfrm>
            <a:off x="152400" y="3462051"/>
            <a:ext cx="2438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Tile Council of North America (TCNA)</a:t>
            </a:r>
          </a:p>
        </p:txBody>
      </p:sp>
      <p:sp>
        <p:nvSpPr>
          <p:cNvPr id="27" name="Rectangle 26"/>
          <p:cNvSpPr/>
          <p:nvPr/>
        </p:nvSpPr>
        <p:spPr>
          <a:xfrm>
            <a:off x="152400" y="4147851"/>
            <a:ext cx="24384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North American Laminate Flooring Association (NALFA)</a:t>
            </a:r>
          </a:p>
        </p:txBody>
      </p:sp>
      <p:sp>
        <p:nvSpPr>
          <p:cNvPr id="28" name="Rectangle 27"/>
          <p:cNvSpPr/>
          <p:nvPr/>
        </p:nvSpPr>
        <p:spPr>
          <a:xfrm>
            <a:off x="152400" y="5062251"/>
            <a:ext cx="2438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National Wood Flooring Association (NWFA)</a:t>
            </a:r>
          </a:p>
        </p:txBody>
      </p:sp>
      <p:cxnSp>
        <p:nvCxnSpPr>
          <p:cNvPr id="29" name="Straight Arrow Connector 28"/>
          <p:cNvCxnSpPr>
            <a:stCxn id="24" idx="3"/>
          </p:cNvCxnSpPr>
          <p:nvPr/>
        </p:nvCxnSpPr>
        <p:spPr>
          <a:xfrm>
            <a:off x="2590800" y="2204751"/>
            <a:ext cx="838200" cy="12573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5400000" flipH="1" flipV="1">
            <a:off x="2286000" y="4300251"/>
            <a:ext cx="1524000" cy="7620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flipH="1" flipV="1">
            <a:off x="2628900" y="3804951"/>
            <a:ext cx="838200" cy="7620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2667000" y="3690651"/>
            <a:ext cx="763588" cy="158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2667000" y="3004851"/>
            <a:ext cx="762000" cy="6096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13266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noAutofit/>
          </a:bodyPr>
          <a:lstStyle/>
          <a:p>
            <a:r>
              <a:rPr lang="en-US" sz="2800" dirty="0" smtClean="0"/>
              <a:t>Flooring PCRs = Standardized  Rules for Environmental Reporting Across North American Flooring Industry</a:t>
            </a:r>
            <a:endParaRPr lang="en-US" sz="2800" dirty="0"/>
          </a:p>
        </p:txBody>
      </p:sp>
      <p:sp>
        <p:nvSpPr>
          <p:cNvPr id="3" name="Content Placeholder 2"/>
          <p:cNvSpPr>
            <a:spLocks noGrp="1"/>
          </p:cNvSpPr>
          <p:nvPr>
            <p:ph idx="1"/>
          </p:nvPr>
        </p:nvSpPr>
        <p:spPr>
          <a:xfrm>
            <a:off x="169843" y="5266623"/>
            <a:ext cx="8458200" cy="715963"/>
          </a:xfrm>
        </p:spPr>
        <p:txBody>
          <a:bodyPr>
            <a:normAutofit/>
          </a:bodyPr>
          <a:lstStyle/>
          <a:p>
            <a:pPr algn="ctr">
              <a:buNone/>
            </a:pPr>
            <a:r>
              <a:rPr lang="en-US" dirty="0" smtClean="0"/>
              <a:t>“Apple to Apple” comparison enables consumers and architects to make informed product decisions.</a:t>
            </a:r>
            <a:endParaRPr lang="en-US" dirty="0"/>
          </a:p>
        </p:txBody>
      </p:sp>
      <p:pic>
        <p:nvPicPr>
          <p:cNvPr id="4" name="Picture 3" descr="husbc2sv_sw.jpg"/>
          <p:cNvPicPr>
            <a:picLocks noChangeAspect="1"/>
          </p:cNvPicPr>
          <p:nvPr/>
        </p:nvPicPr>
        <p:blipFill>
          <a:blip r:embed="rId2" cstate="email"/>
          <a:stretch>
            <a:fillRect/>
          </a:stretch>
        </p:blipFill>
        <p:spPr>
          <a:xfrm>
            <a:off x="304800" y="1325562"/>
            <a:ext cx="1219200" cy="1219200"/>
          </a:xfrm>
          <a:prstGeom prst="rect">
            <a:avLst/>
          </a:prstGeom>
        </p:spPr>
      </p:pic>
      <p:pic>
        <p:nvPicPr>
          <p:cNvPr id="5" name="Picture 4" descr="Laminate_Flooring.jpg"/>
          <p:cNvPicPr>
            <a:picLocks noChangeAspect="1"/>
          </p:cNvPicPr>
          <p:nvPr/>
        </p:nvPicPr>
        <p:blipFill>
          <a:blip r:embed="rId3" cstate="email"/>
          <a:srcRect r="50000"/>
          <a:stretch>
            <a:fillRect/>
          </a:stretch>
        </p:blipFill>
        <p:spPr>
          <a:xfrm>
            <a:off x="5181600" y="1401762"/>
            <a:ext cx="1176223" cy="1183341"/>
          </a:xfrm>
          <a:prstGeom prst="rect">
            <a:avLst/>
          </a:prstGeom>
        </p:spPr>
      </p:pic>
      <p:pic>
        <p:nvPicPr>
          <p:cNvPr id="6" name="Picture 5" descr="textureCarpet.jpg"/>
          <p:cNvPicPr>
            <a:picLocks noChangeAspect="1"/>
          </p:cNvPicPr>
          <p:nvPr/>
        </p:nvPicPr>
        <p:blipFill>
          <a:blip r:embed="rId4" cstate="email"/>
          <a:stretch>
            <a:fillRect/>
          </a:stretch>
        </p:blipFill>
        <p:spPr>
          <a:xfrm>
            <a:off x="3505200" y="1325562"/>
            <a:ext cx="1237129" cy="1237129"/>
          </a:xfrm>
          <a:prstGeom prst="rect">
            <a:avLst/>
          </a:prstGeom>
        </p:spPr>
      </p:pic>
      <p:pic>
        <p:nvPicPr>
          <p:cNvPr id="7" name="Picture 6" descr="vinyl_flooring.jpg"/>
          <p:cNvPicPr>
            <a:picLocks noChangeAspect="1"/>
          </p:cNvPicPr>
          <p:nvPr/>
        </p:nvPicPr>
        <p:blipFill>
          <a:blip r:embed="rId5" cstate="email"/>
          <a:srcRect r="17280"/>
          <a:stretch>
            <a:fillRect/>
          </a:stretch>
        </p:blipFill>
        <p:spPr>
          <a:xfrm>
            <a:off x="6934200" y="1401762"/>
            <a:ext cx="1230991" cy="1190513"/>
          </a:xfrm>
          <a:prstGeom prst="rect">
            <a:avLst/>
          </a:prstGeom>
        </p:spPr>
      </p:pic>
      <p:pic>
        <p:nvPicPr>
          <p:cNvPr id="8" name="Picture 7" descr="Ceramic-Tile.jpg"/>
          <p:cNvPicPr>
            <a:picLocks noChangeAspect="1"/>
          </p:cNvPicPr>
          <p:nvPr/>
        </p:nvPicPr>
        <p:blipFill>
          <a:blip r:embed="rId6" cstate="email"/>
          <a:stretch>
            <a:fillRect/>
          </a:stretch>
        </p:blipFill>
        <p:spPr>
          <a:xfrm>
            <a:off x="1905000" y="1325562"/>
            <a:ext cx="1183341" cy="1183341"/>
          </a:xfrm>
          <a:prstGeom prst="rect">
            <a:avLst/>
          </a:prstGeom>
        </p:spPr>
      </p:pic>
      <p:pic>
        <p:nvPicPr>
          <p:cNvPr id="65538" name="Picture 2"/>
          <p:cNvPicPr>
            <a:picLocks noChangeAspect="1" noChangeArrowheads="1"/>
          </p:cNvPicPr>
          <p:nvPr/>
        </p:nvPicPr>
        <p:blipFill>
          <a:blip r:embed="rId7" cstate="print"/>
          <a:srcRect/>
          <a:stretch>
            <a:fillRect/>
          </a:stretch>
        </p:blipFill>
        <p:spPr bwMode="auto">
          <a:xfrm>
            <a:off x="2286000" y="3840162"/>
            <a:ext cx="1219200" cy="1231966"/>
          </a:xfrm>
          <a:prstGeom prst="rect">
            <a:avLst/>
          </a:prstGeom>
          <a:noFill/>
          <a:ln w="9525">
            <a:noFill/>
            <a:miter lim="800000"/>
            <a:headEnd/>
            <a:tailEnd/>
          </a:ln>
          <a:effectLst/>
        </p:spPr>
      </p:pic>
      <p:pic>
        <p:nvPicPr>
          <p:cNvPr id="10" name="Picture 2"/>
          <p:cNvPicPr>
            <a:picLocks noChangeAspect="1" noChangeArrowheads="1"/>
          </p:cNvPicPr>
          <p:nvPr/>
        </p:nvPicPr>
        <p:blipFill>
          <a:blip r:embed="rId7" cstate="print"/>
          <a:srcRect/>
          <a:stretch>
            <a:fillRect/>
          </a:stretch>
        </p:blipFill>
        <p:spPr bwMode="auto">
          <a:xfrm>
            <a:off x="4572000" y="3840162"/>
            <a:ext cx="1219200" cy="1231966"/>
          </a:xfrm>
          <a:prstGeom prst="rect">
            <a:avLst/>
          </a:prstGeom>
          <a:noFill/>
          <a:ln w="9525">
            <a:noFill/>
            <a:miter lim="800000"/>
            <a:headEnd/>
            <a:tailEnd/>
          </a:ln>
          <a:effectLst/>
        </p:spPr>
      </p:pic>
      <p:cxnSp>
        <p:nvCxnSpPr>
          <p:cNvPr id="11" name="Straight Arrow Connector 10"/>
          <p:cNvCxnSpPr/>
          <p:nvPr/>
        </p:nvCxnSpPr>
        <p:spPr>
          <a:xfrm>
            <a:off x="914400" y="2620962"/>
            <a:ext cx="0" cy="914400"/>
          </a:xfrm>
          <a:prstGeom prst="straightConnector1">
            <a:avLst/>
          </a:prstGeom>
          <a:ln w="31750">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514600" y="2620962"/>
            <a:ext cx="0" cy="914400"/>
          </a:xfrm>
          <a:prstGeom prst="straightConnector1">
            <a:avLst/>
          </a:prstGeom>
          <a:ln w="31750">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114800" y="2620962"/>
            <a:ext cx="0" cy="914400"/>
          </a:xfrm>
          <a:prstGeom prst="straightConnector1">
            <a:avLst/>
          </a:prstGeom>
          <a:ln w="31750">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5715000" y="2620962"/>
            <a:ext cx="0" cy="914400"/>
          </a:xfrm>
          <a:prstGeom prst="straightConnector1">
            <a:avLst/>
          </a:prstGeom>
          <a:ln w="31750">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7467600" y="2620962"/>
            <a:ext cx="0" cy="914400"/>
          </a:xfrm>
          <a:prstGeom prst="straightConnector1">
            <a:avLst/>
          </a:prstGeom>
          <a:ln w="31750">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657600" y="4297362"/>
            <a:ext cx="762000" cy="0"/>
          </a:xfrm>
          <a:prstGeom prst="straightConnector1">
            <a:avLst/>
          </a:prstGeom>
          <a:ln w="31750">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733800" y="4602162"/>
            <a:ext cx="685800" cy="0"/>
          </a:xfrm>
          <a:prstGeom prst="straightConnector1">
            <a:avLst/>
          </a:prstGeom>
          <a:ln w="31750">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04800" y="3611562"/>
            <a:ext cx="78486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12079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North American Flooring PCR</a:t>
            </a:r>
            <a:endParaRPr lang="en-US" dirty="0"/>
          </a:p>
        </p:txBody>
      </p:sp>
      <p:sp>
        <p:nvSpPr>
          <p:cNvPr id="3" name="Content Placeholder 2"/>
          <p:cNvSpPr>
            <a:spLocks noGrp="1"/>
          </p:cNvSpPr>
          <p:nvPr>
            <p:ph idx="1"/>
          </p:nvPr>
        </p:nvSpPr>
        <p:spPr>
          <a:xfrm>
            <a:off x="822960" y="2445745"/>
            <a:ext cx="7543800" cy="3866920"/>
          </a:xfrm>
        </p:spPr>
        <p:txBody>
          <a:bodyPr>
            <a:normAutofit/>
          </a:bodyPr>
          <a:lstStyle/>
          <a:p>
            <a:r>
              <a:rPr lang="en-US" dirty="0" smtClean="0"/>
              <a:t>Life Cycle Impact Assessment</a:t>
            </a:r>
          </a:p>
          <a:p>
            <a:pPr lvl="1"/>
            <a:r>
              <a:rPr lang="en-US" dirty="0" smtClean="0"/>
              <a:t>Over the span of 1 year </a:t>
            </a:r>
            <a:r>
              <a:rPr lang="en-US" u="sng" dirty="0" smtClean="0"/>
              <a:t>and</a:t>
            </a:r>
            <a:r>
              <a:rPr lang="en-US" dirty="0" smtClean="0"/>
              <a:t> 60 years </a:t>
            </a:r>
            <a:endParaRPr lang="en-US" dirty="0"/>
          </a:p>
          <a:p>
            <a:pPr lvl="1"/>
            <a:r>
              <a:rPr lang="en-US" dirty="0" smtClean="0"/>
              <a:t>Impacts required to be reported in Flooring EPD</a:t>
            </a:r>
          </a:p>
          <a:p>
            <a:pPr lvl="2"/>
            <a:r>
              <a:rPr lang="en-US" b="1" dirty="0" smtClean="0"/>
              <a:t>Global Warming Potential</a:t>
            </a:r>
            <a:r>
              <a:rPr lang="en-US" dirty="0" smtClean="0"/>
              <a:t> (kg CO</a:t>
            </a:r>
            <a:r>
              <a:rPr lang="en-US" baseline="-25000" dirty="0" smtClean="0"/>
              <a:t>2</a:t>
            </a:r>
            <a:r>
              <a:rPr lang="en-US" dirty="0" smtClean="0"/>
              <a:t> equivalents)</a:t>
            </a:r>
          </a:p>
          <a:p>
            <a:pPr lvl="2"/>
            <a:r>
              <a:rPr lang="en-US" b="1" dirty="0" smtClean="0"/>
              <a:t>Photo-Oxidant Formation Potential </a:t>
            </a:r>
            <a:r>
              <a:rPr lang="en-US" dirty="0" smtClean="0"/>
              <a:t>(kg </a:t>
            </a:r>
            <a:r>
              <a:rPr lang="en-US" dirty="0" err="1" smtClean="0"/>
              <a:t>Ethene</a:t>
            </a:r>
            <a:r>
              <a:rPr lang="en-US" dirty="0" smtClean="0"/>
              <a:t> equivalents)</a:t>
            </a:r>
          </a:p>
          <a:p>
            <a:pPr lvl="2"/>
            <a:r>
              <a:rPr lang="en-US" b="1" dirty="0" smtClean="0"/>
              <a:t>Ozone Depletion Potential </a:t>
            </a:r>
            <a:r>
              <a:rPr lang="en-US" dirty="0" smtClean="0"/>
              <a:t>(kg R 11 equivalents)</a:t>
            </a:r>
          </a:p>
          <a:p>
            <a:pPr lvl="2"/>
            <a:r>
              <a:rPr lang="en-US" b="1" dirty="0" smtClean="0"/>
              <a:t>Acidification Potential </a:t>
            </a:r>
            <a:r>
              <a:rPr lang="en-US" dirty="0" smtClean="0"/>
              <a:t>(kg SO</a:t>
            </a:r>
            <a:r>
              <a:rPr lang="en-US" baseline="-25000" dirty="0" smtClean="0"/>
              <a:t>2</a:t>
            </a:r>
            <a:r>
              <a:rPr lang="en-US" dirty="0" smtClean="0"/>
              <a:t> equivalents)</a:t>
            </a:r>
          </a:p>
          <a:p>
            <a:pPr lvl="2"/>
            <a:r>
              <a:rPr lang="en-US" b="1" dirty="0" smtClean="0"/>
              <a:t>Eutrophication Potential</a:t>
            </a:r>
            <a:r>
              <a:rPr lang="en-US" dirty="0" smtClean="0"/>
              <a:t> (kg Phosphate equivalents)</a:t>
            </a:r>
          </a:p>
          <a:p>
            <a:pPr lvl="2"/>
            <a:r>
              <a:rPr lang="en-US" b="1" dirty="0" smtClean="0"/>
              <a:t>Abiotic Resource Depletion Potential</a:t>
            </a:r>
            <a:r>
              <a:rPr lang="en-US" dirty="0" smtClean="0"/>
              <a:t>—Elemental (kg Sb equivalents) and Fossil (MJ)</a:t>
            </a:r>
          </a:p>
          <a:p>
            <a:pPr lvl="1"/>
            <a:endParaRPr lang="en-US" dirty="0" smtClean="0"/>
          </a:p>
          <a:p>
            <a:pPr lvl="1"/>
            <a:endParaRPr lang="en-US" dirty="0" smtClean="0"/>
          </a:p>
          <a:p>
            <a:pPr lvl="1"/>
            <a:endParaRPr lang="en-US" dirty="0"/>
          </a:p>
        </p:txBody>
      </p:sp>
    </p:spTree>
    <p:extLst>
      <p:ext uri="{BB962C8B-B14F-4D97-AF65-F5344CB8AC3E}">
        <p14:creationId xmlns:p14="http://schemas.microsoft.com/office/powerpoint/2010/main" val="3685736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587375" y="215900"/>
            <a:ext cx="8556625" cy="584200"/>
          </a:xfrm>
        </p:spPr>
        <p:txBody>
          <a:bodyPr>
            <a:normAutofit fontScale="90000"/>
          </a:bodyPr>
          <a:lstStyle/>
          <a:p>
            <a:r>
              <a:rPr lang="en-GB" dirty="0" smtClean="0"/>
              <a:t>The Global Construction Market </a:t>
            </a:r>
            <a:endParaRPr lang="en-GB" dirty="0"/>
          </a:p>
        </p:txBody>
      </p:sp>
      <p:pic>
        <p:nvPicPr>
          <p:cNvPr id="1026" name="Picture 2" descr="http://www.resaleweekly.com/blog/wp-content/uploads/2011/05/contsruction-prespectiv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093" y="1057275"/>
            <a:ext cx="7670800" cy="4870958"/>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4363368" y="736275"/>
            <a:ext cx="4621778" cy="646331"/>
          </a:xfrm>
          <a:prstGeom prst="rect">
            <a:avLst/>
          </a:prstGeom>
          <a:solidFill>
            <a:srgbClr val="B16D4F"/>
          </a:solidFill>
        </p:spPr>
        <p:txBody>
          <a:bodyPr wrap="none" rtlCol="0">
            <a:spAutoFit/>
          </a:bodyPr>
          <a:lstStyle/>
          <a:p>
            <a:r>
              <a:rPr lang="en-US" dirty="0">
                <a:solidFill>
                  <a:schemeClr val="bg1">
                    <a:lumMod val="90000"/>
                  </a:schemeClr>
                </a:solidFill>
              </a:rPr>
              <a:t>Global construction to grow by almost 70% </a:t>
            </a:r>
            <a:endParaRPr lang="en-US" dirty="0" smtClean="0">
              <a:solidFill>
                <a:schemeClr val="bg1">
                  <a:lumMod val="90000"/>
                </a:schemeClr>
              </a:solidFill>
            </a:endParaRPr>
          </a:p>
          <a:p>
            <a:r>
              <a:rPr lang="en-US" dirty="0" smtClean="0">
                <a:solidFill>
                  <a:schemeClr val="bg1">
                    <a:lumMod val="90000"/>
                  </a:schemeClr>
                </a:solidFill>
              </a:rPr>
              <a:t>from </a:t>
            </a:r>
            <a:r>
              <a:rPr lang="en-US" dirty="0">
                <a:solidFill>
                  <a:schemeClr val="bg1">
                    <a:lumMod val="90000"/>
                  </a:schemeClr>
                </a:solidFill>
              </a:rPr>
              <a:t>$</a:t>
            </a:r>
            <a:r>
              <a:rPr lang="en-US" dirty="0" smtClean="0">
                <a:solidFill>
                  <a:schemeClr val="bg1">
                    <a:lumMod val="90000"/>
                  </a:schemeClr>
                </a:solidFill>
              </a:rPr>
              <a:t>7 trillion </a:t>
            </a:r>
            <a:r>
              <a:rPr lang="en-US" dirty="0">
                <a:solidFill>
                  <a:schemeClr val="bg1">
                    <a:lumMod val="90000"/>
                  </a:schemeClr>
                </a:solidFill>
              </a:rPr>
              <a:t>today to 12 trillion by 2020</a:t>
            </a:r>
            <a:endParaRPr lang="de-DE" dirty="0">
              <a:solidFill>
                <a:schemeClr val="bg1">
                  <a:lumMod val="90000"/>
                </a:schemeClr>
              </a:solidFill>
            </a:endParaRPr>
          </a:p>
        </p:txBody>
      </p:sp>
    </p:spTree>
    <p:extLst>
      <p:ext uri="{BB962C8B-B14F-4D97-AF65-F5344CB8AC3E}">
        <p14:creationId xmlns:p14="http://schemas.microsoft.com/office/powerpoint/2010/main" val="10212092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Global Warming Potential</a:t>
            </a:r>
          </a:p>
        </p:txBody>
      </p:sp>
      <p:sp>
        <p:nvSpPr>
          <p:cNvPr id="3" name="Content Placeholder 2"/>
          <p:cNvSpPr>
            <a:spLocks noGrp="1"/>
          </p:cNvSpPr>
          <p:nvPr>
            <p:ph idx="1"/>
          </p:nvPr>
        </p:nvSpPr>
        <p:spPr>
          <a:xfrm>
            <a:off x="457200" y="2071171"/>
            <a:ext cx="4941065" cy="4054992"/>
          </a:xfrm>
        </p:spPr>
        <p:txBody>
          <a:bodyPr>
            <a:normAutofit/>
          </a:bodyPr>
          <a:lstStyle/>
          <a:p>
            <a:r>
              <a:rPr lang="en-US" dirty="0" smtClean="0"/>
              <a:t>Measured by emissions of carbon equivalent gases to air</a:t>
            </a:r>
          </a:p>
          <a:p>
            <a:r>
              <a:rPr lang="en-US" dirty="0" smtClean="0"/>
              <a:t>Potentially, climate change and associated adverse effects </a:t>
            </a:r>
          </a:p>
          <a:p>
            <a:pPr lvl="1"/>
            <a:r>
              <a:rPr lang="en-US" dirty="0" smtClean="0"/>
              <a:t>Ecosystem health</a:t>
            </a:r>
          </a:p>
          <a:p>
            <a:pPr lvl="1"/>
            <a:r>
              <a:rPr lang="en-US" dirty="0"/>
              <a:t>H</a:t>
            </a:r>
            <a:r>
              <a:rPr lang="en-US" dirty="0" smtClean="0"/>
              <a:t>uman health</a:t>
            </a:r>
          </a:p>
          <a:p>
            <a:pPr lvl="1"/>
            <a:r>
              <a:rPr lang="en-US" dirty="0"/>
              <a:t>M</a:t>
            </a:r>
            <a:r>
              <a:rPr lang="en-US" dirty="0" smtClean="0"/>
              <a:t>aterial welfare </a:t>
            </a:r>
            <a:endParaRPr lang="en-US" dirty="0"/>
          </a:p>
          <a:p>
            <a:r>
              <a:rPr lang="en-US" u="sng" dirty="0" smtClean="0"/>
              <a:t>Draft</a:t>
            </a:r>
            <a:r>
              <a:rPr lang="en-US" dirty="0" smtClean="0"/>
              <a:t> result for ceramic tile:</a:t>
            </a:r>
          </a:p>
          <a:p>
            <a:pPr lvl="1"/>
            <a:r>
              <a:rPr lang="en-US" dirty="0" smtClean="0"/>
              <a:t>Total for 1 year: 15 kg CO</a:t>
            </a:r>
            <a:r>
              <a:rPr lang="en-US" baseline="-25000" dirty="0" smtClean="0"/>
              <a:t>2</a:t>
            </a:r>
            <a:r>
              <a:rPr lang="en-US" dirty="0"/>
              <a:t> </a:t>
            </a:r>
            <a:r>
              <a:rPr lang="en-US" dirty="0" err="1" smtClean="0"/>
              <a:t>eq</a:t>
            </a:r>
            <a:endParaRPr lang="en-US" dirty="0" smtClean="0"/>
          </a:p>
          <a:p>
            <a:pPr lvl="1"/>
            <a:r>
              <a:rPr lang="en-US" dirty="0" smtClean="0"/>
              <a:t>Total for 60 years: 15 kg </a:t>
            </a:r>
            <a:r>
              <a:rPr lang="en-US" dirty="0"/>
              <a:t>CO</a:t>
            </a:r>
            <a:r>
              <a:rPr lang="en-US" baseline="-25000" dirty="0"/>
              <a:t>2</a:t>
            </a:r>
            <a:r>
              <a:rPr lang="en-US" dirty="0"/>
              <a:t> </a:t>
            </a:r>
            <a:r>
              <a:rPr lang="en-US" dirty="0" err="1" smtClean="0"/>
              <a:t>eq</a:t>
            </a:r>
            <a:r>
              <a:rPr lang="en-US" dirty="0" smtClean="0"/>
              <a:t> </a:t>
            </a:r>
          </a:p>
          <a:p>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0603" r="16145" b="7975"/>
          <a:stretch/>
        </p:blipFill>
        <p:spPr>
          <a:xfrm>
            <a:off x="5281840" y="2632046"/>
            <a:ext cx="3520637" cy="2933241"/>
          </a:xfrm>
          <a:prstGeom prst="rect">
            <a:avLst/>
          </a:prstGeom>
        </p:spPr>
      </p:pic>
    </p:spTree>
    <p:extLst>
      <p:ext uri="{BB962C8B-B14F-4D97-AF65-F5344CB8AC3E}">
        <p14:creationId xmlns:p14="http://schemas.microsoft.com/office/powerpoint/2010/main" val="21763946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Photo-Oxidant Formation </a:t>
            </a:r>
            <a:r>
              <a:rPr lang="en-US" dirty="0"/>
              <a:t>Potential</a:t>
            </a:r>
          </a:p>
        </p:txBody>
      </p:sp>
      <p:sp>
        <p:nvSpPr>
          <p:cNvPr id="6" name="Content Placeholder 2"/>
          <p:cNvSpPr>
            <a:spLocks noGrp="1"/>
          </p:cNvSpPr>
          <p:nvPr>
            <p:ph idx="1"/>
          </p:nvPr>
        </p:nvSpPr>
        <p:spPr>
          <a:xfrm>
            <a:off x="457199" y="1417638"/>
            <a:ext cx="8135958" cy="2420955"/>
          </a:xfrm>
        </p:spPr>
        <p:txBody>
          <a:bodyPr>
            <a:normAutofit/>
          </a:bodyPr>
          <a:lstStyle/>
          <a:p>
            <a:pPr marL="0" indent="0">
              <a:buNone/>
            </a:pPr>
            <a:endParaRPr lang="en-US" dirty="0" smtClean="0"/>
          </a:p>
          <a:p>
            <a:r>
              <a:rPr lang="en-US" dirty="0" smtClean="0"/>
              <a:t>Largely associated with the formation of smog </a:t>
            </a:r>
          </a:p>
          <a:p>
            <a:endParaRPr lang="en-US" dirty="0" smtClean="0"/>
          </a:p>
          <a:p>
            <a:r>
              <a:rPr lang="en-US" u="sng" dirty="0" smtClean="0"/>
              <a:t>Draft</a:t>
            </a:r>
            <a:r>
              <a:rPr lang="en-US" dirty="0" smtClean="0"/>
              <a:t> result for ceramic tile:</a:t>
            </a:r>
          </a:p>
          <a:p>
            <a:pPr lvl="1"/>
            <a:r>
              <a:rPr lang="en-US" dirty="0" smtClean="0"/>
              <a:t>Total for 1 year: 0.0051 kg </a:t>
            </a:r>
            <a:r>
              <a:rPr lang="en-US" dirty="0" err="1" smtClean="0"/>
              <a:t>Ethene</a:t>
            </a:r>
            <a:r>
              <a:rPr lang="en-US" dirty="0" smtClean="0"/>
              <a:t> </a:t>
            </a:r>
            <a:r>
              <a:rPr lang="en-US" dirty="0" err="1" smtClean="0"/>
              <a:t>eq</a:t>
            </a:r>
            <a:endParaRPr lang="en-US" dirty="0" smtClean="0"/>
          </a:p>
          <a:p>
            <a:pPr lvl="1"/>
            <a:r>
              <a:rPr lang="en-US" dirty="0" smtClean="0"/>
              <a:t>Total for 60 years: 0.0052 kg </a:t>
            </a:r>
            <a:r>
              <a:rPr lang="en-US" dirty="0" err="1" smtClean="0"/>
              <a:t>Ethene</a:t>
            </a:r>
            <a:r>
              <a:rPr lang="en-US" dirty="0" smtClean="0"/>
              <a:t> </a:t>
            </a:r>
            <a:r>
              <a:rPr lang="en-US" dirty="0" err="1" smtClean="0"/>
              <a:t>eq</a:t>
            </a:r>
            <a:endParaRPr lang="en-US"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5933" t="24954" r="270" b="3686"/>
          <a:stretch/>
        </p:blipFill>
        <p:spPr>
          <a:xfrm>
            <a:off x="2005070" y="3822853"/>
            <a:ext cx="5310129" cy="2159307"/>
          </a:xfrm>
          <a:prstGeom prst="rect">
            <a:avLst/>
          </a:prstGeom>
        </p:spPr>
      </p:pic>
    </p:spTree>
    <p:extLst>
      <p:ext uri="{BB962C8B-B14F-4D97-AF65-F5344CB8AC3E}">
        <p14:creationId xmlns:p14="http://schemas.microsoft.com/office/powerpoint/2010/main" val="25227899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Ozone Depletion Potential</a:t>
            </a:r>
            <a:endParaRPr lang="en-US" dirty="0"/>
          </a:p>
        </p:txBody>
      </p:sp>
      <p:sp>
        <p:nvSpPr>
          <p:cNvPr id="3" name="Content Placeholder 2"/>
          <p:cNvSpPr>
            <a:spLocks noGrp="1"/>
          </p:cNvSpPr>
          <p:nvPr>
            <p:ph idx="1"/>
          </p:nvPr>
        </p:nvSpPr>
        <p:spPr>
          <a:xfrm>
            <a:off x="457200" y="2533880"/>
            <a:ext cx="6340207" cy="3150824"/>
          </a:xfrm>
        </p:spPr>
        <p:txBody>
          <a:bodyPr>
            <a:normAutofit/>
          </a:bodyPr>
          <a:lstStyle/>
          <a:p>
            <a:r>
              <a:rPr lang="en-US" dirty="0" smtClean="0"/>
              <a:t>More UV-B </a:t>
            </a:r>
            <a:r>
              <a:rPr lang="en-US" dirty="0"/>
              <a:t>radiation </a:t>
            </a:r>
            <a:r>
              <a:rPr lang="en-US" dirty="0" smtClean="0"/>
              <a:t>reaches earth surface</a:t>
            </a:r>
          </a:p>
          <a:p>
            <a:pPr lvl="1"/>
            <a:r>
              <a:rPr lang="en-US" dirty="0" smtClean="0"/>
              <a:t>Harmful </a:t>
            </a:r>
            <a:r>
              <a:rPr lang="en-US" dirty="0"/>
              <a:t>effects </a:t>
            </a:r>
            <a:r>
              <a:rPr lang="en-US" dirty="0" smtClean="0"/>
              <a:t>on human </a:t>
            </a:r>
            <a:r>
              <a:rPr lang="en-US" dirty="0"/>
              <a:t>health, animal health, terrestrial and aquatic ecosystems, biochemical cycles </a:t>
            </a:r>
            <a:r>
              <a:rPr lang="en-US" dirty="0" smtClean="0"/>
              <a:t>and materials</a:t>
            </a:r>
          </a:p>
          <a:p>
            <a:r>
              <a:rPr lang="en-US" u="sng" dirty="0"/>
              <a:t>Draft</a:t>
            </a:r>
            <a:r>
              <a:rPr lang="en-US" dirty="0"/>
              <a:t> result for ceramic tile:</a:t>
            </a:r>
          </a:p>
          <a:p>
            <a:pPr lvl="1"/>
            <a:r>
              <a:rPr lang="en-US" dirty="0"/>
              <a:t>Total for 1 year: </a:t>
            </a:r>
            <a:r>
              <a:rPr lang="en-US" dirty="0" smtClean="0"/>
              <a:t>7.4E-010 </a:t>
            </a:r>
            <a:r>
              <a:rPr lang="en-US" dirty="0"/>
              <a:t>kg </a:t>
            </a:r>
            <a:r>
              <a:rPr lang="en-US" dirty="0" smtClean="0"/>
              <a:t>R 11 </a:t>
            </a:r>
            <a:r>
              <a:rPr lang="en-US" dirty="0" err="1" smtClean="0"/>
              <a:t>eq</a:t>
            </a:r>
            <a:endParaRPr lang="en-US" dirty="0"/>
          </a:p>
          <a:p>
            <a:pPr lvl="1"/>
            <a:r>
              <a:rPr lang="en-US" dirty="0"/>
              <a:t>Total for 60 years: </a:t>
            </a:r>
            <a:r>
              <a:rPr lang="en-US" dirty="0" smtClean="0"/>
              <a:t>8.1E-010 </a:t>
            </a:r>
            <a:r>
              <a:rPr lang="en-US" dirty="0"/>
              <a:t>kg R 11 </a:t>
            </a:r>
            <a:r>
              <a:rPr lang="en-US" dirty="0" err="1" smtClean="0"/>
              <a:t>eq</a:t>
            </a:r>
            <a:endParaRPr lang="en-US" dirty="0"/>
          </a:p>
          <a:p>
            <a:endParaRPr lang="en-US" dirty="0" smtClean="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9912" y="1716269"/>
            <a:ext cx="2514087" cy="191113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913" y="3758521"/>
            <a:ext cx="2514088" cy="1667678"/>
          </a:xfrm>
          <a:prstGeom prst="rect">
            <a:avLst/>
          </a:prstGeom>
        </p:spPr>
      </p:pic>
    </p:spTree>
    <p:extLst>
      <p:ext uri="{BB962C8B-B14F-4D97-AF65-F5344CB8AC3E}">
        <p14:creationId xmlns:p14="http://schemas.microsoft.com/office/powerpoint/2010/main" val="35127769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Acidification Potential</a:t>
            </a:r>
          </a:p>
        </p:txBody>
      </p:sp>
      <p:sp>
        <p:nvSpPr>
          <p:cNvPr id="3" name="Content Placeholder 2"/>
          <p:cNvSpPr>
            <a:spLocks noGrp="1"/>
          </p:cNvSpPr>
          <p:nvPr>
            <p:ph idx="1"/>
          </p:nvPr>
        </p:nvSpPr>
        <p:spPr>
          <a:xfrm>
            <a:off x="457200" y="2511846"/>
            <a:ext cx="5580043" cy="3614317"/>
          </a:xfrm>
        </p:spPr>
        <p:txBody>
          <a:bodyPr>
            <a:normAutofit/>
          </a:bodyPr>
          <a:lstStyle/>
          <a:p>
            <a:r>
              <a:rPr lang="en-US" sz="2800" dirty="0" smtClean="0"/>
              <a:t>Impact of acidifying substances on soil</a:t>
            </a:r>
            <a:r>
              <a:rPr lang="en-US" sz="2800" dirty="0"/>
              <a:t>, groundwater, surface water, organisms, ecosystems and materials (buildings). </a:t>
            </a:r>
            <a:endParaRPr lang="en-US" sz="2800" dirty="0" smtClean="0"/>
          </a:p>
          <a:p>
            <a:r>
              <a:rPr lang="en-US" sz="2800" u="sng" dirty="0" smtClean="0"/>
              <a:t>Draft</a:t>
            </a:r>
            <a:r>
              <a:rPr lang="en-US" sz="2800" dirty="0" smtClean="0"/>
              <a:t> </a:t>
            </a:r>
            <a:r>
              <a:rPr lang="en-US" sz="2800" dirty="0"/>
              <a:t>result for ceramic tile:</a:t>
            </a:r>
          </a:p>
          <a:p>
            <a:pPr lvl="1"/>
            <a:r>
              <a:rPr lang="en-US" sz="2600" dirty="0"/>
              <a:t>Total for 1 year: </a:t>
            </a:r>
            <a:r>
              <a:rPr lang="en-US" sz="2600" dirty="0" smtClean="0"/>
              <a:t>0.056 </a:t>
            </a:r>
            <a:r>
              <a:rPr lang="en-US" sz="2600" dirty="0"/>
              <a:t>kg </a:t>
            </a:r>
            <a:r>
              <a:rPr lang="en-US" sz="2600" dirty="0" smtClean="0"/>
              <a:t>SO</a:t>
            </a:r>
            <a:r>
              <a:rPr lang="en-US" sz="2600" baseline="-25000" dirty="0" smtClean="0"/>
              <a:t>2</a:t>
            </a:r>
            <a:r>
              <a:rPr lang="en-US" sz="2600" dirty="0" smtClean="0"/>
              <a:t> </a:t>
            </a:r>
            <a:r>
              <a:rPr lang="en-US" sz="2600" dirty="0" err="1" smtClean="0"/>
              <a:t>eq</a:t>
            </a:r>
            <a:endParaRPr lang="en-US" sz="2600" dirty="0"/>
          </a:p>
          <a:p>
            <a:pPr lvl="1"/>
            <a:r>
              <a:rPr lang="en-US" sz="2600" dirty="0"/>
              <a:t>Total for 60 years: </a:t>
            </a:r>
            <a:r>
              <a:rPr lang="en-US" sz="2600" dirty="0" smtClean="0"/>
              <a:t>0.057 </a:t>
            </a:r>
            <a:r>
              <a:rPr lang="en-US" sz="2600" dirty="0"/>
              <a:t>kg SO</a:t>
            </a:r>
            <a:r>
              <a:rPr lang="en-US" sz="2600" baseline="-25000" dirty="0"/>
              <a:t>2</a:t>
            </a:r>
            <a:r>
              <a:rPr lang="en-US" sz="2600" dirty="0"/>
              <a:t> </a:t>
            </a:r>
            <a:r>
              <a:rPr lang="en-US" sz="2600" dirty="0" err="1"/>
              <a:t>eq</a:t>
            </a:r>
            <a:endParaRPr lang="en-US" sz="2600" dirty="0"/>
          </a:p>
          <a:p>
            <a:endParaRPr lang="en-US" dirty="0" smtClean="0"/>
          </a:p>
          <a:p>
            <a:endParaRPr lang="en-US"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1474" y="1310308"/>
            <a:ext cx="2205326" cy="2850053"/>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1925" r="1361"/>
          <a:stretch/>
        </p:blipFill>
        <p:spPr>
          <a:xfrm>
            <a:off x="6190060" y="4213859"/>
            <a:ext cx="2726693" cy="1547963"/>
          </a:xfrm>
          <a:prstGeom prst="rect">
            <a:avLst/>
          </a:prstGeom>
        </p:spPr>
      </p:pic>
    </p:spTree>
    <p:extLst>
      <p:ext uri="{BB962C8B-B14F-4D97-AF65-F5344CB8AC3E}">
        <p14:creationId xmlns:p14="http://schemas.microsoft.com/office/powerpoint/2010/main" val="41589638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Eutrophication Potential</a:t>
            </a:r>
          </a:p>
        </p:txBody>
      </p:sp>
      <p:sp>
        <p:nvSpPr>
          <p:cNvPr id="3" name="Content Placeholder 2"/>
          <p:cNvSpPr>
            <a:spLocks noGrp="1"/>
          </p:cNvSpPr>
          <p:nvPr>
            <p:ph idx="1"/>
          </p:nvPr>
        </p:nvSpPr>
        <p:spPr>
          <a:xfrm>
            <a:off x="457200" y="2368627"/>
            <a:ext cx="5888516" cy="3768553"/>
          </a:xfrm>
        </p:spPr>
        <p:txBody>
          <a:bodyPr>
            <a:normAutofit/>
          </a:bodyPr>
          <a:lstStyle/>
          <a:p>
            <a:r>
              <a:rPr lang="en-US" dirty="0" smtClean="0"/>
              <a:t>Excessive </a:t>
            </a:r>
            <a:r>
              <a:rPr lang="en-US" dirty="0"/>
              <a:t>richness of nutrients in a </a:t>
            </a:r>
            <a:r>
              <a:rPr lang="en-US" dirty="0" smtClean="0"/>
              <a:t>body </a:t>
            </a:r>
            <a:r>
              <a:rPr lang="en-US" dirty="0"/>
              <a:t>of </a:t>
            </a:r>
            <a:r>
              <a:rPr lang="en-US" dirty="0" smtClean="0"/>
              <a:t>water </a:t>
            </a:r>
          </a:p>
          <a:p>
            <a:pPr lvl="1"/>
            <a:r>
              <a:rPr lang="en-US" dirty="0" smtClean="0"/>
              <a:t>Nitrates and phosphates from fertilizer or sewage</a:t>
            </a:r>
          </a:p>
          <a:p>
            <a:pPr lvl="1"/>
            <a:r>
              <a:rPr lang="en-US" dirty="0" smtClean="0"/>
              <a:t>Dense </a:t>
            </a:r>
            <a:r>
              <a:rPr lang="en-US" dirty="0"/>
              <a:t>growth of plant life and death of animal life from lack of </a:t>
            </a:r>
            <a:r>
              <a:rPr lang="en-US" dirty="0" smtClean="0"/>
              <a:t>oxygen</a:t>
            </a:r>
            <a:endParaRPr lang="en-US" dirty="0"/>
          </a:p>
          <a:p>
            <a:endParaRPr lang="en-US" dirty="0" smtClean="0"/>
          </a:p>
          <a:p>
            <a:r>
              <a:rPr lang="en-US" u="sng" dirty="0"/>
              <a:t>Draft</a:t>
            </a:r>
            <a:r>
              <a:rPr lang="en-US" dirty="0"/>
              <a:t> result for ceramic tile:</a:t>
            </a:r>
          </a:p>
          <a:p>
            <a:pPr lvl="1"/>
            <a:r>
              <a:rPr lang="en-US" dirty="0"/>
              <a:t>Total for 1 year: 0.056 kg SO</a:t>
            </a:r>
            <a:r>
              <a:rPr lang="en-US" baseline="-25000" dirty="0"/>
              <a:t>2</a:t>
            </a:r>
            <a:r>
              <a:rPr lang="en-US" dirty="0"/>
              <a:t> </a:t>
            </a:r>
            <a:r>
              <a:rPr lang="en-US" dirty="0" err="1"/>
              <a:t>eq</a:t>
            </a:r>
            <a:endParaRPr lang="en-US" dirty="0"/>
          </a:p>
          <a:p>
            <a:pPr lvl="1"/>
            <a:r>
              <a:rPr lang="en-US" dirty="0"/>
              <a:t>Total for 60 years: 0.057 kg SO</a:t>
            </a:r>
            <a:r>
              <a:rPr lang="en-US" baseline="-25000" dirty="0"/>
              <a:t>2</a:t>
            </a:r>
            <a:r>
              <a:rPr lang="en-US" dirty="0"/>
              <a:t> </a:t>
            </a:r>
            <a:r>
              <a:rPr lang="en-US" dirty="0" err="1"/>
              <a:t>eq</a:t>
            </a:r>
            <a:endParaRPr lang="en-US" dirty="0"/>
          </a:p>
          <a:p>
            <a:endParaRPr lang="en-US" dirty="0" smtClean="0"/>
          </a:p>
          <a:p>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0795" r="28892" b="1270"/>
          <a:stretch/>
        </p:blipFill>
        <p:spPr>
          <a:xfrm>
            <a:off x="6122941" y="1732708"/>
            <a:ext cx="2690552" cy="3313017"/>
          </a:xfrm>
          <a:prstGeom prst="rect">
            <a:avLst/>
          </a:prstGeom>
        </p:spPr>
      </p:pic>
    </p:spTree>
    <p:extLst>
      <p:ext uri="{BB962C8B-B14F-4D97-AF65-F5344CB8AC3E}">
        <p14:creationId xmlns:p14="http://schemas.microsoft.com/office/powerpoint/2010/main" val="29385998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Abiotic Resource Depletion Potential</a:t>
            </a:r>
          </a:p>
        </p:txBody>
      </p:sp>
      <p:sp>
        <p:nvSpPr>
          <p:cNvPr id="3" name="Content Placeholder 2"/>
          <p:cNvSpPr>
            <a:spLocks noGrp="1"/>
          </p:cNvSpPr>
          <p:nvPr>
            <p:ph idx="1"/>
          </p:nvPr>
        </p:nvSpPr>
        <p:spPr>
          <a:xfrm>
            <a:off x="457200" y="2137272"/>
            <a:ext cx="5448300" cy="3988891"/>
          </a:xfrm>
        </p:spPr>
        <p:txBody>
          <a:bodyPr>
            <a:normAutofit/>
          </a:bodyPr>
          <a:lstStyle/>
          <a:p>
            <a:r>
              <a:rPr lang="en-US" dirty="0"/>
              <a:t>Impact on </a:t>
            </a:r>
            <a:r>
              <a:rPr lang="en-US" dirty="0" smtClean="0"/>
              <a:t>resources are that </a:t>
            </a:r>
            <a:r>
              <a:rPr lang="en-US" dirty="0"/>
              <a:t>come from non-living, non-organic </a:t>
            </a:r>
            <a:r>
              <a:rPr lang="en-US" dirty="0" smtClean="0"/>
              <a:t>material (e.g. land, fossil fuels, metals) </a:t>
            </a:r>
          </a:p>
          <a:p>
            <a:r>
              <a:rPr lang="en-US" u="sng" dirty="0" smtClean="0"/>
              <a:t>Draft</a:t>
            </a:r>
            <a:r>
              <a:rPr lang="en-US" dirty="0" smtClean="0"/>
              <a:t> </a:t>
            </a:r>
            <a:r>
              <a:rPr lang="en-US" dirty="0"/>
              <a:t>result for ceramic tile:</a:t>
            </a:r>
          </a:p>
          <a:p>
            <a:pPr lvl="1"/>
            <a:r>
              <a:rPr lang="en-US" dirty="0" smtClean="0"/>
              <a:t>Elemental</a:t>
            </a:r>
          </a:p>
          <a:p>
            <a:pPr lvl="2"/>
            <a:r>
              <a:rPr lang="en-US" dirty="0" smtClean="0"/>
              <a:t>Total </a:t>
            </a:r>
            <a:r>
              <a:rPr lang="en-US" dirty="0"/>
              <a:t>for 1 </a:t>
            </a:r>
            <a:r>
              <a:rPr lang="en-US" dirty="0" smtClean="0"/>
              <a:t>year: 1.2E-005 kg Sb </a:t>
            </a:r>
            <a:r>
              <a:rPr lang="en-US" dirty="0" err="1" smtClean="0"/>
              <a:t>eq</a:t>
            </a:r>
            <a:endParaRPr lang="en-US" dirty="0"/>
          </a:p>
          <a:p>
            <a:pPr lvl="2"/>
            <a:r>
              <a:rPr lang="en-US" dirty="0"/>
              <a:t>Total for 60 years: 1.2E-005 kg Sb </a:t>
            </a:r>
            <a:r>
              <a:rPr lang="en-US" dirty="0" err="1" smtClean="0"/>
              <a:t>eq</a:t>
            </a:r>
            <a:endParaRPr lang="en-US" dirty="0" smtClean="0"/>
          </a:p>
          <a:p>
            <a:pPr lvl="1"/>
            <a:r>
              <a:rPr lang="en-US" dirty="0" smtClean="0"/>
              <a:t>Fossil</a:t>
            </a:r>
          </a:p>
          <a:p>
            <a:pPr lvl="2"/>
            <a:r>
              <a:rPr lang="en-US" dirty="0"/>
              <a:t>Total for 1 year: </a:t>
            </a:r>
            <a:r>
              <a:rPr lang="en-US" dirty="0" smtClean="0"/>
              <a:t>220 MJ</a:t>
            </a:r>
            <a:endParaRPr lang="en-US" dirty="0"/>
          </a:p>
          <a:p>
            <a:pPr lvl="2"/>
            <a:r>
              <a:rPr lang="en-US" dirty="0"/>
              <a:t>Total for 60 years: </a:t>
            </a:r>
            <a:r>
              <a:rPr lang="en-US" dirty="0" smtClean="0"/>
              <a:t>220 MJ</a:t>
            </a:r>
            <a:endParaRPr lang="en-US" dirty="0"/>
          </a:p>
          <a:p>
            <a:pPr lvl="2"/>
            <a:endParaRPr lang="en-US" dirty="0"/>
          </a:p>
          <a:p>
            <a:endParaRPr lang="en-US" dirty="0" smtClean="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0750" y="1828687"/>
            <a:ext cx="2912533" cy="21844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0750" y="4104413"/>
            <a:ext cx="2976033" cy="1987565"/>
          </a:xfrm>
          <a:prstGeom prst="rect">
            <a:avLst/>
          </a:prstGeom>
        </p:spPr>
      </p:pic>
    </p:spTree>
    <p:extLst>
      <p:ext uri="{BB962C8B-B14F-4D97-AF65-F5344CB8AC3E}">
        <p14:creationId xmlns:p14="http://schemas.microsoft.com/office/powerpoint/2010/main" val="4393027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How to make sense of </a:t>
            </a:r>
            <a:br>
              <a:rPr lang="en-US" dirty="0" smtClean="0"/>
            </a:br>
            <a:r>
              <a:rPr lang="en-US" dirty="0" smtClean="0"/>
              <a:t>all of these numbers?</a:t>
            </a:r>
            <a:endParaRPr lang="en-US" dirty="0"/>
          </a:p>
        </p:txBody>
      </p:sp>
      <p:sp>
        <p:nvSpPr>
          <p:cNvPr id="3" name="Content Placeholder 2"/>
          <p:cNvSpPr>
            <a:spLocks noGrp="1"/>
          </p:cNvSpPr>
          <p:nvPr>
            <p:ph idx="1"/>
          </p:nvPr>
        </p:nvSpPr>
        <p:spPr>
          <a:xfrm>
            <a:off x="457200" y="2379643"/>
            <a:ext cx="4258019" cy="3746520"/>
          </a:xfrm>
        </p:spPr>
        <p:txBody>
          <a:bodyPr>
            <a:normAutofit/>
          </a:bodyPr>
          <a:lstStyle/>
          <a:p>
            <a:r>
              <a:rPr lang="en-US" dirty="0" smtClean="0"/>
              <a:t>How does tile stack-up in comparison with other floor coverings?</a:t>
            </a:r>
          </a:p>
          <a:p>
            <a:r>
              <a:rPr lang="en-US" dirty="0"/>
              <a:t>Q</a:t>
            </a:r>
            <a:r>
              <a:rPr lang="en-US" dirty="0" smtClean="0"/>
              <a:t>uick comparison to other types of floor coverings</a:t>
            </a:r>
          </a:p>
          <a:p>
            <a:pPr lvl="1"/>
            <a:r>
              <a:rPr lang="en-US" dirty="0" smtClean="0"/>
              <a:t>Generic resilient floor covering products</a:t>
            </a:r>
          </a:p>
          <a:p>
            <a:pPr lvl="1"/>
            <a:r>
              <a:rPr lang="en-US" dirty="0" smtClean="0"/>
              <a:t>A sampling of proprietary carpet products</a:t>
            </a:r>
          </a:p>
          <a:p>
            <a:r>
              <a:rPr lang="en-US" dirty="0" smtClean="0"/>
              <a:t>Tile has lowest 60 year impact across all impact categories!</a:t>
            </a:r>
          </a:p>
          <a:p>
            <a:endParaRPr lang="en-US" dirty="0"/>
          </a:p>
          <a:p>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6579" t="19061" r="15757" b="9462"/>
          <a:stretch/>
        </p:blipFill>
        <p:spPr>
          <a:xfrm>
            <a:off x="5144878" y="2677100"/>
            <a:ext cx="3580482" cy="2478796"/>
          </a:xfrm>
          <a:prstGeom prst="rect">
            <a:avLst/>
          </a:prstGeom>
        </p:spPr>
      </p:pic>
    </p:spTree>
    <p:extLst>
      <p:ext uri="{BB962C8B-B14F-4D97-AF65-F5344CB8AC3E}">
        <p14:creationId xmlns:p14="http://schemas.microsoft.com/office/powerpoint/2010/main" val="21707695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else does the North American PCR require our EPD to report?</a:t>
            </a:r>
            <a:endParaRPr lang="en-US" dirty="0"/>
          </a:p>
        </p:txBody>
      </p:sp>
      <p:sp>
        <p:nvSpPr>
          <p:cNvPr id="3" name="Content Placeholder 2"/>
          <p:cNvSpPr>
            <a:spLocks noGrp="1"/>
          </p:cNvSpPr>
          <p:nvPr>
            <p:ph idx="1"/>
          </p:nvPr>
        </p:nvSpPr>
        <p:spPr>
          <a:xfrm>
            <a:off x="822959" y="2203372"/>
            <a:ext cx="7543801" cy="3665721"/>
          </a:xfrm>
        </p:spPr>
        <p:txBody>
          <a:bodyPr>
            <a:normAutofit/>
          </a:bodyPr>
          <a:lstStyle/>
          <a:p>
            <a:r>
              <a:rPr lang="en-US" dirty="0" smtClean="0"/>
              <a:t>General description of the product</a:t>
            </a:r>
          </a:p>
          <a:p>
            <a:pPr lvl="1"/>
            <a:r>
              <a:rPr lang="en-US" dirty="0" smtClean="0"/>
              <a:t>How it’s made</a:t>
            </a:r>
          </a:p>
          <a:p>
            <a:pPr lvl="1"/>
            <a:r>
              <a:rPr lang="en-US" dirty="0" smtClean="0"/>
              <a:t>How products are classified</a:t>
            </a:r>
          </a:p>
          <a:p>
            <a:pPr lvl="1"/>
            <a:r>
              <a:rPr lang="en-US" dirty="0" smtClean="0"/>
              <a:t>Inherent attributes</a:t>
            </a:r>
          </a:p>
          <a:p>
            <a:pPr lvl="1"/>
            <a:r>
              <a:rPr lang="en-US" dirty="0" smtClean="0"/>
              <a:t>Installation and maintenance environmental aspects</a:t>
            </a:r>
          </a:p>
          <a:p>
            <a:r>
              <a:rPr lang="en-US" dirty="0" smtClean="0"/>
              <a:t>Relevant quality and performance standards</a:t>
            </a:r>
          </a:p>
          <a:p>
            <a:r>
              <a:rPr lang="en-US" dirty="0" smtClean="0"/>
              <a:t>Environmental certification program availability</a:t>
            </a:r>
            <a:endParaRPr lang="en-US" dirty="0"/>
          </a:p>
        </p:txBody>
      </p:sp>
    </p:spTree>
    <p:extLst>
      <p:ext uri="{BB962C8B-B14F-4D97-AF65-F5344CB8AC3E}">
        <p14:creationId xmlns:p14="http://schemas.microsoft.com/office/powerpoint/2010/main" val="9872871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What’s Ahead?</a:t>
            </a:r>
            <a:br>
              <a:rPr lang="en-US" dirty="0" smtClean="0"/>
            </a:br>
            <a:r>
              <a:rPr lang="en-US" dirty="0" smtClean="0"/>
              <a:t>Relevance of Generic Tile EPD</a:t>
            </a:r>
            <a:endParaRPr lang="en-US" dirty="0"/>
          </a:p>
        </p:txBody>
      </p:sp>
      <p:sp>
        <p:nvSpPr>
          <p:cNvPr id="3" name="Content Placeholder 2"/>
          <p:cNvSpPr>
            <a:spLocks noGrp="1"/>
          </p:cNvSpPr>
          <p:nvPr>
            <p:ph idx="1"/>
          </p:nvPr>
        </p:nvSpPr>
        <p:spPr>
          <a:xfrm>
            <a:off x="925417" y="2236424"/>
            <a:ext cx="3481330" cy="3889739"/>
          </a:xfrm>
        </p:spPr>
        <p:txBody>
          <a:bodyPr>
            <a:normAutofit/>
          </a:bodyPr>
          <a:lstStyle/>
          <a:p>
            <a:r>
              <a:rPr lang="en-US" dirty="0" smtClean="0"/>
              <a:t>Established framework for EPD reporting</a:t>
            </a:r>
          </a:p>
          <a:p>
            <a:r>
              <a:rPr lang="en-US" dirty="0" smtClean="0"/>
              <a:t>Environmental state of the industry—regular reporting</a:t>
            </a:r>
          </a:p>
          <a:p>
            <a:r>
              <a:rPr lang="en-US" dirty="0" smtClean="0"/>
              <a:t>Increased recognition in Green Building</a:t>
            </a:r>
            <a:endParaRPr lang="en-US" dirty="0"/>
          </a:p>
        </p:txBody>
      </p:sp>
      <p:pic>
        <p:nvPicPr>
          <p:cNvPr id="4" name="Picture 3" descr="TiledRoad.jpg"/>
          <p:cNvPicPr>
            <a:picLocks noChangeAspect="1"/>
          </p:cNvPicPr>
          <p:nvPr/>
        </p:nvPicPr>
        <p:blipFill>
          <a:blip r:embed="rId2" cstate="print"/>
          <a:srcRect t="34688"/>
          <a:stretch>
            <a:fillRect/>
          </a:stretch>
        </p:blipFill>
        <p:spPr>
          <a:xfrm>
            <a:off x="5106912" y="2236424"/>
            <a:ext cx="3259848" cy="3239877"/>
          </a:xfrm>
          <a:prstGeom prst="rect">
            <a:avLst/>
          </a:prstGeom>
        </p:spPr>
      </p:pic>
    </p:spTree>
    <p:extLst>
      <p:ext uri="{BB962C8B-B14F-4D97-AF65-F5344CB8AC3E}">
        <p14:creationId xmlns:p14="http://schemas.microsoft.com/office/powerpoint/2010/main" val="40373036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Framework for Future Initiatives</a:t>
            </a:r>
            <a:endParaRPr lang="en-US" dirty="0"/>
          </a:p>
        </p:txBody>
      </p:sp>
      <p:pic>
        <p:nvPicPr>
          <p:cNvPr id="5" name="Picture 4"/>
          <p:cNvPicPr>
            <a:picLocks noChangeAspect="1"/>
          </p:cNvPicPr>
          <p:nvPr/>
        </p:nvPicPr>
        <p:blipFill rotWithShape="1">
          <a:blip r:embed="rId2"/>
          <a:srcRect l="2167" b="3572"/>
          <a:stretch/>
        </p:blipFill>
        <p:spPr>
          <a:xfrm>
            <a:off x="4060331" y="2343769"/>
            <a:ext cx="4654011" cy="2684157"/>
          </a:xfrm>
          <a:prstGeom prst="rect">
            <a:avLst/>
          </a:prstGeom>
        </p:spPr>
      </p:pic>
      <p:sp>
        <p:nvSpPr>
          <p:cNvPr id="7" name="Content Placeholder 2"/>
          <p:cNvSpPr>
            <a:spLocks noGrp="1"/>
          </p:cNvSpPr>
          <p:nvPr>
            <p:ph idx="1"/>
          </p:nvPr>
        </p:nvSpPr>
        <p:spPr>
          <a:xfrm>
            <a:off x="457200" y="2203372"/>
            <a:ext cx="3784294" cy="3712685"/>
          </a:xfrm>
        </p:spPr>
        <p:txBody>
          <a:bodyPr>
            <a:normAutofit/>
          </a:bodyPr>
          <a:lstStyle/>
          <a:p>
            <a:pPr>
              <a:buFont typeface="Arial" panose="020B0604020202020204" pitchFamily="34" charset="0"/>
              <a:buChar char="•"/>
            </a:pPr>
            <a:r>
              <a:rPr lang="en-US" dirty="0"/>
              <a:t>Baseline values </a:t>
            </a:r>
            <a:r>
              <a:rPr lang="en-US" dirty="0" smtClean="0"/>
              <a:t>for </a:t>
            </a:r>
            <a:r>
              <a:rPr lang="en-US" dirty="0"/>
              <a:t>comparing product-specific </a:t>
            </a:r>
            <a:r>
              <a:rPr lang="en-US" dirty="0" smtClean="0"/>
              <a:t>EPDs</a:t>
            </a:r>
          </a:p>
          <a:p>
            <a:pPr lvl="1">
              <a:buFont typeface="Arial" panose="020B0604020202020204" pitchFamily="34" charset="0"/>
              <a:buChar char="•"/>
            </a:pPr>
            <a:r>
              <a:rPr lang="en-US" dirty="0" smtClean="0"/>
              <a:t>Enables manufacturer optimization</a:t>
            </a:r>
          </a:p>
          <a:p>
            <a:pPr lvl="1">
              <a:buFont typeface="Arial" panose="020B0604020202020204" pitchFamily="34" charset="0"/>
              <a:buChar char="•"/>
            </a:pPr>
            <a:r>
              <a:rPr lang="en-US" dirty="0" smtClean="0"/>
              <a:t>Marketing potential</a:t>
            </a:r>
          </a:p>
          <a:p>
            <a:pPr>
              <a:buFont typeface="Arial" panose="020B0604020202020204" pitchFamily="34" charset="0"/>
              <a:buChar char="•"/>
            </a:pPr>
            <a:r>
              <a:rPr lang="en-US" dirty="0" smtClean="0"/>
              <a:t>Standardized reporting format </a:t>
            </a:r>
          </a:p>
          <a:p>
            <a:pPr lvl="1">
              <a:buFont typeface="Arial" panose="020B0604020202020204" pitchFamily="34" charset="0"/>
              <a:buChar char="•"/>
            </a:pPr>
            <a:r>
              <a:rPr lang="en-US" dirty="0" smtClean="0"/>
              <a:t>Future EPD updates</a:t>
            </a:r>
          </a:p>
          <a:p>
            <a:pPr lvl="1">
              <a:buFont typeface="Arial" panose="020B0604020202020204" pitchFamily="34" charset="0"/>
              <a:buChar char="•"/>
            </a:pPr>
            <a:r>
              <a:rPr lang="en-US" dirty="0" smtClean="0"/>
              <a:t>EPDs for other industry sectors</a:t>
            </a:r>
          </a:p>
          <a:p>
            <a:pPr>
              <a:buFont typeface="Arial" panose="020B0604020202020204" pitchFamily="34" charset="0"/>
              <a:buChar char="•"/>
            </a:pPr>
            <a:r>
              <a:rPr lang="en-US" dirty="0" smtClean="0"/>
              <a:t>Population of building product databases</a:t>
            </a:r>
            <a:endParaRPr lang="en-US" dirty="0"/>
          </a:p>
          <a:p>
            <a:endParaRPr lang="en-US" dirty="0"/>
          </a:p>
        </p:txBody>
      </p:sp>
    </p:spTree>
    <p:extLst>
      <p:ext uri="{BB962C8B-B14F-4D97-AF65-F5344CB8AC3E}">
        <p14:creationId xmlns:p14="http://schemas.microsoft.com/office/powerpoint/2010/main" val="9038322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idx="4294967295"/>
          </p:nvPr>
        </p:nvSpPr>
        <p:spPr>
          <a:xfrm>
            <a:off x="587375" y="215900"/>
            <a:ext cx="8556625" cy="584200"/>
          </a:xfrm>
        </p:spPr>
        <p:txBody>
          <a:bodyPr>
            <a:normAutofit fontScale="90000"/>
          </a:bodyPr>
          <a:lstStyle/>
          <a:p>
            <a:r>
              <a:rPr lang="de-DE" dirty="0" smtClean="0"/>
              <a:t>Development </a:t>
            </a:r>
            <a:r>
              <a:rPr lang="de-DE" dirty="0" err="1" smtClean="0"/>
              <a:t>of</a:t>
            </a:r>
            <a:r>
              <a:rPr lang="de-DE" dirty="0" smtClean="0"/>
              <a:t> Cities 1950 - 2025</a:t>
            </a:r>
            <a:endParaRPr lang="de-DE" dirty="0"/>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108"/>
          <a:stretch/>
        </p:blipFill>
        <p:spPr bwMode="auto">
          <a:xfrm>
            <a:off x="0" y="936000"/>
            <a:ext cx="9144000" cy="5137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187" t="13659" r="69537" b="78615"/>
          <a:stretch/>
        </p:blipFill>
        <p:spPr bwMode="auto">
          <a:xfrm>
            <a:off x="8459" y="968680"/>
            <a:ext cx="4563541" cy="871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019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Unprecedented Level of Industry </a:t>
            </a:r>
            <a:br>
              <a:rPr lang="en-US" dirty="0" smtClean="0"/>
            </a:br>
            <a:r>
              <a:rPr lang="en-US" dirty="0" smtClean="0"/>
              <a:t>Environmental Reporting</a:t>
            </a:r>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50630" y="2192389"/>
            <a:ext cx="5915370" cy="3936614"/>
          </a:xfrm>
          <a:prstGeom prst="rect">
            <a:avLst/>
          </a:prstGeom>
        </p:spPr>
      </p:pic>
    </p:spTree>
    <p:extLst>
      <p:ext uri="{BB962C8B-B14F-4D97-AF65-F5344CB8AC3E}">
        <p14:creationId xmlns:p14="http://schemas.microsoft.com/office/powerpoint/2010/main" val="40392371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the New Tile EPD in LEED v4</a:t>
            </a:r>
            <a:endParaRPr lang="en-US" dirty="0"/>
          </a:p>
        </p:txBody>
      </p:sp>
      <p:sp>
        <p:nvSpPr>
          <p:cNvPr id="3" name="Content Placeholder 2"/>
          <p:cNvSpPr>
            <a:spLocks noGrp="1"/>
          </p:cNvSpPr>
          <p:nvPr>
            <p:ph idx="1"/>
          </p:nvPr>
        </p:nvSpPr>
        <p:spPr>
          <a:xfrm>
            <a:off x="457200" y="2137272"/>
            <a:ext cx="4930048" cy="3822853"/>
          </a:xfrm>
        </p:spPr>
        <p:txBody>
          <a:bodyPr>
            <a:normAutofit fontScale="92500" lnSpcReduction="10000"/>
          </a:bodyPr>
          <a:lstStyle/>
          <a:p>
            <a:r>
              <a:rPr lang="en-US" dirty="0" smtClean="0"/>
              <a:t>Building Product Disclosure and Optimization—EPDs </a:t>
            </a:r>
          </a:p>
          <a:p>
            <a:endParaRPr lang="en-US" dirty="0"/>
          </a:p>
          <a:p>
            <a:r>
              <a:rPr lang="en-US" dirty="0" smtClean="0"/>
              <a:t>Use 20 different products which have one of the following (1 point):	</a:t>
            </a:r>
          </a:p>
          <a:p>
            <a:pPr lvl="1"/>
            <a:r>
              <a:rPr lang="en-US" dirty="0" smtClean="0"/>
              <a:t>Peer-reviewed LCA (counts as 1/4 product)</a:t>
            </a:r>
          </a:p>
          <a:p>
            <a:pPr lvl="1"/>
            <a:r>
              <a:rPr lang="en-US" dirty="0" smtClean="0"/>
              <a:t>Industry-wide EPD (counts as ½ product)</a:t>
            </a:r>
          </a:p>
          <a:p>
            <a:pPr lvl="1"/>
            <a:r>
              <a:rPr lang="en-US" dirty="0" smtClean="0"/>
              <a:t>Product-specific EPD (counts as 1 product)</a:t>
            </a:r>
          </a:p>
          <a:p>
            <a:endParaRPr lang="en-US" dirty="0" smtClean="0"/>
          </a:p>
          <a:p>
            <a:r>
              <a:rPr lang="en-US" dirty="0" smtClean="0"/>
              <a:t>50% of products whose LCA show impacts lower than industry average in three impact categories (1 additional point)</a:t>
            </a:r>
            <a:endParaRPr lang="en-US" dirty="0"/>
          </a:p>
        </p:txBody>
      </p:sp>
      <p:pic>
        <p:nvPicPr>
          <p:cNvPr id="4" name="Picture 2" descr="http://towsonfamiliesunited.com/blog/wp-content/uploads/2008/11/leed_550x550.jpg"/>
          <p:cNvPicPr>
            <a:picLocks noChangeAspect="1" noChangeArrowheads="1"/>
          </p:cNvPicPr>
          <p:nvPr/>
        </p:nvPicPr>
        <p:blipFill>
          <a:blip r:embed="rId2" cstate="print"/>
          <a:srcRect l="15709" t="15709" r="15709" b="15709"/>
          <a:stretch>
            <a:fillRect/>
          </a:stretch>
        </p:blipFill>
        <p:spPr bwMode="auto">
          <a:xfrm>
            <a:off x="5538787" y="1706697"/>
            <a:ext cx="3605213" cy="3605213"/>
          </a:xfrm>
          <a:prstGeom prst="rect">
            <a:avLst/>
          </a:prstGeom>
          <a:noFill/>
          <a:ln w="12700">
            <a:noFill/>
            <a:miter lim="800000"/>
            <a:headEnd/>
            <a:tailEnd/>
          </a:ln>
        </p:spPr>
      </p:pic>
    </p:spTree>
    <p:extLst>
      <p:ext uri="{BB962C8B-B14F-4D97-AF65-F5344CB8AC3E}">
        <p14:creationId xmlns:p14="http://schemas.microsoft.com/office/powerpoint/2010/main" val="16468609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LEED v4 and the Tile Industry</a:t>
            </a:r>
            <a:br>
              <a:rPr lang="en-US" dirty="0" smtClean="0"/>
            </a:br>
            <a:endParaRPr lang="en-US" dirty="0"/>
          </a:p>
        </p:txBody>
      </p:sp>
      <p:sp>
        <p:nvSpPr>
          <p:cNvPr id="3" name="Content Placeholder 2"/>
          <p:cNvSpPr>
            <a:spLocks noGrp="1"/>
          </p:cNvSpPr>
          <p:nvPr>
            <p:ph idx="1"/>
          </p:nvPr>
        </p:nvSpPr>
        <p:spPr>
          <a:xfrm>
            <a:off x="457200" y="2005070"/>
            <a:ext cx="8455446" cy="4164376"/>
          </a:xfrm>
        </p:spPr>
        <p:txBody>
          <a:bodyPr>
            <a:normAutofit/>
          </a:bodyPr>
          <a:lstStyle/>
          <a:p>
            <a:r>
              <a:rPr lang="en-US" dirty="0" smtClean="0"/>
              <a:t>With the establishment of industry-wide EPD</a:t>
            </a:r>
          </a:p>
          <a:p>
            <a:pPr lvl="1"/>
            <a:r>
              <a:rPr lang="en-US" dirty="0" smtClean="0"/>
              <a:t>Option for product contribution generically or proprietarily</a:t>
            </a:r>
            <a:endParaRPr lang="en-US" dirty="0"/>
          </a:p>
          <a:p>
            <a:pPr lvl="1"/>
            <a:r>
              <a:rPr lang="en-US" dirty="0" smtClean="0"/>
              <a:t>Possible contribution towards 2 points</a:t>
            </a:r>
          </a:p>
          <a:p>
            <a:endParaRPr lang="en-US" dirty="0" smtClean="0"/>
          </a:p>
          <a:p>
            <a:r>
              <a:rPr lang="en-US" dirty="0" smtClean="0"/>
              <a:t>North American tile industry is a </a:t>
            </a:r>
            <a:r>
              <a:rPr lang="en-US" dirty="0" err="1" smtClean="0"/>
              <a:t>LEEDer</a:t>
            </a:r>
            <a:r>
              <a:rPr lang="en-US" dirty="0" smtClean="0"/>
              <a:t>!</a:t>
            </a:r>
          </a:p>
          <a:p>
            <a:pPr lvl="1"/>
            <a:r>
              <a:rPr lang="en-US" dirty="0" smtClean="0"/>
              <a:t>Only the 2</a:t>
            </a:r>
            <a:r>
              <a:rPr lang="en-US" baseline="30000" dirty="0" smtClean="0"/>
              <a:t>nd</a:t>
            </a:r>
            <a:r>
              <a:rPr lang="en-US" dirty="0" smtClean="0"/>
              <a:t> North American flooring sector to establish generic EPD</a:t>
            </a:r>
          </a:p>
          <a:p>
            <a:endParaRPr lang="en-US" dirty="0" smtClean="0"/>
          </a:p>
          <a:p>
            <a:r>
              <a:rPr lang="en-US" dirty="0" smtClean="0"/>
              <a:t>Building LCA databases populated with 60-year generic tile information</a:t>
            </a:r>
          </a:p>
          <a:p>
            <a:pPr lvl="1"/>
            <a:r>
              <a:rPr lang="en-US" dirty="0" smtClean="0"/>
              <a:t>Tile likely to be more widely recognized as “an option” with up-to-date data in most building LCA software modules</a:t>
            </a:r>
          </a:p>
          <a:p>
            <a:pPr lvl="1"/>
            <a:r>
              <a:rPr lang="en-US" dirty="0" smtClean="0"/>
              <a:t>Whole building LCAs becoming more popular in LEED</a:t>
            </a:r>
            <a:endParaRPr lang="en-US" dirty="0"/>
          </a:p>
        </p:txBody>
      </p:sp>
    </p:spTree>
    <p:extLst>
      <p:ext uri="{BB962C8B-B14F-4D97-AF65-F5344CB8AC3E}">
        <p14:creationId xmlns:p14="http://schemas.microsoft.com/office/powerpoint/2010/main" val="9256203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North American Tile EPD</a:t>
            </a:r>
            <a:br>
              <a:rPr lang="en-US" dirty="0" smtClean="0"/>
            </a:br>
            <a:r>
              <a:rPr lang="en-US" dirty="0" smtClean="0"/>
              <a:t>Relevance to Other Green Building Standards and Rating Systems</a:t>
            </a:r>
            <a:endParaRPr lang="en-US" dirty="0"/>
          </a:p>
        </p:txBody>
      </p:sp>
      <p:pic>
        <p:nvPicPr>
          <p:cNvPr id="4" name="Picture 3" descr="http://img.archiexpo.com/images_ae/photo-g/ventilated-facade-panels-96872-4071707.jpg"/>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78375" y="2182561"/>
            <a:ext cx="5613096" cy="3502142"/>
          </a:xfrm>
          <a:prstGeom prst="rect">
            <a:avLst/>
          </a:prstGeom>
          <a:noFill/>
          <a:ln>
            <a:noFill/>
          </a:ln>
        </p:spPr>
      </p:pic>
    </p:spTree>
    <p:extLst>
      <p:ext uri="{BB962C8B-B14F-4D97-AF65-F5344CB8AC3E}">
        <p14:creationId xmlns:p14="http://schemas.microsoft.com/office/powerpoint/2010/main" val="33515184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4" descr="bigstock_Green_Apartment_Mockup_On_Blue_2063059.jpg"/>
          <p:cNvPicPr>
            <a:picLocks noChangeAspect="1"/>
          </p:cNvPicPr>
          <p:nvPr/>
        </p:nvPicPr>
        <p:blipFill>
          <a:blip r:embed="rId2" cstate="print"/>
          <a:srcRect/>
          <a:stretch>
            <a:fillRect/>
          </a:stretch>
        </p:blipFill>
        <p:spPr bwMode="auto">
          <a:xfrm>
            <a:off x="0" y="2667000"/>
            <a:ext cx="4470400" cy="1995906"/>
          </a:xfrm>
          <a:prstGeom prst="rect">
            <a:avLst/>
          </a:prstGeom>
          <a:noFill/>
          <a:ln w="9525">
            <a:noFill/>
            <a:miter lim="800000"/>
            <a:headEnd/>
            <a:tailEnd/>
          </a:ln>
        </p:spPr>
      </p:pic>
      <p:cxnSp>
        <p:nvCxnSpPr>
          <p:cNvPr id="10" name="Straight Arrow Connector 9"/>
          <p:cNvCxnSpPr>
            <a:stCxn id="8" idx="3"/>
          </p:cNvCxnSpPr>
          <p:nvPr/>
        </p:nvCxnSpPr>
        <p:spPr>
          <a:xfrm flipV="1">
            <a:off x="4470400" y="2895600"/>
            <a:ext cx="711200" cy="769353"/>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8" idx="3"/>
          </p:cNvCxnSpPr>
          <p:nvPr/>
        </p:nvCxnSpPr>
        <p:spPr>
          <a:xfrm>
            <a:off x="4470400" y="3664953"/>
            <a:ext cx="711200" cy="754647"/>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36" name="Title 1"/>
          <p:cNvSpPr>
            <a:spLocks noGrp="1"/>
          </p:cNvSpPr>
          <p:nvPr>
            <p:ph type="title"/>
          </p:nvPr>
        </p:nvSpPr>
        <p:spPr>
          <a:xfrm>
            <a:off x="914400" y="457200"/>
            <a:ext cx="7772400" cy="1143000"/>
          </a:xfrm>
        </p:spPr>
        <p:txBody>
          <a:bodyPr>
            <a:normAutofit fontScale="90000"/>
          </a:bodyPr>
          <a:lstStyle/>
          <a:p>
            <a:r>
              <a:rPr lang="en-US" dirty="0" smtClean="0"/>
              <a:t>Trending Requirement for Green Building Products</a:t>
            </a:r>
            <a:endParaRPr lang="en-US" dirty="0"/>
          </a:p>
        </p:txBody>
      </p:sp>
      <p:sp>
        <p:nvSpPr>
          <p:cNvPr id="2" name="Rectangle 1"/>
          <p:cNvSpPr/>
          <p:nvPr/>
        </p:nvSpPr>
        <p:spPr>
          <a:xfrm>
            <a:off x="5181600" y="2095292"/>
            <a:ext cx="3681845" cy="3139321"/>
          </a:xfrm>
          <a:prstGeom prst="rect">
            <a:avLst/>
          </a:prstGeom>
        </p:spPr>
        <p:txBody>
          <a:bodyPr wrap="square">
            <a:spAutoFit/>
          </a:bodyPr>
          <a:lstStyle/>
          <a:p>
            <a:r>
              <a:rPr lang="en-US" b="1" u="sng" dirty="0"/>
              <a:t>Multi-Attribute Sustainable Product Certifications:</a:t>
            </a:r>
            <a:r>
              <a:rPr lang="en-US" b="1" dirty="0"/>
              <a:t> </a:t>
            </a:r>
            <a:r>
              <a:rPr lang="en-US" dirty="0"/>
              <a:t>Products certified to meet a multi-attribute sustainability </a:t>
            </a:r>
            <a:r>
              <a:rPr lang="en-US" dirty="0" smtClean="0"/>
              <a:t>standard</a:t>
            </a:r>
            <a:endParaRPr lang="en-US" b="1" dirty="0"/>
          </a:p>
          <a:p>
            <a:r>
              <a:rPr lang="en-US" b="1" dirty="0"/>
              <a:t>                          </a:t>
            </a:r>
            <a:endParaRPr lang="en-US" b="1" dirty="0" smtClean="0"/>
          </a:p>
          <a:p>
            <a:pPr algn="ctr"/>
            <a:r>
              <a:rPr lang="en-US" b="1" u="sng" dirty="0" smtClean="0"/>
              <a:t>AND</a:t>
            </a:r>
            <a:endParaRPr lang="en-US" b="1" u="sng" dirty="0"/>
          </a:p>
          <a:p>
            <a:endParaRPr lang="en-US" b="1" u="sng" dirty="0" smtClean="0"/>
          </a:p>
          <a:p>
            <a:r>
              <a:rPr lang="en-US" b="1" u="sng" dirty="0" smtClean="0"/>
              <a:t>Environmental </a:t>
            </a:r>
            <a:r>
              <a:rPr lang="en-US" b="1" u="sng" dirty="0"/>
              <a:t>Product Declarations (EPDs):</a:t>
            </a:r>
            <a:r>
              <a:rPr lang="en-US" b="1" dirty="0"/>
              <a:t> </a:t>
            </a:r>
            <a:r>
              <a:rPr lang="en-US" dirty="0"/>
              <a:t>Products which declare environmental characteristics in standardized reporting format</a:t>
            </a:r>
          </a:p>
        </p:txBody>
      </p:sp>
    </p:spTree>
    <p:extLst>
      <p:ext uri="{BB962C8B-B14F-4D97-AF65-F5344CB8AC3E}">
        <p14:creationId xmlns:p14="http://schemas.microsoft.com/office/powerpoint/2010/main" val="275338195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Tools for the North American </a:t>
            </a:r>
            <a:br>
              <a:rPr lang="en-US" dirty="0" smtClean="0"/>
            </a:br>
            <a:r>
              <a:rPr lang="en-US" dirty="0" smtClean="0"/>
              <a:t>Tile Industry</a:t>
            </a:r>
            <a:endParaRPr lang="en-US" dirty="0"/>
          </a:p>
        </p:txBody>
      </p:sp>
      <p:sp>
        <p:nvSpPr>
          <p:cNvPr id="3" name="Content Placeholder 2"/>
          <p:cNvSpPr>
            <a:spLocks noGrp="1"/>
          </p:cNvSpPr>
          <p:nvPr>
            <p:ph idx="1"/>
          </p:nvPr>
        </p:nvSpPr>
        <p:spPr>
          <a:xfrm>
            <a:off x="628650" y="2203373"/>
            <a:ext cx="5537975" cy="4043190"/>
          </a:xfrm>
          <a:noFill/>
        </p:spPr>
        <p:txBody>
          <a:bodyPr>
            <a:normAutofit/>
          </a:bodyPr>
          <a:lstStyle/>
          <a:p>
            <a:r>
              <a:rPr lang="en-US" dirty="0" smtClean="0"/>
              <a:t>Multi-Attribute Sustainable Product Certification—</a:t>
            </a:r>
            <a:r>
              <a:rPr lang="en-US" b="1" dirty="0" smtClean="0"/>
              <a:t>Green Squared®</a:t>
            </a:r>
          </a:p>
          <a:p>
            <a:pPr lvl="1"/>
            <a:r>
              <a:rPr lang="en-US" dirty="0" smtClean="0"/>
              <a:t>Performance</a:t>
            </a:r>
          </a:p>
          <a:p>
            <a:endParaRPr lang="en-US" dirty="0" smtClean="0"/>
          </a:p>
          <a:p>
            <a:r>
              <a:rPr lang="en-US" dirty="0" smtClean="0"/>
              <a:t>EPD for North American Tile</a:t>
            </a:r>
          </a:p>
          <a:p>
            <a:pPr lvl="1"/>
            <a:r>
              <a:rPr lang="en-US" dirty="0" smtClean="0"/>
              <a:t>Reporting</a:t>
            </a:r>
          </a:p>
          <a:p>
            <a:pPr marL="0" indent="0">
              <a:buNone/>
            </a:pPr>
            <a:endParaRPr lang="en-US" dirty="0"/>
          </a:p>
          <a:p>
            <a:r>
              <a:rPr lang="en-US" dirty="0" smtClean="0"/>
              <a:t>Both are important and facilitate the specification of products according to modern green building trends</a:t>
            </a:r>
          </a:p>
        </p:txBody>
      </p:sp>
    </p:spTree>
    <p:extLst>
      <p:ext uri="{BB962C8B-B14F-4D97-AF65-F5344CB8AC3E}">
        <p14:creationId xmlns:p14="http://schemas.microsoft.com/office/powerpoint/2010/main" val="21553918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1" algn="ctr" rtl="0">
              <a:lnSpc>
                <a:spcPct val="90000"/>
              </a:lnSpc>
              <a:spcBef>
                <a:spcPct val="0"/>
              </a:spcBef>
            </a:pPr>
            <a:r>
              <a:rPr lang="en-US" sz="4000" dirty="0"/>
              <a:t>Standard 189.1 for the Design of High-Performance, Green Buildings</a:t>
            </a:r>
            <a:endParaRPr lang="en-US" sz="4000" dirty="0">
              <a:latin typeface="+mn-lt"/>
            </a:endParaRPr>
          </a:p>
        </p:txBody>
      </p:sp>
      <p:sp>
        <p:nvSpPr>
          <p:cNvPr id="3" name="Content Placeholder 2"/>
          <p:cNvSpPr>
            <a:spLocks noGrp="1"/>
          </p:cNvSpPr>
          <p:nvPr>
            <p:ph idx="1"/>
          </p:nvPr>
        </p:nvSpPr>
        <p:spPr>
          <a:xfrm>
            <a:off x="628650" y="2445745"/>
            <a:ext cx="4637413" cy="3605805"/>
          </a:xfrm>
        </p:spPr>
        <p:txBody>
          <a:bodyPr>
            <a:normAutofit/>
          </a:bodyPr>
          <a:lstStyle/>
          <a:p>
            <a:r>
              <a:rPr lang="en-US" b="1" dirty="0" smtClean="0"/>
              <a:t>ANSI/ASHRAE/USGBC/IES Standard 189.1</a:t>
            </a:r>
          </a:p>
          <a:p>
            <a:r>
              <a:rPr lang="en-US" dirty="0" smtClean="0"/>
              <a:t>To be included in updated 2014 version</a:t>
            </a:r>
          </a:p>
          <a:p>
            <a:pPr lvl="1"/>
            <a:r>
              <a:rPr lang="en-US" dirty="0" smtClean="0"/>
              <a:t>9.4.1.4 Multi-Attribute Product Declaration or Certification</a:t>
            </a:r>
          </a:p>
          <a:p>
            <a:pPr lvl="2"/>
            <a:r>
              <a:rPr lang="en-US" dirty="0" smtClean="0"/>
              <a:t>Use at least 10 products that have a third party multi-attribute certification or EPD</a:t>
            </a:r>
          </a:p>
          <a:p>
            <a:pPr lvl="2"/>
            <a:r>
              <a:rPr lang="en-US" dirty="0" smtClean="0"/>
              <a:t>Products with LCAs, generic EPDs and brand-specific EPDs contribute</a:t>
            </a:r>
          </a:p>
          <a:p>
            <a:pPr marL="914400" lvl="2" indent="0">
              <a:buNone/>
            </a:pPr>
            <a:endParaRPr lang="en-US" dirty="0" smtClean="0"/>
          </a:p>
          <a:p>
            <a:pPr lvl="1"/>
            <a:endParaRPr lang="en-US" dirty="0" smtClean="0"/>
          </a:p>
          <a:p>
            <a:pPr lvl="1"/>
            <a:endParaRPr lang="en-US" dirty="0" smtClean="0"/>
          </a:p>
          <a:p>
            <a:endParaRPr lang="en-US" dirty="0" smtClean="0"/>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1905" y="2214390"/>
            <a:ext cx="2964495" cy="3837160"/>
          </a:xfrm>
          <a:prstGeom prst="rect">
            <a:avLst/>
          </a:prstGeom>
        </p:spPr>
      </p:pic>
    </p:spTree>
    <p:extLst>
      <p:ext uri="{BB962C8B-B14F-4D97-AF65-F5344CB8AC3E}">
        <p14:creationId xmlns:p14="http://schemas.microsoft.com/office/powerpoint/2010/main" val="12788552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286750" cy="1325563"/>
          </a:xfrm>
        </p:spPr>
        <p:txBody>
          <a:bodyPr>
            <a:normAutofit fontScale="90000"/>
          </a:bodyPr>
          <a:lstStyle/>
          <a:p>
            <a:r>
              <a:rPr lang="en-US" dirty="0"/>
              <a:t>Green Globes for New Construction</a:t>
            </a:r>
          </a:p>
        </p:txBody>
      </p:sp>
      <p:sp>
        <p:nvSpPr>
          <p:cNvPr id="3" name="Content Placeholder 2"/>
          <p:cNvSpPr>
            <a:spLocks noGrp="1"/>
          </p:cNvSpPr>
          <p:nvPr>
            <p:ph idx="1"/>
          </p:nvPr>
        </p:nvSpPr>
        <p:spPr>
          <a:xfrm>
            <a:off x="628650" y="2390659"/>
            <a:ext cx="4152900" cy="3569465"/>
          </a:xfrm>
        </p:spPr>
        <p:txBody>
          <a:bodyPr>
            <a:normAutofit/>
          </a:bodyPr>
          <a:lstStyle/>
          <a:p>
            <a:r>
              <a:rPr lang="en-US" dirty="0" smtClean="0"/>
              <a:t>Section 3.5.2.2.1</a:t>
            </a:r>
          </a:p>
          <a:p>
            <a:r>
              <a:rPr lang="en-US" dirty="0" smtClean="0"/>
              <a:t>Points if certain percentage of products, based on cost have a combination of industry-wide EPD, product-specific EPD, or multi-attribute certification</a:t>
            </a:r>
          </a:p>
          <a:p>
            <a:pPr lvl="1"/>
            <a:r>
              <a:rPr lang="en-US" dirty="0" smtClean="0"/>
              <a:t>10% of products (5 points)</a:t>
            </a:r>
          </a:p>
          <a:p>
            <a:pPr lvl="1"/>
            <a:r>
              <a:rPr lang="en-US" dirty="0" smtClean="0"/>
              <a:t>27% of products (7 points)</a:t>
            </a:r>
          </a:p>
          <a:p>
            <a:pPr lvl="1"/>
            <a:r>
              <a:rPr lang="en-US" dirty="0" smtClean="0"/>
              <a:t>40% of products (10 points)</a:t>
            </a:r>
          </a:p>
        </p:txBody>
      </p:sp>
    </p:spTree>
    <p:extLst>
      <p:ext uri="{BB962C8B-B14F-4D97-AF65-F5344CB8AC3E}">
        <p14:creationId xmlns:p14="http://schemas.microsoft.com/office/powerpoint/2010/main" val="6397007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International Green Construction Code (</a:t>
            </a:r>
            <a:r>
              <a:rPr lang="en-US" dirty="0" err="1" smtClean="0"/>
              <a:t>IgCC</a:t>
            </a:r>
            <a:r>
              <a:rPr lang="en-US" dirty="0"/>
              <a:t>)</a:t>
            </a:r>
          </a:p>
        </p:txBody>
      </p:sp>
      <p:sp>
        <p:nvSpPr>
          <p:cNvPr id="3" name="Content Placeholder 2"/>
          <p:cNvSpPr>
            <a:spLocks noGrp="1"/>
          </p:cNvSpPr>
          <p:nvPr>
            <p:ph idx="1"/>
          </p:nvPr>
        </p:nvSpPr>
        <p:spPr>
          <a:xfrm>
            <a:off x="974992" y="1994053"/>
            <a:ext cx="4572000" cy="3855904"/>
          </a:xfrm>
        </p:spPr>
        <p:txBody>
          <a:bodyPr>
            <a:normAutofit/>
          </a:bodyPr>
          <a:lstStyle/>
          <a:p>
            <a:r>
              <a:rPr lang="en-US" dirty="0" smtClean="0"/>
              <a:t>Currently, 5 Code Change Proposals to specify product selection based on availability of EPDs and/or multi-attribute certification</a:t>
            </a:r>
          </a:p>
          <a:p>
            <a:r>
              <a:rPr lang="en-US" dirty="0" smtClean="0"/>
              <a:t>Preliminary Hearings in Memphis, this week</a:t>
            </a:r>
          </a:p>
          <a:p>
            <a:r>
              <a:rPr lang="en-US" dirty="0" smtClean="0"/>
              <a:t>Stay tuned . . . </a:t>
            </a:r>
          </a:p>
          <a:p>
            <a:pPr>
              <a:buNone/>
            </a:pPr>
            <a:endParaRPr lang="en-US" dirty="0" smtClean="0"/>
          </a:p>
          <a:p>
            <a:pPr lvl="1"/>
            <a:endParaRPr lang="en-US" dirty="0"/>
          </a:p>
        </p:txBody>
      </p:sp>
    </p:spTree>
    <p:extLst>
      <p:ext uri="{BB962C8B-B14F-4D97-AF65-F5344CB8AC3E}">
        <p14:creationId xmlns:p14="http://schemas.microsoft.com/office/powerpoint/2010/main" val="361229046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2012 National Green Building Standard</a:t>
            </a:r>
          </a:p>
        </p:txBody>
      </p:sp>
      <p:sp>
        <p:nvSpPr>
          <p:cNvPr id="3" name="Content Placeholder 2"/>
          <p:cNvSpPr>
            <a:spLocks noGrp="1"/>
          </p:cNvSpPr>
          <p:nvPr>
            <p:ph idx="1"/>
          </p:nvPr>
        </p:nvSpPr>
        <p:spPr>
          <a:xfrm>
            <a:off x="457200" y="2258458"/>
            <a:ext cx="4621576" cy="3867705"/>
          </a:xfrm>
        </p:spPr>
        <p:txBody>
          <a:bodyPr>
            <a:normAutofit/>
          </a:bodyPr>
          <a:lstStyle/>
          <a:p>
            <a:r>
              <a:rPr lang="en-US" dirty="0" smtClean="0"/>
              <a:t>Section 610 Life Cycle Analysis</a:t>
            </a:r>
          </a:p>
          <a:p>
            <a:pPr lvl="1"/>
            <a:r>
              <a:rPr lang="en-US" dirty="0" smtClean="0"/>
              <a:t>When comparing two products within a common category</a:t>
            </a:r>
          </a:p>
          <a:p>
            <a:pPr lvl="2"/>
            <a:r>
              <a:rPr lang="en-US" dirty="0" smtClean="0"/>
              <a:t>Product selection based on best environmental performance within over 60 years</a:t>
            </a:r>
          </a:p>
          <a:p>
            <a:pPr lvl="2"/>
            <a:r>
              <a:rPr lang="en-US" dirty="0" smtClean="0"/>
              <a:t>2 or 3 points per product selection, depending on number of impact categories compared</a:t>
            </a:r>
          </a:p>
          <a:p>
            <a:r>
              <a:rPr lang="en-US" dirty="0" smtClean="0"/>
              <a:t>Section 611.2 Sustainable products</a:t>
            </a:r>
          </a:p>
          <a:p>
            <a:pPr lvl="1"/>
            <a:r>
              <a:rPr lang="en-US" dirty="0" smtClean="0"/>
              <a:t>Select products with multi-attribute certifications</a:t>
            </a: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23186"/>
          <a:stretch/>
        </p:blipFill>
        <p:spPr>
          <a:xfrm>
            <a:off x="5469708" y="1869329"/>
            <a:ext cx="3398870" cy="4424795"/>
          </a:xfrm>
          <a:prstGeom prst="rect">
            <a:avLst/>
          </a:prstGeom>
        </p:spPr>
      </p:pic>
    </p:spTree>
    <p:extLst>
      <p:ext uri="{BB962C8B-B14F-4D97-AF65-F5344CB8AC3E}">
        <p14:creationId xmlns:p14="http://schemas.microsoft.com/office/powerpoint/2010/main" val="968479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idx="4294967295"/>
          </p:nvPr>
        </p:nvSpPr>
        <p:spPr>
          <a:xfrm>
            <a:off x="587375" y="215900"/>
            <a:ext cx="8556625" cy="584200"/>
          </a:xfrm>
        </p:spPr>
        <p:txBody>
          <a:bodyPr>
            <a:normAutofit fontScale="90000"/>
          </a:bodyPr>
          <a:lstStyle/>
          <a:p>
            <a:r>
              <a:rPr lang="en-US" dirty="0" smtClean="0"/>
              <a:t>“City Heat Map“ 1955</a:t>
            </a:r>
            <a:endParaRPr lang="en-US" dirty="0"/>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227"/>
          <a:stretch/>
        </p:blipFill>
        <p:spPr bwMode="auto">
          <a:xfrm>
            <a:off x="0" y="936000"/>
            <a:ext cx="9121140" cy="5117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5030937"/>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589" y="378010"/>
            <a:ext cx="8153400" cy="990600"/>
          </a:xfrm>
        </p:spPr>
        <p:txBody>
          <a:bodyPr>
            <a:normAutofit/>
          </a:bodyPr>
          <a:lstStyle/>
          <a:p>
            <a:r>
              <a:rPr lang="en-US" sz="3200" dirty="0" smtClean="0"/>
              <a:t>North American Tile EPD; </a:t>
            </a:r>
            <a:br>
              <a:rPr lang="en-US" sz="3200" dirty="0" smtClean="0"/>
            </a:br>
            <a:r>
              <a:rPr lang="en-US" sz="3200" dirty="0" smtClean="0"/>
              <a:t>What This Means for the Industry</a:t>
            </a:r>
            <a:endParaRPr lang="en-US" sz="3200" dirty="0"/>
          </a:p>
        </p:txBody>
      </p:sp>
      <p:sp>
        <p:nvSpPr>
          <p:cNvPr id="4" name="Content Placeholder 3"/>
          <p:cNvSpPr>
            <a:spLocks noGrp="1"/>
          </p:cNvSpPr>
          <p:nvPr>
            <p:ph idx="1"/>
          </p:nvPr>
        </p:nvSpPr>
        <p:spPr>
          <a:xfrm>
            <a:off x="627589" y="2038120"/>
            <a:ext cx="4065597" cy="3988107"/>
          </a:xfrm>
        </p:spPr>
        <p:txBody>
          <a:bodyPr>
            <a:normAutofit/>
          </a:bodyPr>
          <a:lstStyle/>
          <a:p>
            <a:endParaRPr lang="en-US" dirty="0" smtClean="0"/>
          </a:p>
          <a:p>
            <a:r>
              <a:rPr lang="en-US" dirty="0" smtClean="0"/>
              <a:t>Continued relevance in green building initiatives for the foreseeable future</a:t>
            </a:r>
          </a:p>
          <a:p>
            <a:pPr lvl="1"/>
            <a:r>
              <a:rPr lang="en-US" dirty="0" smtClean="0"/>
              <a:t>Points in green building!</a:t>
            </a:r>
          </a:p>
          <a:p>
            <a:r>
              <a:rPr lang="en-US" dirty="0" smtClean="0"/>
              <a:t>Ecological comparison of product data</a:t>
            </a:r>
          </a:p>
          <a:p>
            <a:pPr lvl="1"/>
            <a:r>
              <a:rPr lang="en-US" dirty="0" smtClean="0"/>
              <a:t>Proprietary products compared to industry average</a:t>
            </a:r>
          </a:p>
          <a:p>
            <a:pPr lvl="1"/>
            <a:r>
              <a:rPr lang="en-US" dirty="0" smtClean="0"/>
              <a:t>Tile industry compared to other industries</a:t>
            </a:r>
          </a:p>
          <a:p>
            <a:r>
              <a:rPr lang="en-US" dirty="0" smtClean="0"/>
              <a:t>Tile industry life cycle data up-to-date and accurate</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8665" y="2398922"/>
            <a:ext cx="4355335" cy="3266501"/>
          </a:xfrm>
          <a:prstGeom prst="rect">
            <a:avLst/>
          </a:prstGeom>
        </p:spPr>
      </p:pic>
    </p:spTree>
    <p:extLst>
      <p:ext uri="{BB962C8B-B14F-4D97-AF65-F5344CB8AC3E}">
        <p14:creationId xmlns:p14="http://schemas.microsoft.com/office/powerpoint/2010/main" val="13577436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idx="4294967295"/>
          </p:nvPr>
        </p:nvSpPr>
        <p:spPr>
          <a:xfrm>
            <a:off x="587375" y="215900"/>
            <a:ext cx="8556625" cy="584200"/>
          </a:xfrm>
        </p:spPr>
        <p:txBody>
          <a:bodyPr>
            <a:normAutofit fontScale="90000"/>
          </a:bodyPr>
          <a:lstStyle/>
          <a:p>
            <a:r>
              <a:rPr lang="en-US" dirty="0"/>
              <a:t>“City Heat Map“ </a:t>
            </a:r>
            <a:r>
              <a:rPr lang="en-US" dirty="0" smtClean="0"/>
              <a:t>1960</a:t>
            </a:r>
            <a:endParaRPr lang="de-DE" dirty="0"/>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004"/>
          <a:stretch/>
        </p:blipFill>
        <p:spPr bwMode="auto">
          <a:xfrm>
            <a:off x="0" y="936000"/>
            <a:ext cx="9121140" cy="5130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8684417"/>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idx="4294967295"/>
          </p:nvPr>
        </p:nvSpPr>
        <p:spPr>
          <a:xfrm>
            <a:off x="587375" y="215900"/>
            <a:ext cx="8556625" cy="584200"/>
          </a:xfrm>
        </p:spPr>
        <p:txBody>
          <a:bodyPr>
            <a:normAutofit fontScale="90000"/>
          </a:bodyPr>
          <a:lstStyle/>
          <a:p>
            <a:r>
              <a:rPr lang="en-US" dirty="0"/>
              <a:t>“City Heat Map“ </a:t>
            </a:r>
            <a:r>
              <a:rPr lang="en-US" dirty="0" smtClean="0"/>
              <a:t>1965</a:t>
            </a:r>
            <a:endParaRPr lang="de-DE" dirty="0"/>
          </a:p>
        </p:txBody>
      </p:sp>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004"/>
          <a:stretch/>
        </p:blipFill>
        <p:spPr bwMode="auto">
          <a:xfrm>
            <a:off x="0" y="936000"/>
            <a:ext cx="9121140" cy="5130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3918695"/>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idx="4294967295"/>
          </p:nvPr>
        </p:nvSpPr>
        <p:spPr>
          <a:xfrm>
            <a:off x="587375" y="215900"/>
            <a:ext cx="8556625" cy="584200"/>
          </a:xfrm>
        </p:spPr>
        <p:txBody>
          <a:bodyPr>
            <a:normAutofit fontScale="90000"/>
          </a:bodyPr>
          <a:lstStyle/>
          <a:p>
            <a:r>
              <a:rPr lang="en-US" dirty="0"/>
              <a:t>“City Heat Map“ </a:t>
            </a:r>
            <a:r>
              <a:rPr lang="en-US" dirty="0" smtClean="0"/>
              <a:t>1970</a:t>
            </a:r>
            <a:endParaRPr lang="de-DE" dirty="0"/>
          </a:p>
        </p:txBody>
      </p:sp>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004"/>
          <a:stretch/>
        </p:blipFill>
        <p:spPr bwMode="auto">
          <a:xfrm>
            <a:off x="0" y="936000"/>
            <a:ext cx="9121140" cy="5130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3064693"/>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873</TotalTime>
  <Words>1677</Words>
  <Application>Microsoft Office PowerPoint</Application>
  <PresentationFormat>On-screen Show (4:3)</PresentationFormat>
  <Paragraphs>295</Paragraphs>
  <Slides>60</Slides>
  <Notes>7</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60</vt:i4>
      </vt:variant>
    </vt:vector>
  </HeadingPairs>
  <TitlesOfParts>
    <vt:vector size="68" baseType="lpstr">
      <vt:lpstr>Arial</vt:lpstr>
      <vt:lpstr>Arial Black</vt:lpstr>
      <vt:lpstr>Bradley Hand ITC</vt:lpstr>
      <vt:lpstr>Calibri</vt:lpstr>
      <vt:lpstr>Calibri Light</vt:lpstr>
      <vt:lpstr>Times</vt:lpstr>
      <vt:lpstr>Retrospect</vt:lpstr>
      <vt:lpstr>Image</vt:lpstr>
      <vt:lpstr>Environmental Product Declaration  </vt:lpstr>
      <vt:lpstr>PowerPoint Presentation</vt:lpstr>
      <vt:lpstr>PowerPoint Presentation</vt:lpstr>
      <vt:lpstr>The Global Construction Market </vt:lpstr>
      <vt:lpstr>Development of Cities 1950 - 2025</vt:lpstr>
      <vt:lpstr>“City Heat Map“ 1955</vt:lpstr>
      <vt:lpstr>“City Heat Map“ 1960</vt:lpstr>
      <vt:lpstr>“City Heat Map“ 1965</vt:lpstr>
      <vt:lpstr>“City Heat Map“ 1970</vt:lpstr>
      <vt:lpstr>“City Heat Map“ 1975</vt:lpstr>
      <vt:lpstr>“City Heat Map“ 1980</vt:lpstr>
      <vt:lpstr>“City Heat Map“ 1985</vt:lpstr>
      <vt:lpstr>“City Heat Map“ 1990</vt:lpstr>
      <vt:lpstr>“City Heat Map“ 1995</vt:lpstr>
      <vt:lpstr>“City Heat Map“ 2000</vt:lpstr>
      <vt:lpstr>“City Heat Map“ 2005</vt:lpstr>
      <vt:lpstr>“City Heat Map“ 2010</vt:lpstr>
      <vt:lpstr>“City Heat Map“ 2015</vt:lpstr>
      <vt:lpstr>“City Heat Map“ 2020</vt:lpstr>
      <vt:lpstr>“City Heat Map“ 2025</vt:lpstr>
      <vt:lpstr>PowerPoint Presentation</vt:lpstr>
      <vt:lpstr>PowerPoint Presentation</vt:lpstr>
      <vt:lpstr>PowerPoint Presentation</vt:lpstr>
      <vt:lpstr>The Green Share of the  Global Construction Market </vt:lpstr>
      <vt:lpstr>Green Building Market Growth: North America </vt:lpstr>
      <vt:lpstr>Green Building Councils are providing the metrics</vt:lpstr>
      <vt:lpstr>PowerPoint Presentation</vt:lpstr>
      <vt:lpstr>Green Building Rating Systems</vt:lpstr>
      <vt:lpstr>Drivers: AEC Firms and Owners Demanding Transparency &amp; Disclosure Beyond LEED Requirements </vt:lpstr>
      <vt:lpstr>Transparency &amp; Disclosure </vt:lpstr>
      <vt:lpstr>PowerPoint Presentation</vt:lpstr>
      <vt:lpstr>PowerPoint Presentation</vt:lpstr>
      <vt:lpstr>What is the North American tile industry doing?</vt:lpstr>
      <vt:lpstr>TCNA Industry-Wide EPD Project</vt:lpstr>
      <vt:lpstr>Ceramic Tile EPD Project </vt:lpstr>
      <vt:lpstr>Based on North American Flooring PCR</vt:lpstr>
      <vt:lpstr>Why the Flooring PCR?</vt:lpstr>
      <vt:lpstr>Flooring PCRs = Standardized  Rules for Environmental Reporting Across North American Flooring Industry</vt:lpstr>
      <vt:lpstr>North American Flooring PCR</vt:lpstr>
      <vt:lpstr>Global Warming Potential</vt:lpstr>
      <vt:lpstr>Photo-Oxidant Formation Potential</vt:lpstr>
      <vt:lpstr>Ozone Depletion Potential</vt:lpstr>
      <vt:lpstr>Acidification Potential</vt:lpstr>
      <vt:lpstr>Eutrophication Potential</vt:lpstr>
      <vt:lpstr>Abiotic Resource Depletion Potential</vt:lpstr>
      <vt:lpstr>How to make sense of  all of these numbers?</vt:lpstr>
      <vt:lpstr>What else does the North American PCR require our EPD to report?</vt:lpstr>
      <vt:lpstr>What’s Ahead? Relevance of Generic Tile EPD</vt:lpstr>
      <vt:lpstr>Framework for Future Initiatives</vt:lpstr>
      <vt:lpstr>Unprecedented Level of Industry  Environmental Reporting</vt:lpstr>
      <vt:lpstr>Using the New Tile EPD in LEED v4</vt:lpstr>
      <vt:lpstr>LEED v4 and the Tile Industry </vt:lpstr>
      <vt:lpstr>North American Tile EPD Relevance to Other Green Building Standards and Rating Systems</vt:lpstr>
      <vt:lpstr>Trending Requirement for Green Building Products</vt:lpstr>
      <vt:lpstr>Tools for the North American  Tile Industry</vt:lpstr>
      <vt:lpstr>Standard 189.1 for the Design of High-Performance, Green Buildings</vt:lpstr>
      <vt:lpstr>Green Globes for New Construction</vt:lpstr>
      <vt:lpstr>International Green Construction Code (IgCC)</vt:lpstr>
      <vt:lpstr>2012 National Green Building Standard</vt:lpstr>
      <vt:lpstr>North American Tile EPD;  What This Means for the Industry</vt:lpstr>
    </vt:vector>
  </TitlesOfParts>
  <Company>CSG Creative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Megan Morrison</dc:creator>
  <cp:lastModifiedBy>Bill Griese</cp:lastModifiedBy>
  <cp:revision>102</cp:revision>
  <dcterms:created xsi:type="dcterms:W3CDTF">2014-01-17T16:29:38Z</dcterms:created>
  <dcterms:modified xsi:type="dcterms:W3CDTF">2014-08-12T17:41:03Z</dcterms:modified>
</cp:coreProperties>
</file>