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Lst>
  <p:notesMasterIdLst>
    <p:notesMasterId r:id="rId52"/>
  </p:notesMasterIdLst>
  <p:handoutMasterIdLst>
    <p:handoutMasterId r:id="rId53"/>
  </p:handoutMasterIdLst>
  <p:sldIdLst>
    <p:sldId id="297" r:id="rId2"/>
    <p:sldId id="298" r:id="rId3"/>
    <p:sldId id="299" r:id="rId4"/>
    <p:sldId id="352" r:id="rId5"/>
    <p:sldId id="354" r:id="rId6"/>
    <p:sldId id="364" r:id="rId7"/>
    <p:sldId id="365" r:id="rId8"/>
    <p:sldId id="367" r:id="rId9"/>
    <p:sldId id="357" r:id="rId10"/>
    <p:sldId id="358" r:id="rId11"/>
    <p:sldId id="353" r:id="rId12"/>
    <p:sldId id="301" r:id="rId13"/>
    <p:sldId id="302" r:id="rId14"/>
    <p:sldId id="303" r:id="rId15"/>
    <p:sldId id="305" r:id="rId16"/>
    <p:sldId id="345" r:id="rId17"/>
    <p:sldId id="307" r:id="rId18"/>
    <p:sldId id="308" r:id="rId19"/>
    <p:sldId id="309" r:id="rId20"/>
    <p:sldId id="346" r:id="rId21"/>
    <p:sldId id="313" r:id="rId22"/>
    <p:sldId id="349" r:id="rId23"/>
    <p:sldId id="348" r:id="rId24"/>
    <p:sldId id="316" r:id="rId25"/>
    <p:sldId id="317" r:id="rId26"/>
    <p:sldId id="318" r:id="rId27"/>
    <p:sldId id="319" r:id="rId28"/>
    <p:sldId id="320" r:id="rId29"/>
    <p:sldId id="321" r:id="rId30"/>
    <p:sldId id="322" r:id="rId31"/>
    <p:sldId id="323" r:id="rId32"/>
    <p:sldId id="324" r:id="rId33"/>
    <p:sldId id="325" r:id="rId34"/>
    <p:sldId id="326" r:id="rId35"/>
    <p:sldId id="329" r:id="rId36"/>
    <p:sldId id="330" r:id="rId37"/>
    <p:sldId id="331" r:id="rId38"/>
    <p:sldId id="332" r:id="rId39"/>
    <p:sldId id="333" r:id="rId40"/>
    <p:sldId id="334" r:id="rId41"/>
    <p:sldId id="335" r:id="rId42"/>
    <p:sldId id="328" r:id="rId43"/>
    <p:sldId id="336" r:id="rId44"/>
    <p:sldId id="343" r:id="rId45"/>
    <p:sldId id="350" r:id="rId46"/>
    <p:sldId id="337" r:id="rId47"/>
    <p:sldId id="340" r:id="rId48"/>
    <p:sldId id="341" r:id="rId49"/>
    <p:sldId id="351" r:id="rId50"/>
    <p:sldId id="344" r:id="rId51"/>
  </p:sldIdLst>
  <p:sldSz cx="9144000" cy="6858000" type="screen4x3"/>
  <p:notesSz cx="6858000" cy="9296400"/>
  <p:defaultTextStyle>
    <a:defPPr>
      <a:defRPr lang="en-US"/>
    </a:defPPr>
    <a:lvl1pPr algn="l" defTabSz="457200" rtl="0" fontAlgn="base">
      <a:spcBef>
        <a:spcPct val="0"/>
      </a:spcBef>
      <a:spcAft>
        <a:spcPct val="0"/>
      </a:spcAft>
      <a:defRPr kern="1200">
        <a:solidFill>
          <a:schemeClr val="tx1"/>
        </a:solidFill>
        <a:latin typeface="Calibri" pitchFamily="-1"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1"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1"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1"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1" charset="0"/>
        <a:ea typeface="ＭＳ Ｐゴシック" pitchFamily="-1" charset="-128"/>
        <a:cs typeface="+mn-cs"/>
      </a:defRPr>
    </a:lvl5pPr>
    <a:lvl6pPr marL="2286000" algn="l" defTabSz="914400" rtl="0" eaLnBrk="1" latinLnBrk="0" hangingPunct="1">
      <a:defRPr kern="1200">
        <a:solidFill>
          <a:schemeClr val="tx1"/>
        </a:solidFill>
        <a:latin typeface="Calibri" pitchFamily="-1" charset="0"/>
        <a:ea typeface="ＭＳ Ｐゴシック" pitchFamily="-1" charset="-128"/>
        <a:cs typeface="+mn-cs"/>
      </a:defRPr>
    </a:lvl6pPr>
    <a:lvl7pPr marL="2743200" algn="l" defTabSz="914400" rtl="0" eaLnBrk="1" latinLnBrk="0" hangingPunct="1">
      <a:defRPr kern="1200">
        <a:solidFill>
          <a:schemeClr val="tx1"/>
        </a:solidFill>
        <a:latin typeface="Calibri" pitchFamily="-1" charset="0"/>
        <a:ea typeface="ＭＳ Ｐゴシック" pitchFamily="-1" charset="-128"/>
        <a:cs typeface="+mn-cs"/>
      </a:defRPr>
    </a:lvl7pPr>
    <a:lvl8pPr marL="3200400" algn="l" defTabSz="914400" rtl="0" eaLnBrk="1" latinLnBrk="0" hangingPunct="1">
      <a:defRPr kern="1200">
        <a:solidFill>
          <a:schemeClr val="tx1"/>
        </a:solidFill>
        <a:latin typeface="Calibri" pitchFamily="-1" charset="0"/>
        <a:ea typeface="ＭＳ Ｐゴシック" pitchFamily="-1" charset="-128"/>
        <a:cs typeface="+mn-cs"/>
      </a:defRPr>
    </a:lvl8pPr>
    <a:lvl9pPr marL="3657600" algn="l" defTabSz="914400" rtl="0" eaLnBrk="1" latinLnBrk="0" hangingPunct="1">
      <a:defRPr kern="1200">
        <a:solidFill>
          <a:schemeClr val="tx1"/>
        </a:solidFill>
        <a:latin typeface="Calibri" pitchFamily="-1"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55F"/>
    <a:srgbClr val="999999"/>
    <a:srgbClr val="97999B"/>
    <a:srgbClr val="F2A900"/>
    <a:srgbClr val="EE2737"/>
    <a:srgbClr val="75787B"/>
    <a:srgbClr val="00BFB3"/>
    <a:srgbClr val="00A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2" autoAdjust="0"/>
    <p:restoredTop sz="94671" autoAdjust="0"/>
  </p:normalViewPr>
  <p:slideViewPr>
    <p:cSldViewPr snapToGrid="0" snapToObjects="1">
      <p:cViewPr varScale="1">
        <p:scale>
          <a:sx n="132" d="100"/>
          <a:sy n="132" d="100"/>
        </p:scale>
        <p:origin x="-1776" y="-96"/>
      </p:cViewPr>
      <p:guideLst>
        <p:guide orient="horz" pos="850"/>
        <p:guide orient="horz" pos="3871"/>
        <p:guide orient="horz" pos="1021"/>
        <p:guide orient="horz" pos="603"/>
        <p:guide orient="horz" pos="230"/>
        <p:guide pos="2944"/>
        <p:guide pos="5450"/>
        <p:guide pos="4255"/>
        <p:guide pos="2838"/>
        <p:guide pos="314"/>
        <p:guide pos="1632"/>
        <p:guide pos="4141"/>
      </p:guideLst>
    </p:cSldViewPr>
  </p:slideViewPr>
  <p:outlineViewPr>
    <p:cViewPr>
      <p:scale>
        <a:sx n="33" d="100"/>
        <a:sy n="33" d="100"/>
      </p:scale>
      <p:origin x="48" y="14226"/>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2958" tIns="46479" rIns="92958" bIns="46479"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63550"/>
          </a:xfrm>
          <a:prstGeom prst="rect">
            <a:avLst/>
          </a:prstGeom>
        </p:spPr>
        <p:txBody>
          <a:bodyPr vert="horz" wrap="square" lIns="92958" tIns="46479" rIns="92958" bIns="46479" numCol="1" anchor="t" anchorCtr="0" compatLnSpc="1">
            <a:prstTxWarp prst="textNoShape">
              <a:avLst/>
            </a:prstTxWarp>
          </a:bodyPr>
          <a:lstStyle>
            <a:lvl1pPr algn="r">
              <a:defRPr sz="1200" smtClean="0"/>
            </a:lvl1pPr>
          </a:lstStyle>
          <a:p>
            <a:pPr>
              <a:defRPr/>
            </a:pPr>
            <a:fld id="{40702088-CF06-431B-83F0-0BFB622219E0}" type="datetime1">
              <a:rPr lang="en-US"/>
              <a:pPr>
                <a:defRPr/>
              </a:pPr>
              <a:t>8/14/13</a:t>
            </a:fld>
            <a:endParaRPr lang="en-US"/>
          </a:p>
        </p:txBody>
      </p:sp>
      <p:sp>
        <p:nvSpPr>
          <p:cNvPr id="4" name="Footer Placeholder 3"/>
          <p:cNvSpPr>
            <a:spLocks noGrp="1"/>
          </p:cNvSpPr>
          <p:nvPr>
            <p:ph type="ftr" sz="quarter" idx="2"/>
          </p:nvPr>
        </p:nvSpPr>
        <p:spPr>
          <a:xfrm>
            <a:off x="0" y="8831263"/>
            <a:ext cx="2971800" cy="463550"/>
          </a:xfrm>
          <a:prstGeom prst="rect">
            <a:avLst/>
          </a:prstGeom>
        </p:spPr>
        <p:txBody>
          <a:bodyPr vert="horz" lIns="92958" tIns="46479" rIns="92958" bIns="46479"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831263"/>
            <a:ext cx="2971800" cy="463550"/>
          </a:xfrm>
          <a:prstGeom prst="rect">
            <a:avLst/>
          </a:prstGeom>
        </p:spPr>
        <p:txBody>
          <a:bodyPr vert="horz" wrap="square" lIns="92958" tIns="46479" rIns="92958" bIns="46479" numCol="1" anchor="b" anchorCtr="0" compatLnSpc="1">
            <a:prstTxWarp prst="textNoShape">
              <a:avLst/>
            </a:prstTxWarp>
          </a:bodyPr>
          <a:lstStyle>
            <a:lvl1pPr algn="r">
              <a:defRPr sz="1200" smtClean="0"/>
            </a:lvl1pPr>
          </a:lstStyle>
          <a:p>
            <a:pPr>
              <a:defRPr/>
            </a:pPr>
            <a:fld id="{46D32A95-5C3A-41F8-B03B-EB728894DA7B}" type="slidenum">
              <a:rPr lang="en-US"/>
              <a:pPr>
                <a:defRPr/>
              </a:pPr>
              <a:t>‹#›</a:t>
            </a:fld>
            <a:endParaRPr lang="en-US"/>
          </a:p>
        </p:txBody>
      </p:sp>
    </p:spTree>
    <p:extLst>
      <p:ext uri="{BB962C8B-B14F-4D97-AF65-F5344CB8AC3E}">
        <p14:creationId xmlns:p14="http://schemas.microsoft.com/office/powerpoint/2010/main" val="3466481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2958" tIns="46479" rIns="92958" bIns="46479"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63550"/>
          </a:xfrm>
          <a:prstGeom prst="rect">
            <a:avLst/>
          </a:prstGeom>
        </p:spPr>
        <p:txBody>
          <a:bodyPr vert="horz" wrap="square" lIns="92958" tIns="46479" rIns="92958" bIns="46479" numCol="1" anchor="t" anchorCtr="0" compatLnSpc="1">
            <a:prstTxWarp prst="textNoShape">
              <a:avLst/>
            </a:prstTxWarp>
          </a:bodyPr>
          <a:lstStyle>
            <a:lvl1pPr algn="r">
              <a:defRPr sz="1200" smtClean="0"/>
            </a:lvl1pPr>
          </a:lstStyle>
          <a:p>
            <a:pPr>
              <a:defRPr/>
            </a:pPr>
            <a:fld id="{44F1736F-E480-4818-98BE-ED84C8C08CB9}" type="datetime1">
              <a:rPr lang="en-US"/>
              <a:pPr>
                <a:defRPr/>
              </a:pPr>
              <a:t>8/14/13</a:t>
            </a:fld>
            <a:endParaRPr lang="en-US"/>
          </a:p>
        </p:txBody>
      </p:sp>
      <p:sp>
        <p:nvSpPr>
          <p:cNvPr id="4" name="Slide Image Placeholder 3"/>
          <p:cNvSpPr>
            <a:spLocks noGrp="1" noRot="1" noChangeAspect="1"/>
          </p:cNvSpPr>
          <p:nvPr>
            <p:ph type="sldImg" idx="2"/>
          </p:nvPr>
        </p:nvSpPr>
        <p:spPr>
          <a:xfrm>
            <a:off x="1104900" y="698500"/>
            <a:ext cx="4648200"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5800" y="4416425"/>
            <a:ext cx="5486400" cy="4181475"/>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1263"/>
            <a:ext cx="2971800" cy="463550"/>
          </a:xfrm>
          <a:prstGeom prst="rect">
            <a:avLst/>
          </a:prstGeom>
        </p:spPr>
        <p:txBody>
          <a:bodyPr vert="horz" lIns="92958" tIns="46479" rIns="92958" bIns="46479"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831263"/>
            <a:ext cx="2971800" cy="463550"/>
          </a:xfrm>
          <a:prstGeom prst="rect">
            <a:avLst/>
          </a:prstGeom>
        </p:spPr>
        <p:txBody>
          <a:bodyPr vert="horz" wrap="square" lIns="92958" tIns="46479" rIns="92958" bIns="46479" numCol="1" anchor="b" anchorCtr="0" compatLnSpc="1">
            <a:prstTxWarp prst="textNoShape">
              <a:avLst/>
            </a:prstTxWarp>
          </a:bodyPr>
          <a:lstStyle>
            <a:lvl1pPr algn="r">
              <a:defRPr sz="1200" smtClean="0"/>
            </a:lvl1pPr>
          </a:lstStyle>
          <a:p>
            <a:pPr>
              <a:defRPr/>
            </a:pPr>
            <a:fld id="{BC046C55-0C94-4179-8991-55AD0BFBF71A}" type="slidenum">
              <a:rPr lang="en-US"/>
              <a:pPr>
                <a:defRPr/>
              </a:pPr>
              <a:t>‹#›</a:t>
            </a:fld>
            <a:endParaRPr lang="en-US"/>
          </a:p>
        </p:txBody>
      </p:sp>
    </p:spTree>
    <p:extLst>
      <p:ext uri="{BB962C8B-B14F-4D97-AF65-F5344CB8AC3E}">
        <p14:creationId xmlns:p14="http://schemas.microsoft.com/office/powerpoint/2010/main" val="281771748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C2FA2184-E568-4A79-A7A0-E4E617404D76}" type="slidenum">
              <a:rPr lang="en-US"/>
              <a:pPr eaLnBrk="1" hangingPunct="1"/>
              <a:t>12</a:t>
            </a:fld>
            <a:endParaRPr lang="en-US"/>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EE0E835B-662B-47AF-A6DF-D2AFE02A1619}" type="slidenum">
              <a:rPr lang="en-US"/>
              <a:pPr eaLnBrk="1" hangingPunct="1"/>
              <a:t>25</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99E05DFC-169F-4108-B992-B07D6DD19B91}" type="slidenum">
              <a:rPr lang="en-US"/>
              <a:pPr eaLnBrk="1" hangingPunct="1"/>
              <a:t>31</a:t>
            </a:fld>
            <a:endParaRPr lang="en-US"/>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78E4EDDF-87A6-47D9-9CE1-13DFCCC3B2FD}" type="slidenum">
              <a:rPr lang="en-US"/>
              <a:pPr eaLnBrk="1" hangingPunct="1"/>
              <a:t>32</a:t>
            </a:fld>
            <a:endParaRPr lang="en-US"/>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D4507413-AC8B-4F3A-B586-E1839A9D6D76}" type="slidenum">
              <a:rPr lang="en-US"/>
              <a:pPr eaLnBrk="1" hangingPunct="1"/>
              <a:t>33</a:t>
            </a:fld>
            <a:endParaRPr 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D09726E6-AB48-4158-9A7E-221527C18F19}" type="slidenum">
              <a:rPr lang="en-US"/>
              <a:pPr eaLnBrk="1" hangingPunct="1"/>
              <a:t>34</a:t>
            </a:fld>
            <a:endParaRPr lang="en-US"/>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E496A8C0-E1F5-4925-BB8D-5DBA25FE089F}" type="slidenum">
              <a:rPr lang="en-US"/>
              <a:pPr eaLnBrk="1" hangingPunct="1"/>
              <a:t>13</a:t>
            </a:fld>
            <a:endParaRPr lang="en-US"/>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1B8D4B9C-7FBC-4295-B793-73A30662F7BE}" type="slidenum">
              <a:rPr lang="en-US"/>
              <a:pPr eaLnBrk="1" hangingPunct="1"/>
              <a:t>14</a:t>
            </a:fld>
            <a:endParaRPr lang="en-US"/>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13B59442-619C-4D9E-A608-45E047D674DD}" type="slidenum">
              <a:rPr lang="en-US"/>
              <a:pPr eaLnBrk="1" hangingPunct="1"/>
              <a:t>21</a:t>
            </a:fld>
            <a:endParaRPr lang="en-U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p:cNvSpPr/>
          <p:nvPr/>
        </p:nvSpPr>
        <p:spPr>
          <a:xfrm>
            <a:off x="498475" y="1371600"/>
            <a:ext cx="8142288" cy="361950"/>
          </a:xfrm>
          <a:prstGeom prst="rect">
            <a:avLst/>
          </a:prstGeom>
          <a:solidFill>
            <a:srgbClr val="EE2737"/>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 anchor="ctr"/>
          <a:lstStyle/>
          <a:p>
            <a:pPr fontAlgn="auto">
              <a:spcBef>
                <a:spcPts val="0"/>
              </a:spcBef>
              <a:spcAft>
                <a:spcPts val="0"/>
              </a:spcAft>
              <a:defRPr/>
            </a:pPr>
            <a:endParaRPr lang="en-US" sz="1500" dirty="0">
              <a:latin typeface="Arial Black" pitchFamily="34" charset="0"/>
            </a:endParaRPr>
          </a:p>
        </p:txBody>
      </p:sp>
      <p:sp>
        <p:nvSpPr>
          <p:cNvPr id="7" name="Rectangle 6"/>
          <p:cNvSpPr/>
          <p:nvPr userDrawn="1"/>
        </p:nvSpPr>
        <p:spPr>
          <a:xfrm>
            <a:off x="498475" y="1371600"/>
            <a:ext cx="8142288" cy="361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 anchor="ctr"/>
          <a:lstStyle/>
          <a:p>
            <a:pPr fontAlgn="auto">
              <a:spcBef>
                <a:spcPts val="0"/>
              </a:spcBef>
              <a:spcAft>
                <a:spcPts val="0"/>
              </a:spcAft>
              <a:defRPr/>
            </a:pPr>
            <a:endParaRPr lang="en-US" sz="1500" dirty="0">
              <a:solidFill>
                <a:schemeClr val="tx2"/>
              </a:solidFill>
              <a:latin typeface="Arial Black" pitchFamily="34" charset="0"/>
            </a:endParaRPr>
          </a:p>
        </p:txBody>
      </p:sp>
      <p:sp>
        <p:nvSpPr>
          <p:cNvPr id="2" name="Title 1"/>
          <p:cNvSpPr>
            <a:spLocks noGrp="1"/>
          </p:cNvSpPr>
          <p:nvPr>
            <p:ph type="ctrTitle"/>
          </p:nvPr>
        </p:nvSpPr>
        <p:spPr>
          <a:xfrm>
            <a:off x="498475" y="2057400"/>
            <a:ext cx="8142288" cy="2561897"/>
          </a:xfrm>
          <a:prstGeom prst="rect">
            <a:avLst/>
          </a:prstGeom>
        </p:spPr>
        <p:txBody>
          <a:bodyPr lIns="0" tIns="100584" rIns="0" bIns="0" anchor="t">
            <a:noAutofit/>
          </a:bodyPr>
          <a:lstStyle>
            <a:lvl1pPr algn="ctr">
              <a:lnSpc>
                <a:spcPts val="5600"/>
              </a:lnSpc>
              <a:defRPr lang="en-US" sz="4500" b="1" kern="1200" dirty="0">
                <a:solidFill>
                  <a:schemeClr val="tx1"/>
                </a:solidFill>
                <a:latin typeface="Arial" pitchFamily="34" charset="0"/>
                <a:ea typeface="+mj-ea"/>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98475" y="4755355"/>
            <a:ext cx="8142288" cy="1416845"/>
          </a:xfrm>
          <a:prstGeom prst="rect">
            <a:avLst/>
          </a:prstGeom>
          <a:noFill/>
          <a:ln>
            <a:noFill/>
          </a:ln>
        </p:spPr>
        <p:txBody>
          <a:bodyPr lIns="0" tIns="0" rIns="0" bIns="0">
            <a:noAutofit/>
          </a:bodyPr>
          <a:lstStyle>
            <a:lvl1pPr marL="0" indent="0" algn="ctr">
              <a:lnSpc>
                <a:spcPts val="1900"/>
              </a:lnSpc>
              <a:spcBef>
                <a:spcPts val="0"/>
              </a:spcBef>
              <a:buNone/>
              <a:defRPr sz="1400" b="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Slide Number Placeholder 5"/>
          <p:cNvSpPr>
            <a:spLocks noGrp="1"/>
          </p:cNvSpPr>
          <p:nvPr>
            <p:ph type="sldNum" sz="quarter" idx="10"/>
          </p:nvPr>
        </p:nvSpPr>
        <p:spPr>
          <a:xfrm>
            <a:off x="8629650" y="6403975"/>
            <a:ext cx="188913" cy="239713"/>
          </a:xfrm>
          <a:prstGeom prst="rect">
            <a:avLst/>
          </a:prstGeom>
        </p:spPr>
        <p:txBody>
          <a:bodyPr/>
          <a:lstStyle>
            <a:lvl1pPr>
              <a:defRPr smtClean="0"/>
            </a:lvl1pPr>
          </a:lstStyle>
          <a:p>
            <a:pPr>
              <a:defRPr/>
            </a:pPr>
            <a:fld id="{887A26BD-D134-43C6-8F7F-B15EE6061C6A}" type="slidenum">
              <a:rPr lang="en-US"/>
              <a:pPr>
                <a:defRPr/>
              </a:pPr>
              <a:t>‹#›</a:t>
            </a:fld>
            <a:endParaRPr lang="en-US"/>
          </a:p>
        </p:txBody>
      </p:sp>
    </p:spTree>
    <p:extLst>
      <p:ext uri="{BB962C8B-B14F-4D97-AF65-F5344CB8AC3E}">
        <p14:creationId xmlns:p14="http://schemas.microsoft.com/office/powerpoint/2010/main" val="310675407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maller Text Title and Content">
    <p:spTree>
      <p:nvGrpSpPr>
        <p:cNvPr id="1" name=""/>
        <p:cNvGrpSpPr/>
        <p:nvPr/>
      </p:nvGrpSpPr>
      <p:grpSpPr>
        <a:xfrm>
          <a:off x="0" y="0"/>
          <a:ext cx="0" cy="0"/>
          <a:chOff x="0" y="0"/>
          <a:chExt cx="0" cy="0"/>
        </a:xfrm>
      </p:grpSpPr>
      <p:cxnSp>
        <p:nvCxnSpPr>
          <p:cNvPr id="5" name="Straight Connector 4"/>
          <p:cNvCxnSpPr/>
          <p:nvPr/>
        </p:nvCxnSpPr>
        <p:spPr>
          <a:xfrm>
            <a:off x="493713" y="1168400"/>
            <a:ext cx="813593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93713" y="1168400"/>
            <a:ext cx="813593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8475" y="292100"/>
            <a:ext cx="8142288" cy="725487"/>
          </a:xfrm>
          <a:prstGeom prst="rect">
            <a:avLst/>
          </a:prstGeom>
        </p:spPr>
        <p:txBody>
          <a:bodyPr lIns="0" tIns="0" rIns="0" bIns="0" anchor="b" anchorCtr="0">
            <a:noAutofit/>
          </a:bodyPr>
          <a:lstStyle>
            <a:lvl1pPr algn="ctr">
              <a:lnSpc>
                <a:spcPts val="2800"/>
              </a:lnSpc>
              <a:defRPr lang="en-US" sz="3800" b="1" kern="1200" dirty="0">
                <a:solidFill>
                  <a:schemeClr val="tx1"/>
                </a:solidFill>
                <a:latin typeface="Arial" pitchFamily="34" charset="0"/>
                <a:ea typeface="+mn-ea"/>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8476" y="1343558"/>
            <a:ext cx="8142287" cy="4784287"/>
          </a:xfrm>
          <a:prstGeom prst="rect">
            <a:avLst/>
          </a:prstGeom>
        </p:spPr>
        <p:txBody>
          <a:bodyPr lIns="0" tIns="0" rIns="0" bIns="0">
            <a:noAutofit/>
          </a:bodyPr>
          <a:lstStyle>
            <a:lvl1pPr marL="0" indent="0">
              <a:lnSpc>
                <a:spcPts val="2000"/>
              </a:lnSpc>
              <a:spcBef>
                <a:spcPts val="0"/>
              </a:spcBef>
              <a:spcAft>
                <a:spcPts val="400"/>
              </a:spcAft>
              <a:buNone/>
              <a:defRPr sz="2500">
                <a:latin typeface="Arial" pitchFamily="34" charset="0"/>
                <a:cs typeface="Arial" pitchFamily="34" charset="0"/>
              </a:defRPr>
            </a:lvl1pPr>
            <a:lvl2pPr marL="285750" indent="-173038">
              <a:lnSpc>
                <a:spcPts val="1800"/>
              </a:lnSpc>
              <a:spcBef>
                <a:spcPts val="0"/>
              </a:spcBef>
              <a:spcAft>
                <a:spcPts val="300"/>
              </a:spcAft>
              <a:buFont typeface="Arial" pitchFamily="34" charset="0"/>
              <a:buChar char="•"/>
              <a:defRPr sz="1600">
                <a:latin typeface="Arial" pitchFamily="34" charset="0"/>
                <a:cs typeface="Arial" pitchFamily="34" charset="0"/>
              </a:defRPr>
            </a:lvl2pPr>
            <a:lvl3pPr marL="628650" indent="-230188">
              <a:lnSpc>
                <a:spcPts val="1600"/>
              </a:lnSpc>
              <a:spcBef>
                <a:spcPts val="0"/>
              </a:spcBef>
              <a:spcAft>
                <a:spcPts val="300"/>
              </a:spcAft>
              <a:buFont typeface="Arial Narrow" pitchFamily="34" charset="0"/>
              <a:buChar char="—"/>
              <a:tabLst/>
              <a:defRPr sz="1400">
                <a:latin typeface="Arial" pitchFamily="34" charset="0"/>
                <a:cs typeface="Arial" pitchFamily="34" charset="0"/>
              </a:defRPr>
            </a:lvl3pPr>
            <a:lvl4pPr marL="855663" indent="-112713">
              <a:lnSpc>
                <a:spcPts val="1400"/>
              </a:lnSpc>
              <a:spcBef>
                <a:spcPts val="0"/>
              </a:spcBef>
              <a:spcAft>
                <a:spcPts val="300"/>
              </a:spcAft>
              <a:buSzPct val="85000"/>
              <a:buFont typeface="Arial" pitchFamily="34" charset="0"/>
              <a:buChar char="•"/>
              <a:defRPr sz="1200">
                <a:latin typeface="Arial" pitchFamily="34" charset="0"/>
                <a:cs typeface="Arial" pitchFamily="34" charset="0"/>
              </a:defRPr>
            </a:lvl4pPr>
            <a:lvl5pPr marL="1027113" indent="-112713">
              <a:lnSpc>
                <a:spcPts val="1400"/>
              </a:lnSpc>
              <a:spcBef>
                <a:spcPts val="0"/>
              </a:spcBef>
              <a:spcAft>
                <a:spcPts val="300"/>
              </a:spcAft>
              <a:buFont typeface="Arial Narrow" pitchFamily="34" charset="0"/>
              <a:buChar char="–"/>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47284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6A49979A-F6C4-47D2-827D-C71E8E06B46C}" type="datetime1">
              <a:rPr lang="en-US"/>
              <a:pPr>
                <a:defRPr/>
              </a:pPr>
              <a:t>8/14/13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pitchFamily="34" charset="0"/>
                <a:ea typeface="+mn-ea"/>
              </a:defRPr>
            </a:lvl1pPr>
          </a:lstStyle>
          <a:p>
            <a:pPr>
              <a:defRPr/>
            </a:pPr>
            <a:endParaRPr lang="en-US"/>
          </a:p>
        </p:txBody>
      </p:sp>
    </p:spTree>
    <p:extLst>
      <p:ext uri="{BB962C8B-B14F-4D97-AF65-F5344CB8AC3E}">
        <p14:creationId xmlns:p14="http://schemas.microsoft.com/office/powerpoint/2010/main" val="1757047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B5996C7-651A-4CCE-A90F-B57C19D8E01F}" type="datetime1">
              <a:rPr lang="en-US"/>
              <a:pPr>
                <a:defRPr/>
              </a:pPr>
              <a:t>8/14/13</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pitchFamily="34" charset="0"/>
                <a:ea typeface="+mn-ea"/>
              </a:defRPr>
            </a:lvl1pPr>
          </a:lstStyle>
          <a:p>
            <a:pPr>
              <a:defRPr/>
            </a:pPr>
            <a:endParaRPr lang="en-US"/>
          </a:p>
        </p:txBody>
      </p:sp>
    </p:spTree>
    <p:extLst>
      <p:ext uri="{BB962C8B-B14F-4D97-AF65-F5344CB8AC3E}">
        <p14:creationId xmlns:p14="http://schemas.microsoft.com/office/powerpoint/2010/main" val="3657626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0CC34C5F-2CA9-4392-8E27-5B12B3027882}" type="datetime1">
              <a:rPr lang="en-US"/>
              <a:pPr>
                <a:defRPr/>
              </a:pPr>
              <a:t>8/14/13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Calibri" pitchFamily="34" charset="0"/>
                <a:ea typeface="+mn-ea"/>
              </a:defRPr>
            </a:lvl1pPr>
          </a:lstStyle>
          <a:p>
            <a:pPr>
              <a:defRPr/>
            </a:pPr>
            <a:endParaRPr lang="en-US"/>
          </a:p>
        </p:txBody>
      </p:sp>
    </p:spTree>
    <p:extLst>
      <p:ext uri="{BB962C8B-B14F-4D97-AF65-F5344CB8AC3E}">
        <p14:creationId xmlns:p14="http://schemas.microsoft.com/office/powerpoint/2010/main" val="31634857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Calibri" pitchFamily="34" charset="0"/>
                <a:ea typeface="+mn-ea"/>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Calibri" pitchFamily="34" charset="0"/>
                <a:ea typeface="+mn-ea"/>
              </a:defRPr>
            </a:lvl1pPr>
          </a:lstStyle>
          <a:p>
            <a:pPr>
              <a:defRPr/>
            </a:pPr>
            <a:endParaRPr lang="en-US"/>
          </a:p>
        </p:txBody>
      </p:sp>
    </p:spTree>
    <p:extLst>
      <p:ext uri="{BB962C8B-B14F-4D97-AF65-F5344CB8AC3E}">
        <p14:creationId xmlns:p14="http://schemas.microsoft.com/office/powerpoint/2010/main" val="726687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400" kern="1200">
          <a:solidFill>
            <a:schemeClr val="tx1"/>
          </a:solidFill>
          <a:latin typeface="Arial" pitchFamily="34" charset="0"/>
          <a:ea typeface="Arial" pitchFamily="-1" charset="0"/>
          <a:cs typeface="Arial" pitchFamily="34" charset="0"/>
        </a:defRPr>
      </a:lvl1pPr>
      <a:lvl2pPr algn="l" rtl="0" eaLnBrk="0" fontAlgn="base" hangingPunct="0">
        <a:spcBef>
          <a:spcPct val="0"/>
        </a:spcBef>
        <a:spcAft>
          <a:spcPct val="0"/>
        </a:spcAft>
        <a:defRPr sz="2400">
          <a:solidFill>
            <a:schemeClr val="tx1"/>
          </a:solidFill>
          <a:latin typeface="Arial" charset="0"/>
          <a:ea typeface="Arial" pitchFamily="-1" charset="0"/>
          <a:cs typeface="Arial" charset="0"/>
        </a:defRPr>
      </a:lvl2pPr>
      <a:lvl3pPr algn="l" rtl="0" eaLnBrk="0" fontAlgn="base" hangingPunct="0">
        <a:spcBef>
          <a:spcPct val="0"/>
        </a:spcBef>
        <a:spcAft>
          <a:spcPct val="0"/>
        </a:spcAft>
        <a:defRPr sz="2400">
          <a:solidFill>
            <a:schemeClr val="tx1"/>
          </a:solidFill>
          <a:latin typeface="Arial" charset="0"/>
          <a:ea typeface="Arial" pitchFamily="-1" charset="0"/>
          <a:cs typeface="Arial" charset="0"/>
        </a:defRPr>
      </a:lvl3pPr>
      <a:lvl4pPr algn="l" rtl="0" eaLnBrk="0" fontAlgn="base" hangingPunct="0">
        <a:spcBef>
          <a:spcPct val="0"/>
        </a:spcBef>
        <a:spcAft>
          <a:spcPct val="0"/>
        </a:spcAft>
        <a:defRPr sz="2400">
          <a:solidFill>
            <a:schemeClr val="tx1"/>
          </a:solidFill>
          <a:latin typeface="Arial" charset="0"/>
          <a:ea typeface="Arial" pitchFamily="-1" charset="0"/>
          <a:cs typeface="Arial" charset="0"/>
        </a:defRPr>
      </a:lvl4pPr>
      <a:lvl5pPr algn="l" rtl="0" eaLnBrk="0" fontAlgn="base" hangingPunct="0">
        <a:spcBef>
          <a:spcPct val="0"/>
        </a:spcBef>
        <a:spcAft>
          <a:spcPct val="0"/>
        </a:spcAft>
        <a:defRPr sz="2400">
          <a:solidFill>
            <a:schemeClr val="tx1"/>
          </a:solidFill>
          <a:latin typeface="Arial" charset="0"/>
          <a:ea typeface="Arial" pitchFamily="-1" charset="0"/>
          <a:cs typeface="Arial" charset="0"/>
        </a:defRPr>
      </a:lvl5pPr>
      <a:lvl6pPr marL="457200" algn="l" rtl="0" fontAlgn="base">
        <a:spcBef>
          <a:spcPct val="0"/>
        </a:spcBef>
        <a:spcAft>
          <a:spcPct val="0"/>
        </a:spcAft>
        <a:defRPr sz="2400">
          <a:solidFill>
            <a:schemeClr val="tx1"/>
          </a:solidFill>
          <a:latin typeface="Arial" charset="0"/>
          <a:cs typeface="Arial" charset="0"/>
        </a:defRPr>
      </a:lvl6pPr>
      <a:lvl7pPr marL="914400" algn="l" rtl="0" fontAlgn="base">
        <a:spcBef>
          <a:spcPct val="0"/>
        </a:spcBef>
        <a:spcAft>
          <a:spcPct val="0"/>
        </a:spcAft>
        <a:defRPr sz="2400">
          <a:solidFill>
            <a:schemeClr val="tx1"/>
          </a:solidFill>
          <a:latin typeface="Arial" charset="0"/>
          <a:cs typeface="Arial" charset="0"/>
        </a:defRPr>
      </a:lvl7pPr>
      <a:lvl8pPr marL="1371600" algn="l" rtl="0" fontAlgn="base">
        <a:spcBef>
          <a:spcPct val="0"/>
        </a:spcBef>
        <a:spcAft>
          <a:spcPct val="0"/>
        </a:spcAft>
        <a:defRPr sz="2400">
          <a:solidFill>
            <a:schemeClr val="tx1"/>
          </a:solidFill>
          <a:latin typeface="Arial" charset="0"/>
          <a:cs typeface="Arial" charset="0"/>
        </a:defRPr>
      </a:lvl8pPr>
      <a:lvl9pPr marL="1828800" algn="l" rtl="0" fontAlgn="base">
        <a:spcBef>
          <a:spcPct val="0"/>
        </a:spcBef>
        <a:spcAft>
          <a:spcPct val="0"/>
        </a:spcAft>
        <a:defRPr sz="2400">
          <a:solidFill>
            <a:schemeClr val="tx1"/>
          </a:solidFill>
          <a:latin typeface="Arial" charset="0"/>
          <a:cs typeface="Arial" charset="0"/>
        </a:defRPr>
      </a:lvl9pPr>
    </p:titleStyle>
    <p:bodyStyle>
      <a:lvl1pPr marL="228600" indent="-228600" algn="l" rtl="0" eaLnBrk="0" fontAlgn="base" hangingPunct="0">
        <a:spcBef>
          <a:spcPct val="20000"/>
        </a:spcBef>
        <a:spcAft>
          <a:spcPct val="0"/>
        </a:spcAft>
        <a:buFont typeface="Arial" charset="0"/>
        <a:defRPr kern="1200">
          <a:solidFill>
            <a:schemeClr val="tx1"/>
          </a:solidFill>
          <a:latin typeface="+mn-lt"/>
          <a:ea typeface="Arial" pitchFamily="-1" charset="0"/>
          <a:cs typeface="Arial" pitchFamily="34" charset="0"/>
        </a:defRPr>
      </a:lvl1pPr>
      <a:lvl2pPr marL="228600" indent="-228600" algn="l" rtl="0" eaLnBrk="0" fontAlgn="base" hangingPunct="0">
        <a:spcBef>
          <a:spcPct val="20000"/>
        </a:spcBef>
        <a:spcAft>
          <a:spcPct val="0"/>
        </a:spcAft>
        <a:buFont typeface="Arial" charset="0"/>
        <a:buChar char="–"/>
        <a:defRPr kern="1200">
          <a:solidFill>
            <a:schemeClr val="tx1"/>
          </a:solidFill>
          <a:latin typeface="+mn-lt"/>
          <a:ea typeface="Arial" pitchFamily="-1" charset="0"/>
          <a:cs typeface="Arial" pitchFamily="34" charset="0"/>
        </a:defRPr>
      </a:lvl2pPr>
      <a:lvl3pPr marL="228600" indent="-228600" algn="l" rtl="0" eaLnBrk="0" fontAlgn="base" hangingPunct="0">
        <a:spcBef>
          <a:spcPct val="20000"/>
        </a:spcBef>
        <a:spcAft>
          <a:spcPct val="0"/>
        </a:spcAft>
        <a:buFont typeface="Arial" charset="0"/>
        <a:buChar char="•"/>
        <a:defRPr kern="1200">
          <a:solidFill>
            <a:schemeClr val="tx1"/>
          </a:solidFill>
          <a:latin typeface="+mn-lt"/>
          <a:ea typeface="Arial" pitchFamily="-1" charset="0"/>
          <a:cs typeface="Arial" pitchFamily="34" charset="0"/>
        </a:defRPr>
      </a:lvl3pPr>
      <a:lvl4pPr marL="228600" indent="-228600" algn="l" rtl="0" eaLnBrk="0" fontAlgn="base" hangingPunct="0">
        <a:spcBef>
          <a:spcPct val="20000"/>
        </a:spcBef>
        <a:spcAft>
          <a:spcPct val="0"/>
        </a:spcAft>
        <a:buFont typeface="Arial" charset="0"/>
        <a:buChar char="–"/>
        <a:defRPr kern="1200">
          <a:solidFill>
            <a:schemeClr val="tx1"/>
          </a:solidFill>
          <a:latin typeface="+mn-lt"/>
          <a:ea typeface="Arial" pitchFamily="-1" charset="0"/>
          <a:cs typeface="Arial" pitchFamily="34" charset="0"/>
        </a:defRPr>
      </a:lvl4pPr>
      <a:lvl5pPr marL="228600" indent="-228600" algn="l" rtl="0" eaLnBrk="0" fontAlgn="base" hangingPunct="0">
        <a:spcBef>
          <a:spcPct val="20000"/>
        </a:spcBef>
        <a:spcAft>
          <a:spcPct val="0"/>
        </a:spcAft>
        <a:buFont typeface="Arial" charset="0"/>
        <a:buChar char="»"/>
        <a:defRPr kern="1200">
          <a:solidFill>
            <a:schemeClr val="tx1"/>
          </a:solidFill>
          <a:latin typeface="+mn-lt"/>
          <a:ea typeface="Arial" pitchFamily="-1"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bwMode="auto">
          <a:xfrm>
            <a:off x="498475" y="2057400"/>
            <a:ext cx="8142288" cy="2562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defRPr/>
            </a:pPr>
            <a:r>
              <a:rPr sz="3600" dirty="0" smtClean="0">
                <a:latin typeface="Arial" charset="0"/>
                <a:cs typeface="Arial" charset="0"/>
              </a:rPr>
              <a:t>DCOF </a:t>
            </a:r>
            <a:r>
              <a:rPr sz="3600" dirty="0" err="1" smtClean="0">
                <a:latin typeface="Arial" charset="0"/>
                <a:cs typeface="Arial" charset="0"/>
              </a:rPr>
              <a:t>AcuTest</a:t>
            </a:r>
            <a:r>
              <a:rPr sz="2400" baseline="56000" dirty="0" err="1" smtClean="0">
                <a:latin typeface="Arial" charset="0"/>
                <a:cs typeface="Arial" charset="0"/>
              </a:rPr>
              <a:t>SM</a:t>
            </a:r>
            <a:r>
              <a:rPr sz="3600" dirty="0" smtClean="0">
                <a:latin typeface="Arial" charset="0"/>
                <a:cs typeface="Arial" charset="0"/>
              </a:rPr>
              <a:t>:</a:t>
            </a:r>
            <a:br>
              <a:rPr sz="3600" dirty="0" smtClean="0">
                <a:latin typeface="Arial" charset="0"/>
                <a:cs typeface="Arial" charset="0"/>
              </a:rPr>
            </a:br>
            <a:r>
              <a:rPr sz="3600" dirty="0" smtClean="0">
                <a:latin typeface="Arial" charset="0"/>
                <a:cs typeface="Arial" charset="0"/>
              </a:rPr>
              <a:t>The New and Improved Method for Coefficient of Friction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SIA137.1OutsideCoverFront.png"/>
          <p:cNvPicPr>
            <a:picLocks noChangeAspect="1"/>
          </p:cNvPicPr>
          <p:nvPr/>
        </p:nvPicPr>
        <p:blipFill>
          <a:blip r:embed="rId2" cstate="print"/>
          <a:stretch>
            <a:fillRect/>
          </a:stretch>
        </p:blipFill>
        <p:spPr bwMode="auto">
          <a:xfrm>
            <a:off x="5873044" y="2110081"/>
            <a:ext cx="2500892" cy="32602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itle 1"/>
          <p:cNvSpPr>
            <a:spLocks noGrp="1"/>
          </p:cNvSpPr>
          <p:nvPr>
            <p:ph type="title"/>
          </p:nvPr>
        </p:nvSpPr>
        <p:spPr>
          <a:xfrm>
            <a:off x="457200" y="313899"/>
            <a:ext cx="8229600" cy="653362"/>
          </a:xfrm>
        </p:spPr>
        <p:txBody>
          <a:bodyPr anchor="ctr" anchorCtr="0"/>
          <a:lstStyle/>
          <a:p>
            <a:r>
              <a:rPr lang="en-US" dirty="0" smtClean="0"/>
              <a:t>Definition of SCOF</a:t>
            </a:r>
            <a:endParaRPr lang="en-US" dirty="0"/>
          </a:p>
        </p:txBody>
      </p:sp>
      <p:sp>
        <p:nvSpPr>
          <p:cNvPr id="3" name="Rectangle 2"/>
          <p:cNvSpPr/>
          <p:nvPr/>
        </p:nvSpPr>
        <p:spPr>
          <a:xfrm>
            <a:off x="552735" y="1674337"/>
            <a:ext cx="5192972" cy="4524315"/>
          </a:xfrm>
          <a:prstGeom prst="rect">
            <a:avLst/>
          </a:prstGeom>
        </p:spPr>
        <p:txBody>
          <a:bodyPr wrap="square">
            <a:spAutoFit/>
          </a:bodyPr>
          <a:lstStyle/>
          <a:p>
            <a:pPr marL="342900" indent="-342900">
              <a:buFont typeface="Arial" pitchFamily="34" charset="0"/>
              <a:buChar char="•"/>
            </a:pPr>
            <a:r>
              <a:rPr lang="en-US" sz="2400" dirty="0">
                <a:latin typeface="Arial" pitchFamily="34" charset="0"/>
                <a:cs typeface="Arial" pitchFamily="34" charset="0"/>
              </a:rPr>
              <a:t>Static Coefficient of Friction (SCOF): Is the ratio of the force necessary for a surface to begin sliding over another divided by the weight (or normal force) of an object</a:t>
            </a:r>
            <a:r>
              <a:rPr lang="en-US" sz="2400" dirty="0" smtClean="0">
                <a:latin typeface="Arial" pitchFamily="34" charset="0"/>
                <a:cs typeface="Arial" pitchFamily="34" charset="0"/>
              </a:rPr>
              <a:t>.</a:t>
            </a:r>
          </a:p>
          <a:p>
            <a:endParaRPr lang="en-US" sz="2400" dirty="0">
              <a:latin typeface="Arial" pitchFamily="34" charset="0"/>
              <a:cs typeface="Arial" pitchFamily="34" charset="0"/>
            </a:endParaRPr>
          </a:p>
          <a:p>
            <a:pPr marL="342900" indent="-342900">
              <a:buFont typeface="Arial" pitchFamily="34" charset="0"/>
              <a:buChar char="•"/>
            </a:pPr>
            <a:r>
              <a:rPr lang="en-US" sz="2400" dirty="0"/>
              <a:t>SCOF = Maximum frictional force (</a:t>
            </a:r>
            <a:r>
              <a:rPr lang="en-US" sz="2400" dirty="0" err="1">
                <a:solidFill>
                  <a:srgbClr val="000000"/>
                </a:solidFill>
                <a:cs typeface="Arial" charset="0"/>
              </a:rPr>
              <a:t>F</a:t>
            </a:r>
            <a:r>
              <a:rPr lang="en-US" sz="2400" baseline="-25000" dirty="0" err="1">
                <a:solidFill>
                  <a:srgbClr val="000000"/>
                </a:solidFill>
                <a:cs typeface="Arial" charset="0"/>
              </a:rPr>
              <a:t>max</a:t>
            </a:r>
            <a:r>
              <a:rPr lang="en-US" sz="2400" dirty="0">
                <a:solidFill>
                  <a:srgbClr val="000000"/>
                </a:solidFill>
                <a:cs typeface="Arial" charset="0"/>
              </a:rPr>
              <a:t>) before sliding begins/weight of the object</a:t>
            </a:r>
          </a:p>
          <a:p>
            <a:pPr marL="342900" indent="-342900">
              <a:buFont typeface="Arial" pitchFamily="34" charset="0"/>
              <a:buChar char="•"/>
            </a:pPr>
            <a:r>
              <a:rPr lang="en-US" sz="2400" dirty="0" smtClean="0">
                <a:solidFill>
                  <a:srgbClr val="000000"/>
                </a:solidFill>
                <a:cs typeface="Arial" charset="0"/>
              </a:rPr>
              <a:t>&lt; </a:t>
            </a:r>
            <a:r>
              <a:rPr lang="en-US" sz="2400" dirty="0" err="1">
                <a:solidFill>
                  <a:srgbClr val="000000"/>
                </a:solidFill>
                <a:cs typeface="Arial" charset="0"/>
              </a:rPr>
              <a:t>F</a:t>
            </a:r>
            <a:r>
              <a:rPr lang="en-US" sz="2400" baseline="-25000" dirty="0" err="1">
                <a:solidFill>
                  <a:srgbClr val="000000"/>
                </a:solidFill>
                <a:cs typeface="Arial" charset="0"/>
              </a:rPr>
              <a:t>max</a:t>
            </a:r>
            <a:r>
              <a:rPr lang="en-US" sz="2400" baseline="-25000" dirty="0">
                <a:solidFill>
                  <a:srgbClr val="000000"/>
                </a:solidFill>
                <a:cs typeface="Arial" charset="0"/>
              </a:rPr>
              <a:t> </a:t>
            </a:r>
            <a:r>
              <a:rPr lang="en-US" sz="2400" dirty="0">
                <a:solidFill>
                  <a:srgbClr val="000000"/>
                </a:solidFill>
                <a:cs typeface="Arial" charset="0"/>
              </a:rPr>
              <a:t>– Sliding does not occur</a:t>
            </a:r>
          </a:p>
          <a:p>
            <a:pPr marL="342900" indent="-342900">
              <a:buFont typeface="Arial" pitchFamily="34" charset="0"/>
              <a:buChar char="•"/>
            </a:pPr>
            <a:r>
              <a:rPr lang="en-US" sz="2400" dirty="0">
                <a:solidFill>
                  <a:srgbClr val="000000"/>
                </a:solidFill>
                <a:cs typeface="Arial" charset="0"/>
              </a:rPr>
              <a:t>&gt; </a:t>
            </a:r>
            <a:r>
              <a:rPr lang="en-US" sz="2400" dirty="0" err="1">
                <a:solidFill>
                  <a:srgbClr val="000000"/>
                </a:solidFill>
                <a:cs typeface="Arial" charset="0"/>
              </a:rPr>
              <a:t>F</a:t>
            </a:r>
            <a:r>
              <a:rPr lang="en-US" sz="2400" baseline="-25000" dirty="0" err="1">
                <a:solidFill>
                  <a:srgbClr val="000000"/>
                </a:solidFill>
                <a:cs typeface="Arial" charset="0"/>
              </a:rPr>
              <a:t>max</a:t>
            </a:r>
            <a:r>
              <a:rPr lang="en-US" sz="2400" baseline="-25000" dirty="0">
                <a:solidFill>
                  <a:srgbClr val="000000"/>
                </a:solidFill>
                <a:cs typeface="Arial" charset="0"/>
              </a:rPr>
              <a:t> </a:t>
            </a:r>
            <a:r>
              <a:rPr lang="en-US" sz="2400" dirty="0">
                <a:solidFill>
                  <a:srgbClr val="000000"/>
                </a:solidFill>
                <a:cs typeface="Arial" charset="0"/>
              </a:rPr>
              <a:t>– Sliding does occur</a:t>
            </a:r>
          </a:p>
        </p:txBody>
      </p:sp>
    </p:spTree>
    <p:extLst>
      <p:ext uri="{BB962C8B-B14F-4D97-AF65-F5344CB8AC3E}">
        <p14:creationId xmlns:p14="http://schemas.microsoft.com/office/powerpoint/2010/main" val="8637980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bwMode="auto">
          <a:xfrm>
            <a:off x="498475" y="1490663"/>
            <a:ext cx="5249863" cy="49239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182880" numCol="1" anchor="t" anchorCtr="0" compatLnSpc="1">
            <a:prstTxWarp prst="textNoShape">
              <a:avLst/>
            </a:prstTxWarp>
          </a:bodyPr>
          <a:lstStyle/>
          <a:p>
            <a:pPr>
              <a:spcBef>
                <a:spcPct val="0"/>
              </a:spcBef>
              <a:buFont typeface="Arial" charset="0"/>
              <a:buChar char="•"/>
            </a:pPr>
            <a:endParaRPr lang="en-US" dirty="0" smtClean="0">
              <a:latin typeface="Arial" charset="0"/>
              <a:cs typeface="Arial" charset="0"/>
            </a:endParaRPr>
          </a:p>
          <a:p>
            <a:pPr marL="112712" lvl="1" indent="0">
              <a:lnSpc>
                <a:spcPct val="100000"/>
              </a:lnSpc>
              <a:spcBef>
                <a:spcPct val="0"/>
              </a:spcBef>
              <a:spcAft>
                <a:spcPts val="1200"/>
              </a:spcAft>
              <a:buNone/>
            </a:pPr>
            <a:r>
              <a:rPr lang="en-US" sz="2500" dirty="0" smtClean="0">
                <a:latin typeface="Arial" charset="0"/>
                <a:cs typeface="Arial" charset="0"/>
              </a:rPr>
              <a:t>	        EXAMPLES:</a:t>
            </a:r>
          </a:p>
          <a:p>
            <a:pPr marL="112712" lvl="1" indent="0">
              <a:lnSpc>
                <a:spcPct val="100000"/>
              </a:lnSpc>
              <a:spcBef>
                <a:spcPct val="0"/>
              </a:spcBef>
              <a:spcAft>
                <a:spcPts val="0"/>
              </a:spcAft>
              <a:buNone/>
            </a:pPr>
            <a:endParaRPr lang="en-US" sz="1800" dirty="0" smtClean="0">
              <a:latin typeface="Arial" charset="0"/>
              <a:cs typeface="Arial" charset="0"/>
            </a:endParaRPr>
          </a:p>
          <a:p>
            <a:pPr lvl="1">
              <a:lnSpc>
                <a:spcPct val="100000"/>
              </a:lnSpc>
              <a:spcBef>
                <a:spcPct val="0"/>
              </a:spcBef>
              <a:spcAft>
                <a:spcPts val="1200"/>
              </a:spcAft>
              <a:buFont typeface="Arial" charset="0"/>
              <a:buChar char="•"/>
            </a:pPr>
            <a:r>
              <a:rPr lang="en-US" sz="2500" dirty="0" smtClean="0">
                <a:latin typeface="Arial" charset="0"/>
                <a:cs typeface="Arial" charset="0"/>
              </a:rPr>
              <a:t>If it takes 60 lbs. of force to start a 100 lb. object moving sideways, the static coefficient  of friction (SCOF) is 60/100 or 0.60</a:t>
            </a:r>
          </a:p>
          <a:p>
            <a:pPr marL="112712" lvl="1" indent="0">
              <a:lnSpc>
                <a:spcPct val="100000"/>
              </a:lnSpc>
              <a:spcBef>
                <a:spcPct val="0"/>
              </a:spcBef>
              <a:spcAft>
                <a:spcPts val="0"/>
              </a:spcAft>
              <a:buNone/>
            </a:pPr>
            <a:endParaRPr lang="en-US" sz="2500" dirty="0" smtClean="0">
              <a:latin typeface="Arial" charset="0"/>
              <a:cs typeface="Arial" charset="0"/>
            </a:endParaRPr>
          </a:p>
          <a:p>
            <a:pPr lvl="1">
              <a:lnSpc>
                <a:spcPct val="100000"/>
              </a:lnSpc>
              <a:spcBef>
                <a:spcPct val="0"/>
              </a:spcBef>
              <a:spcAft>
                <a:spcPts val="1200"/>
              </a:spcAft>
              <a:buFont typeface="Arial" charset="0"/>
              <a:buChar char="•"/>
            </a:pPr>
            <a:r>
              <a:rPr lang="en-US" sz="2500" dirty="0" smtClean="0">
                <a:latin typeface="Arial" charset="0"/>
                <a:cs typeface="Arial" charset="0"/>
              </a:rPr>
              <a:t>If it takes 45 lbs. of force to keep the object moving at a constant velocity (not accelerating), then the DCOF is 45/100 or 0.45</a:t>
            </a:r>
            <a:endParaRPr lang="en-US" dirty="0" smtClean="0">
              <a:latin typeface="Arial" charset="0"/>
              <a:cs typeface="Arial" charset="0"/>
            </a:endParaRPr>
          </a:p>
        </p:txBody>
      </p:sp>
      <p:pic>
        <p:nvPicPr>
          <p:cNvPr id="7" name="Picture 6" descr="ANSIA137.1OutsideCoverFront.png"/>
          <p:cNvPicPr>
            <a:picLocks noChangeAspect="1"/>
          </p:cNvPicPr>
          <p:nvPr/>
        </p:nvPicPr>
        <p:blipFill>
          <a:blip r:embed="rId2" cstate="print"/>
          <a:stretch>
            <a:fillRect/>
          </a:stretch>
        </p:blipFill>
        <p:spPr bwMode="auto">
          <a:xfrm>
            <a:off x="5873044" y="2110081"/>
            <a:ext cx="2500892" cy="32602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Rectangle 2"/>
          <p:cNvSpPr>
            <a:spLocks noGrp="1" noRot="1" noChangeArrowheads="1"/>
          </p:cNvSpPr>
          <p:nvPr>
            <p:ph type="title"/>
          </p:nvPr>
        </p:nvSpPr>
        <p:spPr>
          <a:xfrm>
            <a:off x="498475" y="304799"/>
            <a:ext cx="8142288" cy="637310"/>
          </a:xfrm>
        </p:spPr>
        <p:txBody>
          <a:bodyPr>
            <a:normAutofit/>
          </a:bodyPr>
          <a:lstStyle/>
          <a:p>
            <a:r>
              <a:rPr lang="en-US" sz="4000" dirty="0"/>
              <a:t>What is Coefficient of Friction</a:t>
            </a:r>
            <a:r>
              <a:rPr lang="en-US" sz="4000" dirty="0" smtClean="0"/>
              <a:t>?</a:t>
            </a:r>
            <a:endParaRPr lang="en-US" sz="4000" dirty="0"/>
          </a:p>
        </p:txBody>
      </p:sp>
    </p:spTree>
    <p:extLst>
      <p:ext uri="{BB962C8B-B14F-4D97-AF65-F5344CB8AC3E}">
        <p14:creationId xmlns:p14="http://schemas.microsoft.com/office/powerpoint/2010/main" val="3875670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a:xfrm>
            <a:off x="457200" y="111125"/>
            <a:ext cx="8142288" cy="1023938"/>
          </a:xfrm>
        </p:spPr>
        <p:txBody>
          <a:bodyPr vert="horz" wrap="square" numCol="1" compatLnSpc="1">
            <a:prstTxWarp prst="textNoShape">
              <a:avLst/>
            </a:prstTxWarp>
          </a:bodyPr>
          <a:lstStyle/>
          <a:p>
            <a:pPr>
              <a:lnSpc>
                <a:spcPct val="100000"/>
              </a:lnSpc>
              <a:defRPr/>
            </a:pPr>
            <a:r>
              <a:rPr sz="3600" dirty="0" smtClean="0">
                <a:latin typeface="Arial" charset="0"/>
                <a:cs typeface="Arial" charset="0"/>
              </a:rPr>
              <a:t>The Old Method: ASTM C1028</a:t>
            </a:r>
            <a:br>
              <a:rPr sz="3600" dirty="0" smtClean="0">
                <a:latin typeface="Arial" charset="0"/>
                <a:cs typeface="Arial" charset="0"/>
              </a:rPr>
            </a:br>
            <a:r>
              <a:rPr sz="3600" dirty="0" smtClean="0">
                <a:latin typeface="Arial" charset="0"/>
                <a:cs typeface="Arial" charset="0"/>
              </a:rPr>
              <a:t>Static Coefficient of Friction</a:t>
            </a:r>
          </a:p>
        </p:txBody>
      </p:sp>
      <p:sp>
        <p:nvSpPr>
          <p:cNvPr id="75779" name="Rectangle 3"/>
          <p:cNvSpPr>
            <a:spLocks noGrp="1" noChangeArrowheads="1"/>
          </p:cNvSpPr>
          <p:nvPr>
            <p:ph type="body" idx="1"/>
          </p:nvPr>
        </p:nvSpPr>
        <p:spPr>
          <a:xfrm>
            <a:off x="4160837" y="1390650"/>
            <a:ext cx="4747635" cy="1884363"/>
          </a:xfrm>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bodyPr>
          <a:lstStyle/>
          <a:p>
            <a:pPr lvl="1">
              <a:lnSpc>
                <a:spcPct val="100000"/>
              </a:lnSpc>
              <a:spcBef>
                <a:spcPct val="0"/>
              </a:spcBef>
              <a:buFont typeface="Arial" charset="0"/>
              <a:buChar char="•"/>
              <a:defRPr/>
            </a:pPr>
            <a:r>
              <a:rPr lang="en-US" sz="2500" dirty="0" smtClean="0">
                <a:solidFill>
                  <a:srgbClr val="000000"/>
                </a:solidFill>
                <a:latin typeface="Arial" charset="0"/>
                <a:cs typeface="Arial" charset="0"/>
              </a:rPr>
              <a:t>Pull meter method</a:t>
            </a:r>
          </a:p>
          <a:p>
            <a:pPr lvl="1">
              <a:lnSpc>
                <a:spcPct val="100000"/>
              </a:lnSpc>
              <a:spcBef>
                <a:spcPct val="0"/>
              </a:spcBef>
              <a:buFont typeface="Arial" charset="0"/>
              <a:buChar char="•"/>
              <a:defRPr/>
            </a:pPr>
            <a:r>
              <a:rPr lang="en-US" sz="2500" dirty="0" err="1" smtClean="0">
                <a:solidFill>
                  <a:srgbClr val="000000"/>
                </a:solidFill>
                <a:latin typeface="Arial" charset="0"/>
                <a:cs typeface="Arial" charset="0"/>
              </a:rPr>
              <a:t>Neolite</a:t>
            </a:r>
            <a:r>
              <a:rPr lang="en-US" sz="2500" dirty="0" smtClean="0">
                <a:solidFill>
                  <a:srgbClr val="000000"/>
                </a:solidFill>
                <a:latin typeface="Arial" charset="0"/>
                <a:cs typeface="Arial" charset="0"/>
              </a:rPr>
              <a:t> (syn. rubber test foot)</a:t>
            </a:r>
          </a:p>
          <a:p>
            <a:pPr lvl="1">
              <a:lnSpc>
                <a:spcPct val="100000"/>
              </a:lnSpc>
              <a:spcBef>
                <a:spcPct val="0"/>
              </a:spcBef>
              <a:buFont typeface="Arial" charset="0"/>
              <a:buChar char="•"/>
              <a:defRPr/>
            </a:pPr>
            <a:r>
              <a:rPr lang="en-US" sz="2500" dirty="0" smtClean="0">
                <a:solidFill>
                  <a:srgbClr val="000000"/>
                </a:solidFill>
                <a:latin typeface="Arial" charset="0"/>
                <a:cs typeface="Arial" charset="0"/>
              </a:rPr>
              <a:t>Measures wet and dry static coefficient of friction</a:t>
            </a:r>
          </a:p>
          <a:p>
            <a:pPr>
              <a:spcBef>
                <a:spcPct val="0"/>
              </a:spcBef>
              <a:defRPr/>
            </a:pPr>
            <a:endParaRPr lang="en-US" dirty="0" smtClean="0">
              <a:solidFill>
                <a:srgbClr val="000000"/>
              </a:solidFill>
              <a:latin typeface="Arial" charset="0"/>
              <a:cs typeface="Arial" charset="0"/>
            </a:endParaRPr>
          </a:p>
        </p:txBody>
      </p:sp>
      <p:pic>
        <p:nvPicPr>
          <p:cNvPr id="3074" name="Picture 2"/>
          <p:cNvPicPr>
            <a:picLocks noChangeAspect="1" noChangeArrowheads="1"/>
          </p:cNvPicPr>
          <p:nvPr/>
        </p:nvPicPr>
        <p:blipFill>
          <a:blip r:embed="rId3"/>
          <a:srcRect/>
          <a:stretch>
            <a:fillRect/>
          </a:stretch>
        </p:blipFill>
        <p:spPr bwMode="auto">
          <a:xfrm>
            <a:off x="4038600" y="3429000"/>
            <a:ext cx="4648200" cy="30988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O:\TCNA Laboratory\Testing Images\Miscellaneous Pictures\C1028.JPG"/>
          <p:cNvPicPr>
            <a:picLocks noChangeAspect="1" noChangeArrowheads="1"/>
          </p:cNvPicPr>
          <p:nvPr/>
        </p:nvPicPr>
        <p:blipFill>
          <a:blip r:embed="rId4"/>
          <a:srcRect/>
          <a:stretch>
            <a:fillRect/>
          </a:stretch>
        </p:blipFill>
        <p:spPr bwMode="auto">
          <a:xfrm>
            <a:off x="457200" y="1371600"/>
            <a:ext cx="3251200" cy="43529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228600" y="1658938"/>
            <a:ext cx="8181975" cy="4267200"/>
          </a:xfrm>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normAutofit lnSpcReduction="10000"/>
          </a:bodyPr>
          <a:lstStyle/>
          <a:p>
            <a:pPr lvl="1" eaLnBrk="1" hangingPunct="1">
              <a:lnSpc>
                <a:spcPct val="90000"/>
              </a:lnSpc>
              <a:spcBef>
                <a:spcPct val="0"/>
              </a:spcBef>
              <a:spcAft>
                <a:spcPts val="1200"/>
              </a:spcAft>
              <a:buFont typeface="Arial" charset="0"/>
              <a:buChar char="•"/>
              <a:defRPr/>
            </a:pPr>
            <a:r>
              <a:rPr lang="en-US" sz="2400" dirty="0" smtClean="0">
                <a:solidFill>
                  <a:srgbClr val="000000"/>
                </a:solidFill>
                <a:latin typeface="Arial" charset="0"/>
                <a:cs typeface="Arial" charset="0"/>
              </a:rPr>
              <a:t>Variables that can affect results </a:t>
            </a:r>
            <a:br>
              <a:rPr lang="en-US" sz="2400" dirty="0" smtClean="0">
                <a:solidFill>
                  <a:srgbClr val="000000"/>
                </a:solidFill>
                <a:latin typeface="Arial" charset="0"/>
                <a:cs typeface="Arial" charset="0"/>
              </a:rPr>
            </a:br>
            <a:r>
              <a:rPr lang="en-US" sz="2400" dirty="0" smtClean="0">
                <a:solidFill>
                  <a:srgbClr val="000000"/>
                </a:solidFill>
                <a:latin typeface="Arial" charset="0"/>
                <a:cs typeface="Arial" charset="0"/>
              </a:rPr>
              <a:t>(testing requires experienced &amp;</a:t>
            </a:r>
            <a:br>
              <a:rPr lang="en-US" sz="2400" dirty="0" smtClean="0">
                <a:solidFill>
                  <a:srgbClr val="000000"/>
                </a:solidFill>
                <a:latin typeface="Arial" charset="0"/>
                <a:cs typeface="Arial" charset="0"/>
              </a:rPr>
            </a:br>
            <a:r>
              <a:rPr lang="en-US" sz="2400" dirty="0" smtClean="0">
                <a:solidFill>
                  <a:srgbClr val="000000"/>
                </a:solidFill>
                <a:latin typeface="Arial" charset="0"/>
                <a:cs typeface="Arial" charset="0"/>
              </a:rPr>
              <a:t>skilled technician)</a:t>
            </a:r>
          </a:p>
          <a:p>
            <a:pPr lvl="3" eaLnBrk="1" hangingPunct="1">
              <a:lnSpc>
                <a:spcPct val="90000"/>
              </a:lnSpc>
              <a:spcBef>
                <a:spcPct val="0"/>
              </a:spcBef>
              <a:buFont typeface="Wingdings" pitchFamily="-1" charset="2"/>
              <a:buChar char="§"/>
              <a:defRPr/>
            </a:pPr>
            <a:r>
              <a:rPr lang="en-US" sz="1900" dirty="0">
                <a:solidFill>
                  <a:srgbClr val="000000"/>
                </a:solidFill>
                <a:latin typeface="Arial" charset="0"/>
                <a:cs typeface="Arial" charset="0"/>
              </a:rPr>
              <a:t> </a:t>
            </a:r>
            <a:r>
              <a:rPr lang="en-US" sz="1900" dirty="0" smtClean="0">
                <a:solidFill>
                  <a:srgbClr val="000000"/>
                </a:solidFill>
                <a:latin typeface="Arial" charset="0"/>
                <a:cs typeface="Arial" charset="0"/>
              </a:rPr>
              <a:t>Pulling motion</a:t>
            </a:r>
          </a:p>
          <a:p>
            <a:pPr lvl="3" eaLnBrk="1" hangingPunct="1">
              <a:lnSpc>
                <a:spcPct val="90000"/>
              </a:lnSpc>
              <a:spcBef>
                <a:spcPct val="0"/>
              </a:spcBef>
              <a:buFont typeface="Wingdings" pitchFamily="-1" charset="2"/>
              <a:buChar char="§"/>
              <a:defRPr/>
            </a:pPr>
            <a:r>
              <a:rPr lang="en-US" sz="1900" dirty="0" smtClean="0">
                <a:solidFill>
                  <a:srgbClr val="000000"/>
                </a:solidFill>
                <a:latin typeface="Arial" charset="0"/>
                <a:cs typeface="Arial" charset="0"/>
              </a:rPr>
              <a:t> Sanding pressure</a:t>
            </a:r>
          </a:p>
          <a:p>
            <a:pPr lvl="3" eaLnBrk="1" hangingPunct="1">
              <a:lnSpc>
                <a:spcPct val="90000"/>
              </a:lnSpc>
              <a:spcBef>
                <a:spcPct val="0"/>
              </a:spcBef>
              <a:buFont typeface="Wingdings" pitchFamily="-1" charset="2"/>
              <a:buChar char="§"/>
              <a:defRPr/>
            </a:pPr>
            <a:r>
              <a:rPr lang="en-US" sz="1900" dirty="0" smtClean="0">
                <a:solidFill>
                  <a:srgbClr val="000000"/>
                </a:solidFill>
                <a:latin typeface="Arial" charset="0"/>
                <a:cs typeface="Arial" charset="0"/>
              </a:rPr>
              <a:t> Sanding technique</a:t>
            </a:r>
          </a:p>
          <a:p>
            <a:pPr lvl="3" eaLnBrk="1" hangingPunct="1">
              <a:lnSpc>
                <a:spcPct val="90000"/>
              </a:lnSpc>
              <a:spcBef>
                <a:spcPct val="0"/>
              </a:spcBef>
              <a:buFont typeface="Arial Narrow" pitchFamily="-1" charset="0"/>
              <a:buChar char="—"/>
              <a:defRPr/>
            </a:pPr>
            <a:endParaRPr lang="en-US" sz="1900" dirty="0" smtClean="0">
              <a:solidFill>
                <a:srgbClr val="000000"/>
              </a:solidFill>
              <a:latin typeface="Arial" charset="0"/>
              <a:cs typeface="Arial" charset="0"/>
            </a:endParaRPr>
          </a:p>
          <a:p>
            <a:pPr lvl="1" eaLnBrk="1" hangingPunct="1">
              <a:lnSpc>
                <a:spcPct val="90000"/>
              </a:lnSpc>
              <a:spcBef>
                <a:spcPct val="0"/>
              </a:spcBef>
              <a:spcAft>
                <a:spcPts val="1200"/>
              </a:spcAft>
              <a:buFont typeface="Arial" charset="0"/>
              <a:buChar char="•"/>
              <a:defRPr/>
            </a:pPr>
            <a:r>
              <a:rPr lang="en-US" sz="2400" dirty="0" smtClean="0">
                <a:solidFill>
                  <a:srgbClr val="000000"/>
                </a:solidFill>
                <a:latin typeface="Arial" charset="0"/>
                <a:cs typeface="Arial" charset="0"/>
              </a:rPr>
              <a:t>Availability of </a:t>
            </a:r>
            <a:r>
              <a:rPr lang="en-US" sz="2400" dirty="0" err="1" smtClean="0">
                <a:solidFill>
                  <a:srgbClr val="000000"/>
                </a:solidFill>
                <a:latin typeface="Arial" charset="0"/>
                <a:cs typeface="Arial" charset="0"/>
              </a:rPr>
              <a:t>Neolite</a:t>
            </a:r>
            <a:r>
              <a:rPr lang="en-US" sz="2400" dirty="0" smtClean="0">
                <a:solidFill>
                  <a:srgbClr val="000000"/>
                </a:solidFill>
                <a:latin typeface="Arial" charset="0"/>
                <a:cs typeface="Arial" charset="0"/>
              </a:rPr>
              <a:t> rubber </a:t>
            </a:r>
            <a:br>
              <a:rPr lang="en-US" sz="2400" dirty="0" smtClean="0">
                <a:solidFill>
                  <a:srgbClr val="000000"/>
                </a:solidFill>
                <a:latin typeface="Arial" charset="0"/>
                <a:cs typeface="Arial" charset="0"/>
              </a:rPr>
            </a:br>
            <a:r>
              <a:rPr lang="en-US" sz="2400" dirty="0" smtClean="0">
                <a:solidFill>
                  <a:srgbClr val="000000"/>
                </a:solidFill>
                <a:latin typeface="Arial" charset="0"/>
                <a:cs typeface="Arial" charset="0"/>
              </a:rPr>
              <a:t>material</a:t>
            </a:r>
          </a:p>
          <a:p>
            <a:pPr lvl="1" eaLnBrk="1" hangingPunct="1">
              <a:lnSpc>
                <a:spcPct val="90000"/>
              </a:lnSpc>
              <a:spcBef>
                <a:spcPct val="0"/>
              </a:spcBef>
              <a:spcAft>
                <a:spcPts val="1200"/>
              </a:spcAft>
              <a:buFont typeface="Arial" charset="0"/>
              <a:buNone/>
              <a:defRPr/>
            </a:pPr>
            <a:r>
              <a:rPr lang="en-US" sz="2400" dirty="0" smtClean="0">
                <a:solidFill>
                  <a:srgbClr val="000000"/>
                </a:solidFill>
                <a:latin typeface="Arial" charset="0"/>
                <a:cs typeface="Arial" charset="0"/>
              </a:rPr>
              <a:t> </a:t>
            </a:r>
          </a:p>
          <a:p>
            <a:pPr lvl="1" eaLnBrk="1" hangingPunct="1">
              <a:lnSpc>
                <a:spcPct val="90000"/>
              </a:lnSpc>
              <a:spcBef>
                <a:spcPct val="0"/>
              </a:spcBef>
              <a:spcAft>
                <a:spcPts val="1200"/>
              </a:spcAft>
              <a:buFont typeface="Arial" charset="0"/>
              <a:buChar char="•"/>
              <a:defRPr/>
            </a:pPr>
            <a:r>
              <a:rPr lang="en-US" sz="2400" dirty="0" err="1" smtClean="0">
                <a:solidFill>
                  <a:srgbClr val="000000"/>
                </a:solidFill>
                <a:latin typeface="Arial" charset="0"/>
                <a:cs typeface="Arial" charset="0"/>
              </a:rPr>
              <a:t>Stiction</a:t>
            </a:r>
            <a:endParaRPr lang="en-US" sz="2400" dirty="0" smtClean="0">
              <a:solidFill>
                <a:srgbClr val="000000"/>
              </a:solidFill>
              <a:latin typeface="Arial" charset="0"/>
              <a:cs typeface="Arial" charset="0"/>
            </a:endParaRPr>
          </a:p>
          <a:p>
            <a:pPr lvl="3" eaLnBrk="1" hangingPunct="1">
              <a:lnSpc>
                <a:spcPct val="90000"/>
              </a:lnSpc>
              <a:spcBef>
                <a:spcPct val="0"/>
              </a:spcBef>
              <a:buFont typeface="Wingdings" pitchFamily="-1" charset="2"/>
              <a:buChar char="§"/>
              <a:defRPr/>
            </a:pPr>
            <a:r>
              <a:rPr lang="en-US" sz="1900" dirty="0" smtClean="0">
                <a:solidFill>
                  <a:srgbClr val="000000"/>
                </a:solidFill>
                <a:latin typeface="Arial" charset="0"/>
                <a:cs typeface="Arial" charset="0"/>
              </a:rPr>
              <a:t> Affects measurement of polished and highly smooth surfaces</a:t>
            </a:r>
          </a:p>
          <a:p>
            <a:pPr lvl="1" eaLnBrk="1" hangingPunct="1">
              <a:lnSpc>
                <a:spcPct val="80000"/>
              </a:lnSpc>
              <a:spcBef>
                <a:spcPct val="0"/>
              </a:spcBef>
              <a:buFont typeface="Arial" charset="0"/>
              <a:buNone/>
              <a:defRPr/>
            </a:pPr>
            <a:endParaRPr lang="en-US" sz="2400" dirty="0" smtClean="0">
              <a:solidFill>
                <a:srgbClr val="000000"/>
              </a:solidFill>
              <a:latin typeface="Arial" charset="0"/>
              <a:cs typeface="Arial" charset="0"/>
            </a:endParaRPr>
          </a:p>
        </p:txBody>
      </p:sp>
      <p:pic>
        <p:nvPicPr>
          <p:cNvPr id="38916" name="Picture 4" descr="DSC02047"/>
          <p:cNvPicPr>
            <a:picLocks noChangeAspect="1" noChangeArrowheads="1"/>
          </p:cNvPicPr>
          <p:nvPr/>
        </p:nvPicPr>
        <p:blipFill>
          <a:blip r:embed="rId3"/>
          <a:srcRect t="30435"/>
          <a:stretch>
            <a:fillRect/>
          </a:stretch>
        </p:blipFill>
        <p:spPr bwMode="auto">
          <a:xfrm>
            <a:off x="5489575" y="1951038"/>
            <a:ext cx="3352800" cy="26892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84663"/>
            <a:ext cx="9144000" cy="1143000"/>
          </a:xfrm>
          <a:prstGeom prst="rect">
            <a:avLst/>
          </a:prstGeom>
          <a:scene3d>
            <a:camera prst="obliqueTopLeft"/>
            <a:lightRig rig="threePt" dir="t"/>
          </a:scene3d>
        </p:spPr>
        <p:txBody>
          <a:bodyPr anchor="ctr"/>
          <a:lstStyle/>
          <a:p>
            <a:pPr algn="ctr" fontAlgn="auto">
              <a:spcAft>
                <a:spcPts val="0"/>
              </a:spcAft>
              <a:defRPr/>
            </a:pPr>
            <a:r>
              <a:rPr lang="en-US" sz="3200" b="1" dirty="0">
                <a:latin typeface="Arial"/>
                <a:ea typeface="+mj-ea"/>
                <a:cs typeface="Arial"/>
              </a:rPr>
              <a:t>Issues with the ASTM C1028 Test Method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O:\Katelyn\Photos\bigstock-Water-Droplets-On-Glass-Raind-7735444.jpg"/>
          <p:cNvPicPr>
            <a:picLocks noChangeAspect="1" noChangeArrowheads="1"/>
          </p:cNvPicPr>
          <p:nvPr/>
        </p:nvPicPr>
        <p:blipFill>
          <a:blip r:embed="rId3">
            <a:alphaModFix amt="62000"/>
          </a:blip>
          <a:srcRect/>
          <a:stretch>
            <a:fillRect/>
          </a:stretch>
        </p:blipFill>
        <p:spPr bwMode="auto">
          <a:xfrm>
            <a:off x="489185" y="1234291"/>
            <a:ext cx="8156222" cy="4965077"/>
          </a:xfrm>
          <a:prstGeom prst="rect">
            <a:avLst/>
          </a:prstGeom>
          <a:ln>
            <a:noFill/>
          </a:ln>
          <a:effectLst>
            <a:softEdge rad="112500"/>
          </a:effectLst>
        </p:spPr>
      </p:pic>
      <p:sp>
        <p:nvSpPr>
          <p:cNvPr id="50179" name="Rectangle 3"/>
          <p:cNvSpPr>
            <a:spLocks noGrp="1" noChangeArrowheads="1"/>
          </p:cNvSpPr>
          <p:nvPr>
            <p:ph type="body" idx="1"/>
          </p:nvPr>
        </p:nvSpPr>
        <p:spPr>
          <a:xfrm>
            <a:off x="600075" y="1766888"/>
            <a:ext cx="7791450" cy="4273550"/>
          </a:xfrm>
          <a:noFill/>
          <a:ln>
            <a:noFill/>
          </a:ln>
        </p:spPr>
        <p:style>
          <a:lnRef idx="2">
            <a:schemeClr val="dk1"/>
          </a:lnRef>
          <a:fillRef idx="1">
            <a:schemeClr val="lt1"/>
          </a:fillRef>
          <a:effectRef idx="0">
            <a:schemeClr val="dk1"/>
          </a:effectRef>
          <a:fontRef idx="minor">
            <a:schemeClr val="dk1"/>
          </a:fontRef>
        </p:style>
        <p:txBody>
          <a:bodyPr lIns="182880" tIns="91440" rtlCol="0">
            <a:normAutofit/>
          </a:bodyPr>
          <a:lstStyle/>
          <a:p>
            <a:pPr lvl="1" eaLnBrk="1" fontAlgn="auto" hangingPunct="1">
              <a:lnSpc>
                <a:spcPct val="100000"/>
              </a:lnSpc>
              <a:spcAft>
                <a:spcPts val="0"/>
              </a:spcAft>
              <a:defRPr/>
            </a:pPr>
            <a:r>
              <a:rPr lang="en-US" sz="2500" dirty="0">
                <a:solidFill>
                  <a:schemeClr val="tx1"/>
                </a:solidFill>
              </a:rPr>
              <a:t>May occur when measuring wet static COF of polished or very smooth surfaces</a:t>
            </a:r>
          </a:p>
          <a:p>
            <a:pPr lvl="1" eaLnBrk="1" fontAlgn="auto" hangingPunct="1">
              <a:lnSpc>
                <a:spcPct val="100000"/>
              </a:lnSpc>
              <a:spcAft>
                <a:spcPts val="0"/>
              </a:spcAft>
              <a:defRPr/>
            </a:pPr>
            <a:endParaRPr lang="en-US" sz="2500" dirty="0">
              <a:solidFill>
                <a:schemeClr val="tx1"/>
              </a:solidFill>
            </a:endParaRPr>
          </a:p>
          <a:p>
            <a:pPr lvl="1" eaLnBrk="1" fontAlgn="auto" hangingPunct="1">
              <a:lnSpc>
                <a:spcPct val="100000"/>
              </a:lnSpc>
              <a:spcAft>
                <a:spcPts val="0"/>
              </a:spcAft>
              <a:defRPr/>
            </a:pPr>
            <a:r>
              <a:rPr lang="en-US" sz="2500" dirty="0" smtClean="0">
                <a:solidFill>
                  <a:schemeClr val="tx1"/>
                </a:solidFill>
              </a:rPr>
              <a:t>Caused in part by the surface tension of water – similar to two </a:t>
            </a:r>
            <a:r>
              <a:rPr lang="en-US" sz="2500" dirty="0">
                <a:solidFill>
                  <a:schemeClr val="tx1"/>
                </a:solidFill>
              </a:rPr>
              <a:t>wet pieces of glass sticking together</a:t>
            </a:r>
          </a:p>
          <a:p>
            <a:pPr lvl="1" eaLnBrk="1" fontAlgn="auto" hangingPunct="1">
              <a:lnSpc>
                <a:spcPct val="100000"/>
              </a:lnSpc>
              <a:spcAft>
                <a:spcPts val="0"/>
              </a:spcAft>
              <a:defRPr/>
            </a:pPr>
            <a:endParaRPr lang="en-US" sz="2500" dirty="0">
              <a:solidFill>
                <a:schemeClr val="tx1"/>
              </a:solidFill>
            </a:endParaRPr>
          </a:p>
          <a:p>
            <a:pPr lvl="1" eaLnBrk="1" fontAlgn="auto" hangingPunct="1">
              <a:lnSpc>
                <a:spcPct val="100000"/>
              </a:lnSpc>
              <a:spcAft>
                <a:spcPts val="0"/>
              </a:spcAft>
              <a:defRPr/>
            </a:pPr>
            <a:r>
              <a:rPr lang="en-US" sz="2500" dirty="0" smtClean="0">
                <a:solidFill>
                  <a:schemeClr val="tx1"/>
                </a:solidFill>
              </a:rPr>
              <a:t>Possible to generate </a:t>
            </a:r>
            <a:r>
              <a:rPr lang="en-US" sz="2500" dirty="0">
                <a:solidFill>
                  <a:schemeClr val="tx1"/>
                </a:solidFill>
              </a:rPr>
              <a:t>higher COF </a:t>
            </a:r>
            <a:r>
              <a:rPr lang="en-US" sz="2500" dirty="0" smtClean="0">
                <a:solidFill>
                  <a:schemeClr val="tx1"/>
                </a:solidFill>
              </a:rPr>
              <a:t>results </a:t>
            </a:r>
            <a:r>
              <a:rPr lang="en-US" sz="2500" dirty="0">
                <a:solidFill>
                  <a:schemeClr val="tx1"/>
                </a:solidFill>
              </a:rPr>
              <a:t>which may give a false expectation of slip resistance</a:t>
            </a:r>
          </a:p>
        </p:txBody>
      </p:sp>
      <p:sp>
        <p:nvSpPr>
          <p:cNvPr id="4" name="Title 1"/>
          <p:cNvSpPr txBox="1">
            <a:spLocks/>
          </p:cNvSpPr>
          <p:nvPr/>
        </p:nvSpPr>
        <p:spPr>
          <a:xfrm>
            <a:off x="609600" y="59274"/>
            <a:ext cx="8229600" cy="1143000"/>
          </a:xfrm>
          <a:prstGeom prst="rect">
            <a:avLst/>
          </a:prstGeom>
          <a:scene3d>
            <a:camera prst="obliqueTopLeft"/>
            <a:lightRig rig="threePt" dir="t"/>
          </a:scene3d>
        </p:spPr>
        <p:txBody>
          <a:bodyPr anchor="ctr">
            <a:normAutofit/>
          </a:bodyPr>
          <a:lstStyle/>
          <a:p>
            <a:pPr algn="ctr" fontAlgn="auto">
              <a:spcAft>
                <a:spcPts val="0"/>
              </a:spcAft>
              <a:defRPr/>
            </a:pPr>
            <a:r>
              <a:rPr lang="en-US" sz="4400" b="1" dirty="0">
                <a:latin typeface="Arial"/>
                <a:ea typeface="+mj-ea"/>
                <a:cs typeface="Arial"/>
              </a:rPr>
              <a:t>Stiction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bigstock-The-word-New-in-white-letters--2267239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20913"/>
            <a:ext cx="3084513"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3"/>
          <p:cNvSpPr>
            <a:spLocks noGrp="1"/>
          </p:cNvSpPr>
          <p:nvPr>
            <p:ph type="title"/>
          </p:nvPr>
        </p:nvSpPr>
        <p:spPr bwMode="auto">
          <a:xfrm>
            <a:off x="457200" y="257175"/>
            <a:ext cx="8229600" cy="720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defRPr/>
            </a:pPr>
            <a:r>
              <a:rPr dirty="0" smtClean="0">
                <a:latin typeface="Arial" charset="0"/>
                <a:cs typeface="Arial" charset="0"/>
              </a:rPr>
              <a:t>The New Method: DCOF AcuTest</a:t>
            </a:r>
            <a:r>
              <a:rPr baseline="30000" dirty="0" smtClean="0">
                <a:latin typeface="Arial" charset="0"/>
                <a:cs typeface="Arial" charset="0"/>
              </a:rPr>
              <a:t>SM </a:t>
            </a:r>
            <a:endParaRPr sz="4000" baseline="30000" dirty="0" smtClean="0">
              <a:latin typeface="Arial" charset="0"/>
              <a:cs typeface="Arial" charset="0"/>
            </a:endParaRPr>
          </a:p>
        </p:txBody>
      </p:sp>
      <p:sp>
        <p:nvSpPr>
          <p:cNvPr id="5" name="Content Placeholder 4"/>
          <p:cNvSpPr>
            <a:spLocks noGrp="1"/>
          </p:cNvSpPr>
          <p:nvPr>
            <p:ph idx="1"/>
          </p:nvPr>
        </p:nvSpPr>
        <p:spPr>
          <a:xfrm>
            <a:off x="3124200" y="1524000"/>
            <a:ext cx="5562600" cy="4506913"/>
          </a:xfrm>
          <a:noFill/>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normAutofit/>
          </a:bodyPr>
          <a:lstStyle/>
          <a:p>
            <a:pPr lvl="1">
              <a:lnSpc>
                <a:spcPct val="90000"/>
              </a:lnSpc>
              <a:spcBef>
                <a:spcPct val="0"/>
              </a:spcBef>
              <a:buFont typeface="Arial" charset="0"/>
              <a:buChar char="•"/>
              <a:defRPr/>
            </a:pPr>
            <a:r>
              <a:rPr lang="en-US" sz="2800" dirty="0" smtClean="0">
                <a:solidFill>
                  <a:srgbClr val="000000"/>
                </a:solidFill>
                <a:latin typeface="Arial" charset="0"/>
                <a:cs typeface="Arial" charset="0"/>
              </a:rPr>
              <a:t>The new method is included in section 9.6 of the ANSI A137.1 Standard Specifications for Ceramic Tile</a:t>
            </a:r>
          </a:p>
          <a:p>
            <a:pPr lvl="1">
              <a:lnSpc>
                <a:spcPct val="90000"/>
              </a:lnSpc>
              <a:spcBef>
                <a:spcPct val="0"/>
              </a:spcBef>
              <a:buFont typeface="Arial" charset="0"/>
              <a:buChar char="•"/>
              <a:defRPr/>
            </a:pPr>
            <a:endParaRPr lang="en-US" sz="2800" dirty="0" smtClean="0">
              <a:solidFill>
                <a:srgbClr val="000000"/>
              </a:solidFill>
              <a:latin typeface="Arial" charset="0"/>
              <a:cs typeface="Arial" charset="0"/>
            </a:endParaRPr>
          </a:p>
          <a:p>
            <a:pPr lvl="1">
              <a:lnSpc>
                <a:spcPct val="90000"/>
              </a:lnSpc>
              <a:spcBef>
                <a:spcPct val="0"/>
              </a:spcBef>
              <a:buFont typeface="Arial" charset="0"/>
              <a:buChar char="•"/>
              <a:defRPr/>
            </a:pPr>
            <a:r>
              <a:rPr lang="en-US" sz="2800" dirty="0" smtClean="0">
                <a:solidFill>
                  <a:srgbClr val="000000"/>
                </a:solidFill>
                <a:latin typeface="Arial" charset="0"/>
                <a:cs typeface="Arial" charset="0"/>
              </a:rPr>
              <a:t>ANSI A137.1-2012 also includes:</a:t>
            </a:r>
          </a:p>
          <a:p>
            <a:pPr lvl="3">
              <a:lnSpc>
                <a:spcPct val="90000"/>
              </a:lnSpc>
              <a:spcBef>
                <a:spcPct val="0"/>
              </a:spcBef>
              <a:buFont typeface="Wingdings" pitchFamily="-1" charset="2"/>
              <a:buChar char="§"/>
              <a:defRPr/>
            </a:pPr>
            <a:r>
              <a:rPr lang="en-US" sz="2000" dirty="0" smtClean="0">
                <a:solidFill>
                  <a:srgbClr val="000000"/>
                </a:solidFill>
                <a:latin typeface="Arial" charset="0"/>
                <a:cs typeface="Arial" charset="0"/>
              </a:rPr>
              <a:t>Definitions for SCOF and DCOF</a:t>
            </a:r>
          </a:p>
          <a:p>
            <a:pPr lvl="3">
              <a:lnSpc>
                <a:spcPct val="90000"/>
              </a:lnSpc>
              <a:spcBef>
                <a:spcPct val="0"/>
              </a:spcBef>
              <a:buFont typeface="Wingdings" pitchFamily="-1" charset="2"/>
              <a:buChar char="§"/>
              <a:defRPr/>
            </a:pPr>
            <a:r>
              <a:rPr lang="en-US" sz="2000" dirty="0" smtClean="0">
                <a:solidFill>
                  <a:srgbClr val="000000"/>
                </a:solidFill>
                <a:latin typeface="Arial" charset="0"/>
                <a:cs typeface="Arial" charset="0"/>
              </a:rPr>
              <a:t>Threshold value for DCOF in Specification Tables</a:t>
            </a:r>
          </a:p>
          <a:p>
            <a:pPr lvl="3">
              <a:lnSpc>
                <a:spcPct val="90000"/>
              </a:lnSpc>
              <a:spcBef>
                <a:spcPct val="0"/>
              </a:spcBef>
              <a:buFont typeface="Wingdings" pitchFamily="-1" charset="2"/>
              <a:buChar char="§"/>
              <a:defRPr/>
            </a:pPr>
            <a:r>
              <a:rPr lang="en-US" sz="2000" dirty="0" smtClean="0">
                <a:solidFill>
                  <a:srgbClr val="000000"/>
                </a:solidFill>
                <a:latin typeface="Arial" charset="0"/>
                <a:cs typeface="Arial" charset="0"/>
              </a:rPr>
              <a:t>Informational section (6.2.2.1.10)</a:t>
            </a:r>
          </a:p>
          <a:p>
            <a:pPr>
              <a:spcBef>
                <a:spcPct val="0"/>
              </a:spcBef>
              <a:defRPr/>
            </a:pPr>
            <a:endParaRPr lang="en-US" dirty="0" smtClean="0">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4813" y="273050"/>
            <a:ext cx="8340725" cy="725488"/>
          </a:xfrm>
        </p:spPr>
        <p:txBody>
          <a:bodyPr vert="horz" wrap="square" numCol="1" compatLnSpc="1">
            <a:prstTxWarp prst="textNoShape">
              <a:avLst/>
            </a:prstTxWarp>
          </a:bodyPr>
          <a:lstStyle/>
          <a:p>
            <a:pPr>
              <a:defRPr/>
            </a:pPr>
            <a:r>
              <a:rPr dirty="0" smtClean="0">
                <a:latin typeface="Arial" charset="0"/>
                <a:cs typeface="Arial" charset="0"/>
              </a:rPr>
              <a:t>New DCOF AcuTest</a:t>
            </a:r>
            <a:r>
              <a:rPr baseline="30000" dirty="0" smtClean="0">
                <a:latin typeface="Arial" charset="0"/>
                <a:cs typeface="Arial" charset="0"/>
              </a:rPr>
              <a:t>SM</a:t>
            </a:r>
            <a:r>
              <a:rPr dirty="0" smtClean="0">
                <a:latin typeface="Arial" charset="0"/>
                <a:cs typeface="Arial" charset="0"/>
              </a:rPr>
              <a:t> Test Method</a:t>
            </a:r>
          </a:p>
        </p:txBody>
      </p:sp>
      <p:sp>
        <p:nvSpPr>
          <p:cNvPr id="7" name="Content Placeholder 4"/>
          <p:cNvSpPr>
            <a:spLocks noGrp="1"/>
          </p:cNvSpPr>
          <p:nvPr>
            <p:ph idx="1"/>
          </p:nvPr>
        </p:nvSpPr>
        <p:spPr>
          <a:xfrm>
            <a:off x="536575" y="1704111"/>
            <a:ext cx="7874000" cy="4668981"/>
          </a:xfrm>
          <a:noFill/>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normAutofit lnSpcReduction="10000"/>
          </a:bodyPr>
          <a:lstStyle/>
          <a:p>
            <a:pPr lvl="1">
              <a:lnSpc>
                <a:spcPct val="100000"/>
              </a:lnSpc>
              <a:spcBef>
                <a:spcPct val="0"/>
              </a:spcBef>
              <a:buFont typeface="Arial" charset="0"/>
              <a:buChar char="•"/>
              <a:defRPr/>
            </a:pPr>
            <a:r>
              <a:rPr lang="en-US" sz="2300" dirty="0" smtClean="0">
                <a:solidFill>
                  <a:srgbClr val="000000"/>
                </a:solidFill>
                <a:latin typeface="Arial" charset="0"/>
                <a:cs typeface="Arial" charset="0"/>
              </a:rPr>
              <a:t>Dynamic COF (DCOF) testing using the BOT 3000 (or equivalent) automated and portable testing device</a:t>
            </a:r>
          </a:p>
          <a:p>
            <a:pPr lvl="1">
              <a:lnSpc>
                <a:spcPct val="80000"/>
              </a:lnSpc>
              <a:spcBef>
                <a:spcPct val="0"/>
              </a:spcBef>
              <a:buFont typeface="Arial" charset="0"/>
              <a:buChar char="•"/>
              <a:defRPr/>
            </a:pPr>
            <a:endParaRPr lang="en-US" sz="2300" dirty="0" smtClean="0">
              <a:solidFill>
                <a:srgbClr val="000000"/>
              </a:solidFill>
              <a:latin typeface="Arial" charset="0"/>
              <a:cs typeface="Arial" charset="0"/>
            </a:endParaRPr>
          </a:p>
          <a:p>
            <a:pPr lvl="1">
              <a:lnSpc>
                <a:spcPct val="80000"/>
              </a:lnSpc>
              <a:spcBef>
                <a:spcPct val="0"/>
              </a:spcBef>
              <a:buFont typeface="Arial" charset="0"/>
              <a:buChar char="•"/>
              <a:defRPr/>
            </a:pPr>
            <a:r>
              <a:rPr lang="en-US" sz="2300" dirty="0" smtClean="0">
                <a:solidFill>
                  <a:srgbClr val="000000"/>
                </a:solidFill>
                <a:latin typeface="Arial" charset="0"/>
                <a:cs typeface="Arial" charset="0"/>
              </a:rPr>
              <a:t>Testing done with 0.05% SLS water</a:t>
            </a:r>
          </a:p>
          <a:p>
            <a:pPr lvl="1">
              <a:lnSpc>
                <a:spcPct val="80000"/>
              </a:lnSpc>
              <a:spcBef>
                <a:spcPct val="0"/>
              </a:spcBef>
              <a:buFont typeface="Arial" charset="0"/>
              <a:buChar char="•"/>
              <a:defRPr/>
            </a:pPr>
            <a:endParaRPr lang="en-US" sz="2300" dirty="0" smtClean="0">
              <a:solidFill>
                <a:srgbClr val="000000"/>
              </a:solidFill>
              <a:latin typeface="Arial" charset="0"/>
              <a:cs typeface="Arial" charset="0"/>
            </a:endParaRPr>
          </a:p>
          <a:p>
            <a:pPr lvl="1">
              <a:lnSpc>
                <a:spcPct val="100000"/>
              </a:lnSpc>
              <a:spcBef>
                <a:spcPct val="0"/>
              </a:spcBef>
              <a:buFont typeface="Arial" charset="0"/>
              <a:buChar char="•"/>
              <a:defRPr/>
            </a:pPr>
            <a:r>
              <a:rPr lang="en-US" sz="2300" dirty="0" smtClean="0">
                <a:solidFill>
                  <a:srgbClr val="000000"/>
                </a:solidFill>
                <a:latin typeface="Arial" charset="0"/>
                <a:cs typeface="Arial" charset="0"/>
              </a:rPr>
              <a:t>SBR Sensor sanded with</a:t>
            </a:r>
            <a:br>
              <a:rPr lang="en-US" sz="2300" dirty="0" smtClean="0">
                <a:solidFill>
                  <a:srgbClr val="000000"/>
                </a:solidFill>
                <a:latin typeface="Arial" charset="0"/>
                <a:cs typeface="Arial" charset="0"/>
              </a:rPr>
            </a:br>
            <a:r>
              <a:rPr lang="en-US" sz="2300" dirty="0" smtClean="0">
                <a:solidFill>
                  <a:srgbClr val="000000"/>
                </a:solidFill>
                <a:latin typeface="Arial" charset="0"/>
                <a:cs typeface="Arial" charset="0"/>
              </a:rPr>
              <a:t>sanding device</a:t>
            </a:r>
          </a:p>
          <a:p>
            <a:pPr lvl="1">
              <a:lnSpc>
                <a:spcPct val="80000"/>
              </a:lnSpc>
              <a:spcBef>
                <a:spcPct val="0"/>
              </a:spcBef>
              <a:buFont typeface="Arial" charset="0"/>
              <a:buChar char="•"/>
              <a:defRPr/>
            </a:pPr>
            <a:endParaRPr lang="en-US" sz="2300" dirty="0" smtClean="0">
              <a:solidFill>
                <a:srgbClr val="000000"/>
              </a:solidFill>
              <a:latin typeface="Arial" charset="0"/>
              <a:cs typeface="Arial" charset="0"/>
            </a:endParaRPr>
          </a:p>
          <a:p>
            <a:pPr lvl="1">
              <a:lnSpc>
                <a:spcPct val="100000"/>
              </a:lnSpc>
              <a:spcBef>
                <a:spcPct val="0"/>
              </a:spcBef>
              <a:buFont typeface="Arial" charset="0"/>
              <a:buChar char="•"/>
              <a:defRPr/>
            </a:pPr>
            <a:r>
              <a:rPr lang="en-US" sz="2300" dirty="0" smtClean="0">
                <a:solidFill>
                  <a:srgbClr val="000000"/>
                </a:solidFill>
                <a:latin typeface="Arial" charset="0"/>
                <a:cs typeface="Arial" charset="0"/>
              </a:rPr>
              <a:t>Four measurements on </a:t>
            </a:r>
            <a:br>
              <a:rPr lang="en-US" sz="2300" dirty="0" smtClean="0">
                <a:solidFill>
                  <a:srgbClr val="000000"/>
                </a:solidFill>
                <a:latin typeface="Arial" charset="0"/>
                <a:cs typeface="Arial" charset="0"/>
              </a:rPr>
            </a:br>
            <a:r>
              <a:rPr lang="en-US" sz="2300" dirty="0" smtClean="0">
                <a:solidFill>
                  <a:srgbClr val="000000"/>
                </a:solidFill>
                <a:latin typeface="Arial" charset="0"/>
                <a:cs typeface="Arial" charset="0"/>
              </a:rPr>
              <a:t>each tile</a:t>
            </a:r>
          </a:p>
          <a:p>
            <a:pPr lvl="1">
              <a:lnSpc>
                <a:spcPct val="80000"/>
              </a:lnSpc>
              <a:spcBef>
                <a:spcPct val="0"/>
              </a:spcBef>
              <a:buFont typeface="Arial" charset="0"/>
              <a:buChar char="•"/>
              <a:defRPr/>
            </a:pPr>
            <a:endParaRPr lang="en-US" sz="2300" dirty="0" smtClean="0">
              <a:solidFill>
                <a:srgbClr val="000000"/>
              </a:solidFill>
              <a:latin typeface="Arial" charset="0"/>
              <a:cs typeface="Arial" charset="0"/>
            </a:endParaRPr>
          </a:p>
          <a:p>
            <a:pPr lvl="1">
              <a:lnSpc>
                <a:spcPct val="100000"/>
              </a:lnSpc>
              <a:spcBef>
                <a:spcPct val="0"/>
              </a:spcBef>
              <a:buFont typeface="Arial" charset="0"/>
              <a:buChar char="•"/>
              <a:defRPr/>
            </a:pPr>
            <a:r>
              <a:rPr lang="en-US" sz="2300" dirty="0" smtClean="0">
                <a:solidFill>
                  <a:srgbClr val="000000"/>
                </a:solidFill>
                <a:latin typeface="Arial" charset="0"/>
                <a:cs typeface="Arial" charset="0"/>
              </a:rPr>
              <a:t>Report the 4 measurements</a:t>
            </a:r>
            <a:br>
              <a:rPr lang="en-US" sz="2300" dirty="0" smtClean="0">
                <a:solidFill>
                  <a:srgbClr val="000000"/>
                </a:solidFill>
                <a:latin typeface="Arial" charset="0"/>
                <a:cs typeface="Arial" charset="0"/>
              </a:rPr>
            </a:br>
            <a:r>
              <a:rPr lang="en-US" sz="2300" dirty="0" smtClean="0">
                <a:solidFill>
                  <a:srgbClr val="000000"/>
                </a:solidFill>
                <a:latin typeface="Arial" charset="0"/>
                <a:cs typeface="Arial" charset="0"/>
              </a:rPr>
              <a:t>for each piece of tile - measure three tiles, or more if more than 3 textures are present</a:t>
            </a:r>
          </a:p>
          <a:p>
            <a:pPr>
              <a:spcBef>
                <a:spcPct val="0"/>
              </a:spcBef>
              <a:defRPr/>
            </a:pPr>
            <a:endParaRPr lang="en-US" sz="1900" dirty="0" smtClean="0">
              <a:solidFill>
                <a:srgbClr val="000000"/>
              </a:solidFill>
              <a:latin typeface="Arial" charset="0"/>
              <a:cs typeface="Arial" charset="0"/>
            </a:endParaRPr>
          </a:p>
        </p:txBody>
      </p:sp>
      <p:pic>
        <p:nvPicPr>
          <p:cNvPr id="8" name="Picture 5"/>
          <p:cNvPicPr>
            <a:picLocks noChangeAspect="1" noChangeArrowheads="1"/>
          </p:cNvPicPr>
          <p:nvPr/>
        </p:nvPicPr>
        <p:blipFill>
          <a:blip r:embed="rId3"/>
          <a:srcRect/>
          <a:stretch>
            <a:fillRect/>
          </a:stretch>
        </p:blipFill>
        <p:spPr bwMode="auto">
          <a:xfrm>
            <a:off x="4680356" y="3125788"/>
            <a:ext cx="3429000" cy="2287588"/>
          </a:xfrm>
          <a:prstGeom prst="rect">
            <a:avLst/>
          </a:prstGeom>
          <a:noFill/>
          <a:ln w="9525">
            <a:noFill/>
            <a:miter lim="800000"/>
            <a:headEnd/>
            <a:tailEnd/>
          </a:ln>
          <a:effectLst>
            <a:glow rad="63500">
              <a:schemeClr val="accent6">
                <a:alpha val="75000"/>
              </a:schemeClr>
            </a:glow>
          </a:effectLst>
          <a:scene3d>
            <a:camera prst="orthographicFront"/>
            <a:lightRig rig="threePt" dir="t"/>
          </a:scene3d>
          <a:sp3d/>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8600" y="2368376"/>
            <a:ext cx="6934200" cy="4489624"/>
          </a:xfrm>
          <a:prstGeom prst="rect">
            <a:avLst/>
          </a:prstGeom>
          <a:ln>
            <a:noFill/>
          </a:ln>
          <a:effectLst>
            <a:softEdge rad="112500"/>
          </a:effectLst>
        </p:spPr>
      </p:pic>
      <p:cxnSp>
        <p:nvCxnSpPr>
          <p:cNvPr id="5" name="Straight Arrow Connector 4"/>
          <p:cNvCxnSpPr>
            <a:cxnSpLocks noChangeShapeType="1"/>
          </p:cNvCxnSpPr>
          <p:nvPr/>
        </p:nvCxnSpPr>
        <p:spPr bwMode="auto">
          <a:xfrm flipV="1">
            <a:off x="4876800" y="4419600"/>
            <a:ext cx="228600" cy="990600"/>
          </a:xfrm>
          <a:prstGeom prst="straightConnector1">
            <a:avLst/>
          </a:prstGeom>
          <a:noFill/>
          <a:ln w="38100">
            <a:solidFill>
              <a:schemeClr val="accent2"/>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18" name="TextBox 17"/>
          <p:cNvSpPr txBox="1">
            <a:spLocks noChangeArrowheads="1"/>
          </p:cNvSpPr>
          <p:nvPr/>
        </p:nvSpPr>
        <p:spPr bwMode="auto">
          <a:xfrm>
            <a:off x="4267200" y="5410200"/>
            <a:ext cx="990600" cy="369888"/>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dirty="0">
                <a:solidFill>
                  <a:srgbClr val="C00000"/>
                </a:solidFill>
                <a:effectLst>
                  <a:outerShdw blurRad="38100" dist="38100" dir="2700000" algn="tl">
                    <a:srgbClr val="000000">
                      <a:alpha val="43137"/>
                    </a:srgbClr>
                  </a:outerShdw>
                </a:effectLst>
                <a:latin typeface="+mn-lt"/>
                <a:ea typeface="+mn-ea"/>
              </a:rPr>
              <a:t>Sensor</a:t>
            </a:r>
          </a:p>
        </p:txBody>
      </p:sp>
      <p:cxnSp>
        <p:nvCxnSpPr>
          <p:cNvPr id="20" name="Straight Arrow Connector 19"/>
          <p:cNvCxnSpPr>
            <a:cxnSpLocks noChangeShapeType="1"/>
          </p:cNvCxnSpPr>
          <p:nvPr/>
        </p:nvCxnSpPr>
        <p:spPr bwMode="auto">
          <a:xfrm flipH="1" flipV="1">
            <a:off x="2133600" y="4800600"/>
            <a:ext cx="914400" cy="1066800"/>
          </a:xfrm>
          <a:prstGeom prst="straightConnector1">
            <a:avLst/>
          </a:prstGeom>
          <a:noFill/>
          <a:ln w="38100">
            <a:solidFill>
              <a:schemeClr val="accent2"/>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5" name="TextBox 24"/>
          <p:cNvSpPr txBox="1">
            <a:spLocks noChangeArrowheads="1"/>
          </p:cNvSpPr>
          <p:nvPr/>
        </p:nvSpPr>
        <p:spPr bwMode="auto">
          <a:xfrm>
            <a:off x="2286000" y="5791200"/>
            <a:ext cx="1371600" cy="646113"/>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spAutoFit/>
          </a:bodyPr>
          <a:lstStyle/>
          <a:p>
            <a:pPr fontAlgn="auto">
              <a:spcBef>
                <a:spcPts val="0"/>
              </a:spcBef>
              <a:spcAft>
                <a:spcPts val="0"/>
              </a:spcAft>
              <a:defRPr/>
            </a:pPr>
            <a:r>
              <a:rPr lang="en-US" dirty="0">
                <a:solidFill>
                  <a:srgbClr val="C00000"/>
                </a:solidFill>
                <a:effectLst>
                  <a:outerShdw blurRad="38100" dist="38100" dir="2700000" algn="tl">
                    <a:srgbClr val="000000">
                      <a:alpha val="43137"/>
                    </a:srgbClr>
                  </a:outerShdw>
                </a:effectLst>
                <a:latin typeface="+mn-lt"/>
                <a:ea typeface="+mn-ea"/>
              </a:rPr>
              <a:t>400 Grit Sandpaper</a:t>
            </a:r>
          </a:p>
        </p:txBody>
      </p:sp>
      <p:pic>
        <p:nvPicPr>
          <p:cNvPr id="28" name="Picture 3"/>
          <p:cNvPicPr>
            <a:picLocks noChangeAspect="1" noChangeArrowheads="1"/>
          </p:cNvPicPr>
          <p:nvPr/>
        </p:nvPicPr>
        <p:blipFill>
          <a:blip r:embed="rId4" cstate="print"/>
          <a:srcRect/>
          <a:stretch>
            <a:fillRect/>
          </a:stretch>
        </p:blipFill>
        <p:spPr bwMode="auto">
          <a:xfrm>
            <a:off x="5410200" y="228600"/>
            <a:ext cx="3552825" cy="3702025"/>
          </a:xfrm>
          <a:prstGeom prst="rect">
            <a:avLst/>
          </a:prstGeom>
          <a:ln>
            <a:noFill/>
          </a:ln>
          <a:effectLst>
            <a:softEdge rad="112500"/>
          </a:effectLst>
        </p:spPr>
      </p:pic>
      <p:sp>
        <p:nvSpPr>
          <p:cNvPr id="30" name="Title 1"/>
          <p:cNvSpPr>
            <a:spLocks noGrp="1"/>
          </p:cNvSpPr>
          <p:nvPr>
            <p:ph type="title"/>
          </p:nvPr>
        </p:nvSpPr>
        <p:spPr>
          <a:xfrm>
            <a:off x="457200" y="443964"/>
            <a:ext cx="4800600" cy="2163762"/>
          </a:xfrm>
          <a:scene3d>
            <a:camera prst="obliqueTopLeft"/>
            <a:lightRig rig="threePt" dir="t"/>
          </a:scene3d>
        </p:spPr>
        <p:txBody>
          <a:bodyPr rtlCol="0">
            <a:normAutofit/>
          </a:bodyPr>
          <a:lstStyle/>
          <a:p>
            <a:pPr eaLnBrk="1" fontAlgn="auto" hangingPunct="1">
              <a:spcAft>
                <a:spcPts val="0"/>
              </a:spcAft>
              <a:defRPr/>
            </a:pPr>
            <a:r>
              <a:rPr lang="en-US" sz="3600" b="1" dirty="0" smtClean="0">
                <a:ea typeface="+mj-ea"/>
              </a:rPr>
              <a:t>Sensor Preparation Procedure</a:t>
            </a:r>
            <a:endParaRPr lang="en-US" sz="3600" b="1" dirty="0">
              <a:ea typeface="+mj-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srcRect/>
          <a:stretch>
            <a:fillRect/>
          </a:stretch>
        </p:blipFill>
        <p:spPr bwMode="auto">
          <a:xfrm>
            <a:off x="1485900" y="1981200"/>
            <a:ext cx="6172200" cy="44545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38400" y="3810000"/>
            <a:ext cx="29718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6" name="Rectangle 5"/>
          <p:cNvSpPr/>
          <p:nvPr/>
        </p:nvSpPr>
        <p:spPr>
          <a:xfrm>
            <a:off x="2514600" y="4495800"/>
            <a:ext cx="28194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cxnSp>
        <p:nvCxnSpPr>
          <p:cNvPr id="8" name="Straight Arrow Connector 7"/>
          <p:cNvCxnSpPr>
            <a:cxnSpLocks noChangeShapeType="1"/>
          </p:cNvCxnSpPr>
          <p:nvPr/>
        </p:nvCxnSpPr>
        <p:spPr bwMode="auto">
          <a:xfrm flipH="1">
            <a:off x="7162800" y="4953000"/>
            <a:ext cx="762000" cy="685800"/>
          </a:xfrm>
          <a:prstGeom prst="straightConnector1">
            <a:avLst/>
          </a:prstGeom>
          <a:noFill/>
          <a:ln w="38100">
            <a:solidFill>
              <a:schemeClr val="accent2"/>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10247" name="TextBox 10"/>
          <p:cNvSpPr txBox="1">
            <a:spLocks noChangeArrowheads="1"/>
          </p:cNvSpPr>
          <p:nvPr/>
        </p:nvSpPr>
        <p:spPr bwMode="auto">
          <a:xfrm>
            <a:off x="7467600" y="4495800"/>
            <a:ext cx="1524000" cy="369888"/>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spAutoFit/>
          </a:bodyPr>
          <a:lstStyle/>
          <a:p>
            <a:pPr algn="ctr">
              <a:defRPr/>
            </a:pPr>
            <a:r>
              <a:rPr lang="en-US" dirty="0">
                <a:solidFill>
                  <a:srgbClr val="C00000"/>
                </a:solidFill>
                <a:latin typeface="+mn-lt"/>
                <a:ea typeface="+mn-ea"/>
              </a:rPr>
              <a:t>Standard Tile</a:t>
            </a:r>
          </a:p>
        </p:txBody>
      </p:sp>
      <p:cxnSp>
        <p:nvCxnSpPr>
          <p:cNvPr id="13" name="Straight Arrow Connector 12"/>
          <p:cNvCxnSpPr>
            <a:cxnSpLocks noChangeShapeType="1"/>
          </p:cNvCxnSpPr>
          <p:nvPr/>
        </p:nvCxnSpPr>
        <p:spPr bwMode="auto">
          <a:xfrm>
            <a:off x="2590800" y="5562600"/>
            <a:ext cx="3810000" cy="0"/>
          </a:xfrm>
          <a:prstGeom prst="straightConnector1">
            <a:avLst/>
          </a:prstGeom>
          <a:noFill/>
          <a:ln w="38100">
            <a:solidFill>
              <a:schemeClr val="accent2"/>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14" name="TextBox 13"/>
          <p:cNvSpPr txBox="1">
            <a:spLocks noChangeArrowheads="1"/>
          </p:cNvSpPr>
          <p:nvPr/>
        </p:nvSpPr>
        <p:spPr bwMode="auto">
          <a:xfrm>
            <a:off x="2438400" y="5791200"/>
            <a:ext cx="4114800" cy="923925"/>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spAutoFit/>
          </a:bodyPr>
          <a:lstStyle/>
          <a:p>
            <a:pPr algn="ctr">
              <a:defRPr/>
            </a:pPr>
            <a:r>
              <a:rPr lang="en-US" dirty="0">
                <a:solidFill>
                  <a:srgbClr val="C00000"/>
                </a:solidFill>
                <a:latin typeface="+mn-lt"/>
                <a:ea typeface="+mn-ea"/>
              </a:rPr>
              <a:t>One measurement made on standard tile. If within appropriate </a:t>
            </a:r>
            <a:r>
              <a:rPr lang="en-US" dirty="0" smtClean="0">
                <a:solidFill>
                  <a:srgbClr val="C00000"/>
                </a:solidFill>
                <a:latin typeface="+mn-lt"/>
                <a:ea typeface="+mn-ea"/>
              </a:rPr>
              <a:t>range, </a:t>
            </a:r>
            <a:r>
              <a:rPr lang="en-US" dirty="0">
                <a:solidFill>
                  <a:srgbClr val="C00000"/>
                </a:solidFill>
                <a:latin typeface="+mn-lt"/>
                <a:ea typeface="+mn-ea"/>
              </a:rPr>
              <a:t>proceed with the test.</a:t>
            </a:r>
          </a:p>
        </p:txBody>
      </p:sp>
      <p:sp>
        <p:nvSpPr>
          <p:cNvPr id="10" name="Title 9"/>
          <p:cNvSpPr>
            <a:spLocks noGrp="1"/>
          </p:cNvSpPr>
          <p:nvPr>
            <p:ph type="title"/>
          </p:nvPr>
        </p:nvSpPr>
        <p:spPr>
          <a:xfrm>
            <a:off x="498475" y="292100"/>
            <a:ext cx="8142288" cy="725488"/>
          </a:xfrm>
        </p:spPr>
        <p:txBody>
          <a:bodyPr vert="horz" wrap="square" numCol="1" compatLnSpc="1">
            <a:prstTxWarp prst="textNoShape">
              <a:avLst/>
            </a:prstTxWarp>
          </a:bodyPr>
          <a:lstStyle/>
          <a:p>
            <a:pPr>
              <a:defRPr/>
            </a:pPr>
            <a:r>
              <a:rPr sz="3600" dirty="0" smtClean="0">
                <a:latin typeface="Arial" charset="0"/>
                <a:cs typeface="Arial" charset="0"/>
              </a:rPr>
              <a:t>Standard Tile for Sensor Verification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bwMode="auto">
          <a:xfrm>
            <a:off x="714375" y="527050"/>
            <a:ext cx="7772400" cy="136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cap="none" smtClean="0">
                <a:latin typeface="Arial" charset="0"/>
                <a:cs typeface="Arial" charset="0"/>
              </a:rPr>
              <a:t>What does all this mean?</a:t>
            </a:r>
          </a:p>
        </p:txBody>
      </p:sp>
      <p:pic>
        <p:nvPicPr>
          <p:cNvPr id="25603" name="Picture 6" descr="C:\Documents and Settings\ksimpson\Local Settings\Temporary Internet Files\Content.IE5\1TI8YRDO\MC900434403[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950" y="1304925"/>
            <a:ext cx="367665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ctrTitle"/>
          </p:nvPr>
        </p:nvSpPr>
        <p:spPr bwMode="auto">
          <a:xfrm>
            <a:off x="3336925" y="1924050"/>
            <a:ext cx="5486400" cy="35226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defRPr/>
            </a:pPr>
            <a:r>
              <a:rPr smtClean="0">
                <a:latin typeface="Arial" charset="0"/>
                <a:cs typeface="Arial" charset="0"/>
              </a:rPr>
              <a:t>The Standard for Coefficient of Friction in the U.S. Tile Industry has Changed!</a:t>
            </a:r>
            <a:br>
              <a:rPr smtClean="0">
                <a:latin typeface="Arial" charset="0"/>
                <a:cs typeface="Arial" charset="0"/>
              </a:rPr>
            </a:br>
            <a:endParaRPr smtClean="0">
              <a:latin typeface="Arial" charset="0"/>
              <a:cs typeface="Arial" charset="0"/>
            </a:endParaRPr>
          </a:p>
        </p:txBody>
      </p:sp>
      <p:pic>
        <p:nvPicPr>
          <p:cNvPr id="16387" name="Picture 4" descr="C:\Documents and Settings\ksimpson\Local Settings\Temporary Internet Files\Content.IE5\NOBP3X6O\MC900105190[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365375"/>
            <a:ext cx="27051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bigstock-A-metal-toggle-switch-with-pla-2189498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7050" y="2392363"/>
            <a:ext cx="354647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3525" y="292100"/>
            <a:ext cx="8686800" cy="725488"/>
          </a:xfrm>
        </p:spPr>
        <p:txBody>
          <a:bodyPr vert="horz" wrap="square" numCol="1" compatLnSpc="1">
            <a:prstTxWarp prst="textNoShape">
              <a:avLst/>
            </a:prstTxWarp>
          </a:bodyPr>
          <a:lstStyle/>
          <a:p>
            <a:pPr>
              <a:lnSpc>
                <a:spcPct val="100000"/>
              </a:lnSpc>
              <a:defRPr/>
            </a:pPr>
            <a:r>
              <a:rPr sz="3600" dirty="0" smtClean="0">
                <a:latin typeface="Arial" charset="0"/>
                <a:cs typeface="Arial" charset="0"/>
              </a:rPr>
              <a:t>Changing from Static to Dynamic COF</a:t>
            </a:r>
          </a:p>
        </p:txBody>
      </p:sp>
      <p:sp>
        <p:nvSpPr>
          <p:cNvPr id="5" name="Content Placeholder 4"/>
          <p:cNvSpPr>
            <a:spLocks noGrp="1"/>
          </p:cNvSpPr>
          <p:nvPr>
            <p:ph idx="1"/>
          </p:nvPr>
        </p:nvSpPr>
        <p:spPr>
          <a:xfrm>
            <a:off x="536575" y="1524000"/>
            <a:ext cx="7874000" cy="1684338"/>
          </a:xfrm>
          <a:noFill/>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normAutofit/>
          </a:bodyPr>
          <a:lstStyle/>
          <a:p>
            <a:pPr lvl="1">
              <a:lnSpc>
                <a:spcPct val="100000"/>
              </a:lnSpc>
              <a:spcBef>
                <a:spcPct val="0"/>
              </a:spcBef>
              <a:buFont typeface="Arial" charset="0"/>
              <a:buChar char="•"/>
              <a:defRPr/>
            </a:pPr>
            <a:r>
              <a:rPr lang="en-US" sz="3000" smtClean="0">
                <a:solidFill>
                  <a:srgbClr val="000000"/>
                </a:solidFill>
                <a:latin typeface="Arial" charset="0"/>
                <a:cs typeface="Arial" charset="0"/>
              </a:rPr>
              <a:t>Note that the new test method is a dynamic coefficient of friction test as opposed to static.</a:t>
            </a:r>
          </a:p>
          <a:p>
            <a:pPr lvl="1">
              <a:lnSpc>
                <a:spcPct val="100000"/>
              </a:lnSpc>
              <a:spcBef>
                <a:spcPct val="0"/>
              </a:spcBef>
              <a:buFont typeface="Arial" charset="0"/>
              <a:buNone/>
              <a:defRPr/>
            </a:pPr>
            <a:endParaRPr lang="en-US" sz="3000" smtClean="0">
              <a:solidFill>
                <a:srgbClr val="000000"/>
              </a:solidFill>
              <a:latin typeface="Arial" charset="0"/>
              <a:cs typeface="Arial" charset="0"/>
            </a:endParaRPr>
          </a:p>
          <a:p>
            <a:pPr>
              <a:spcBef>
                <a:spcPct val="0"/>
              </a:spcBef>
              <a:defRPr/>
            </a:pPr>
            <a:endParaRPr lang="en-US" smtClean="0">
              <a:solidFill>
                <a:srgbClr val="000000"/>
              </a:solidFill>
              <a:latin typeface="Arial" charset="0"/>
              <a:cs typeface="Arial" charset="0"/>
            </a:endParaRPr>
          </a:p>
        </p:txBody>
      </p:sp>
      <p:sp>
        <p:nvSpPr>
          <p:cNvPr id="7" name="Content Placeholder 4"/>
          <p:cNvSpPr txBox="1">
            <a:spLocks/>
          </p:cNvSpPr>
          <p:nvPr/>
        </p:nvSpPr>
        <p:spPr>
          <a:xfrm>
            <a:off x="4533900" y="2465388"/>
            <a:ext cx="4610100" cy="2286000"/>
          </a:xfrm>
          <a:prstGeom prst="rect">
            <a:avLst/>
          </a:prstGeom>
          <a:noFill/>
          <a:ln w="25400" cap="flat" cmpd="sng" algn="ctr">
            <a:noFill/>
            <a:prstDash val="solid"/>
          </a:ln>
        </p:spPr>
        <p:style>
          <a:lnRef idx="2">
            <a:schemeClr val="dk1"/>
          </a:lnRef>
          <a:fillRef idx="1">
            <a:schemeClr val="lt1"/>
          </a:fillRef>
          <a:effectRef idx="0">
            <a:schemeClr val="dk1"/>
          </a:effectRef>
          <a:fontRef idx="minor">
            <a:schemeClr val="dk1"/>
          </a:fontRef>
        </p:style>
        <p:txBody>
          <a:bodyPr lIns="182880" tIns="91440" rIns="0" bIns="0">
            <a:normAutofit/>
          </a:bodyPr>
          <a:lstStyle>
            <a:lvl1pPr eaLnBrk="0" hangingPunct="0">
              <a:defRPr sz="2400">
                <a:solidFill>
                  <a:schemeClr val="tx1"/>
                </a:solidFill>
                <a:latin typeface="Calibri" pitchFamily="-1" charset="0"/>
                <a:ea typeface="ＭＳ Ｐゴシック" pitchFamily="-1" charset="-128"/>
              </a:defRPr>
            </a:lvl1pPr>
            <a:lvl2pPr marL="285750" indent="-173038" eaLnBrk="0" hangingPunct="0">
              <a:defRPr sz="2400">
                <a:solidFill>
                  <a:schemeClr val="tx1"/>
                </a:solidFill>
                <a:latin typeface="Calibri" pitchFamily="-1" charset="0"/>
                <a:ea typeface="ＭＳ Ｐゴシック" pitchFamily="-1" charset="-128"/>
              </a:defRPr>
            </a:lvl2pPr>
            <a:lvl3pPr eaLnBrk="0" hangingPunct="0">
              <a:defRPr sz="2400">
                <a:solidFill>
                  <a:schemeClr val="tx1"/>
                </a:solidFill>
                <a:latin typeface="Calibri" pitchFamily="-1" charset="0"/>
                <a:ea typeface="ＭＳ Ｐゴシック" pitchFamily="-1" charset="-128"/>
              </a:defRPr>
            </a:lvl3pPr>
            <a:lvl4pPr marL="1085850" indent="-230188" eaLnBrk="0" hangingPunct="0">
              <a:defRPr sz="2400">
                <a:solidFill>
                  <a:schemeClr val="tx1"/>
                </a:solidFill>
                <a:latin typeface="Calibri" pitchFamily="-1" charset="0"/>
                <a:ea typeface="ＭＳ Ｐゴシック" pitchFamily="-1" charset="-128"/>
              </a:defRPr>
            </a:lvl4pPr>
            <a:lvl5pPr eaLnBrk="0" hangingPunct="0">
              <a:defRPr sz="2400">
                <a:solidFill>
                  <a:schemeClr val="tx1"/>
                </a:solidFill>
                <a:latin typeface="Calibri" pitchFamily="-1" charset="0"/>
                <a:ea typeface="ＭＳ Ｐゴシック" pitchFamily="-1" charset="-128"/>
              </a:defRPr>
            </a:lvl5pPr>
            <a:lvl6pPr marL="457200" eaLnBrk="0" fontAlgn="base" hangingPunct="0">
              <a:spcBef>
                <a:spcPct val="0"/>
              </a:spcBef>
              <a:spcAft>
                <a:spcPct val="0"/>
              </a:spcAft>
              <a:defRPr sz="2400">
                <a:solidFill>
                  <a:schemeClr val="tx1"/>
                </a:solidFill>
                <a:latin typeface="Calibri" pitchFamily="-1" charset="0"/>
                <a:ea typeface="ＭＳ Ｐゴシック" pitchFamily="-1" charset="-128"/>
              </a:defRPr>
            </a:lvl6pPr>
            <a:lvl7pPr marL="914400" eaLnBrk="0" fontAlgn="base" hangingPunct="0">
              <a:spcBef>
                <a:spcPct val="0"/>
              </a:spcBef>
              <a:spcAft>
                <a:spcPct val="0"/>
              </a:spcAft>
              <a:defRPr sz="2400">
                <a:solidFill>
                  <a:schemeClr val="tx1"/>
                </a:solidFill>
                <a:latin typeface="Calibri" pitchFamily="-1" charset="0"/>
                <a:ea typeface="ＭＳ Ｐゴシック" pitchFamily="-1" charset="-128"/>
              </a:defRPr>
            </a:lvl7pPr>
            <a:lvl8pPr marL="1371600" eaLnBrk="0" fontAlgn="base" hangingPunct="0">
              <a:spcBef>
                <a:spcPct val="0"/>
              </a:spcBef>
              <a:spcAft>
                <a:spcPct val="0"/>
              </a:spcAft>
              <a:defRPr sz="2400">
                <a:solidFill>
                  <a:schemeClr val="tx1"/>
                </a:solidFill>
                <a:latin typeface="Calibri" pitchFamily="-1" charset="0"/>
                <a:ea typeface="ＭＳ Ｐゴシック" pitchFamily="-1" charset="-128"/>
              </a:defRPr>
            </a:lvl8pPr>
            <a:lvl9pPr marL="1828800" eaLnBrk="0" fontAlgn="base" hangingPunct="0">
              <a:spcBef>
                <a:spcPct val="0"/>
              </a:spcBef>
              <a:spcAft>
                <a:spcPct val="0"/>
              </a:spcAft>
              <a:defRPr sz="2400">
                <a:solidFill>
                  <a:schemeClr val="tx1"/>
                </a:solidFill>
                <a:latin typeface="Calibri" pitchFamily="-1" charset="0"/>
                <a:ea typeface="ＭＳ Ｐゴシック" pitchFamily="-1" charset="-128"/>
              </a:defRPr>
            </a:lvl9pPr>
          </a:lstStyle>
          <a:p>
            <a:pPr lvl="1" defTabSz="914400">
              <a:spcAft>
                <a:spcPts val="300"/>
              </a:spcAft>
              <a:buFont typeface="Arial" charset="0"/>
              <a:buNone/>
              <a:defRPr/>
            </a:pPr>
            <a:endParaRPr lang="en-US" sz="3000" smtClean="0">
              <a:solidFill>
                <a:srgbClr val="000000"/>
              </a:solidFill>
              <a:latin typeface="Arial" charset="0"/>
              <a:cs typeface="Arial" charset="0"/>
            </a:endParaRPr>
          </a:p>
          <a:p>
            <a:pPr lvl="1" defTabSz="914400">
              <a:spcAft>
                <a:spcPts val="300"/>
              </a:spcAft>
              <a:buFont typeface="Arial" charset="0"/>
              <a:buChar char="•"/>
              <a:defRPr/>
            </a:pPr>
            <a:r>
              <a:rPr lang="en-US" sz="3000" smtClean="0">
                <a:solidFill>
                  <a:srgbClr val="000000"/>
                </a:solidFill>
                <a:latin typeface="Arial" charset="0"/>
                <a:cs typeface="Arial" charset="0"/>
              </a:rPr>
              <a:t>Why is this important?</a:t>
            </a:r>
          </a:p>
          <a:p>
            <a:pPr lvl="1" defTabSz="914400">
              <a:spcAft>
                <a:spcPts val="300"/>
              </a:spcAft>
              <a:buFont typeface="Arial" charset="0"/>
              <a:buChar char="•"/>
              <a:defRPr/>
            </a:pPr>
            <a:endParaRPr lang="en-US" sz="3000" smtClean="0">
              <a:solidFill>
                <a:srgbClr val="000000"/>
              </a:solidFill>
              <a:latin typeface="Arial" charset="0"/>
              <a:cs typeface="Arial" charset="0"/>
            </a:endParaRPr>
          </a:p>
          <a:p>
            <a:pPr lvl="3" defTabSz="914400">
              <a:spcAft>
                <a:spcPts val="300"/>
              </a:spcAft>
              <a:buFont typeface="Wingdings" pitchFamily="-1" charset="2"/>
              <a:buChar char="§"/>
              <a:defRPr/>
            </a:pPr>
            <a:r>
              <a:rPr lang="en-US" sz="2800" u="sng" smtClean="0">
                <a:solidFill>
                  <a:srgbClr val="000000"/>
                </a:solidFill>
                <a:latin typeface="Arial" charset="0"/>
                <a:cs typeface="Arial" charset="0"/>
              </a:rPr>
              <a:t>They are different!</a:t>
            </a:r>
          </a:p>
          <a:p>
            <a:pPr lvl="1" defTabSz="914400">
              <a:spcAft>
                <a:spcPts val="300"/>
              </a:spcAft>
              <a:buFont typeface="Arial" charset="0"/>
              <a:buChar char="•"/>
              <a:defRPr/>
            </a:pPr>
            <a:endParaRPr lang="en-US" sz="3000" smtClean="0">
              <a:solidFill>
                <a:srgbClr val="000000"/>
              </a:solidFill>
              <a:latin typeface="Arial" charset="0"/>
              <a:cs typeface="Arial" charset="0"/>
            </a:endParaRPr>
          </a:p>
          <a:p>
            <a:pPr defTabSz="914400">
              <a:lnSpc>
                <a:spcPts val="2000"/>
              </a:lnSpc>
              <a:spcAft>
                <a:spcPts val="400"/>
              </a:spcAft>
              <a:buFont typeface="Arial" charset="0"/>
              <a:buNone/>
              <a:defRPr/>
            </a:pPr>
            <a:endParaRPr lang="en-US" sz="2500" smtClean="0">
              <a:solidFill>
                <a:srgbClr val="000000"/>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rrowheads="1"/>
          </p:cNvSpPr>
          <p:nvPr>
            <p:ph type="title"/>
          </p:nvPr>
        </p:nvSpPr>
        <p:spPr>
          <a:xfrm>
            <a:off x="498475" y="292100"/>
            <a:ext cx="8142288" cy="725488"/>
          </a:xfrm>
        </p:spPr>
        <p:txBody>
          <a:bodyPr vert="horz" wrap="square" numCol="1" compatLnSpc="1">
            <a:prstTxWarp prst="textNoShape">
              <a:avLst/>
            </a:prstTxWarp>
          </a:bodyPr>
          <a:lstStyle/>
          <a:p>
            <a:pPr>
              <a:lnSpc>
                <a:spcPct val="100000"/>
              </a:lnSpc>
              <a:defRPr/>
            </a:pPr>
            <a:r>
              <a:rPr sz="3200" dirty="0" smtClean="0">
                <a:latin typeface="Arial" charset="0"/>
                <a:cs typeface="Arial" charset="0"/>
              </a:rPr>
              <a:t>Static COF (Old Method) vs. </a:t>
            </a:r>
            <a:br>
              <a:rPr sz="3200" dirty="0" smtClean="0">
                <a:latin typeface="Arial" charset="0"/>
                <a:cs typeface="Arial" charset="0"/>
              </a:rPr>
            </a:br>
            <a:r>
              <a:rPr sz="3200" dirty="0" smtClean="0">
                <a:latin typeface="Arial" charset="0"/>
                <a:cs typeface="Arial" charset="0"/>
              </a:rPr>
              <a:t>Dynamic COF (New Method)</a:t>
            </a:r>
          </a:p>
        </p:txBody>
      </p:sp>
      <p:pic>
        <p:nvPicPr>
          <p:cNvPr id="29701" name="Picture 5" descr="O:\Katelyn\Photos\bigstock-Miniature-Person-Moving-Or-Pus-505536.jpg"/>
          <p:cNvPicPr>
            <a:picLocks noChangeAspect="1" noChangeArrowheads="1"/>
          </p:cNvPicPr>
          <p:nvPr/>
        </p:nvPicPr>
        <p:blipFill>
          <a:blip r:embed="rId3"/>
          <a:srcRect/>
          <a:stretch>
            <a:fillRect/>
          </a:stretch>
        </p:blipFill>
        <p:spPr bwMode="auto">
          <a:xfrm>
            <a:off x="4126448" y="3989387"/>
            <a:ext cx="3645951" cy="2825341"/>
          </a:xfrm>
          <a:prstGeom prst="rect">
            <a:avLst/>
          </a:prstGeom>
          <a:ln>
            <a:noFill/>
          </a:ln>
          <a:effectLst>
            <a:softEdge rad="112500"/>
          </a:effectLst>
        </p:spPr>
      </p:pic>
      <p:sp>
        <p:nvSpPr>
          <p:cNvPr id="6" name="Content Placeholder 4"/>
          <p:cNvSpPr>
            <a:spLocks noGrp="1"/>
          </p:cNvSpPr>
          <p:nvPr>
            <p:ph idx="1"/>
          </p:nvPr>
        </p:nvSpPr>
        <p:spPr>
          <a:xfrm>
            <a:off x="536575" y="1373188"/>
            <a:ext cx="7874000" cy="4722812"/>
          </a:xfrm>
          <a:noFill/>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normAutofit/>
          </a:bodyPr>
          <a:lstStyle/>
          <a:p>
            <a:pPr lvl="1">
              <a:lnSpc>
                <a:spcPct val="100000"/>
              </a:lnSpc>
              <a:spcBef>
                <a:spcPct val="0"/>
              </a:spcBef>
              <a:buFont typeface="Arial" charset="0"/>
              <a:buChar char="•"/>
              <a:defRPr/>
            </a:pPr>
            <a:r>
              <a:rPr lang="en-US" sz="2800" dirty="0" smtClean="0">
                <a:solidFill>
                  <a:srgbClr val="000000"/>
                </a:solidFill>
                <a:latin typeface="Arial" charset="0"/>
                <a:cs typeface="Arial" charset="0"/>
              </a:rPr>
              <a:t>Static COF is higher than Dynamic COF</a:t>
            </a:r>
          </a:p>
          <a:p>
            <a:pPr marL="112712" lvl="1" indent="0">
              <a:lnSpc>
                <a:spcPct val="100000"/>
              </a:lnSpc>
              <a:spcBef>
                <a:spcPct val="0"/>
              </a:spcBef>
              <a:buNone/>
              <a:defRPr/>
            </a:pPr>
            <a:endParaRPr lang="en-US" sz="2800" dirty="0" smtClean="0">
              <a:solidFill>
                <a:srgbClr val="000000"/>
              </a:solidFill>
              <a:latin typeface="Arial" charset="0"/>
              <a:cs typeface="Arial" charset="0"/>
            </a:endParaRPr>
          </a:p>
          <a:p>
            <a:pPr lvl="2">
              <a:lnSpc>
                <a:spcPct val="100000"/>
              </a:lnSpc>
              <a:spcBef>
                <a:spcPct val="0"/>
              </a:spcBef>
              <a:buFont typeface="Arial" charset="0"/>
              <a:buChar char="•"/>
              <a:defRPr/>
            </a:pPr>
            <a:r>
              <a:rPr lang="en-US" sz="2000" dirty="0">
                <a:solidFill>
                  <a:srgbClr val="000000"/>
                </a:solidFill>
                <a:latin typeface="Arial" charset="0"/>
                <a:cs typeface="Arial" charset="0"/>
              </a:rPr>
              <a:t>From research at TCNA, on average 0.60 SCOF correlated with 0.38 DCOF (further details to be explained later).</a:t>
            </a:r>
            <a:endParaRPr lang="en-US" sz="2000" dirty="0" smtClean="0">
              <a:solidFill>
                <a:srgbClr val="000000"/>
              </a:solidFill>
              <a:latin typeface="Arial" charset="0"/>
              <a:cs typeface="Arial" charset="0"/>
            </a:endParaRPr>
          </a:p>
          <a:p>
            <a:pPr marL="112712" lvl="1" indent="0">
              <a:lnSpc>
                <a:spcPct val="100000"/>
              </a:lnSpc>
              <a:spcBef>
                <a:spcPct val="0"/>
              </a:spcBef>
              <a:buNone/>
              <a:defRPr/>
            </a:pPr>
            <a:endParaRPr lang="en-US" sz="3200" dirty="0" smtClean="0">
              <a:solidFill>
                <a:srgbClr val="000000"/>
              </a:solidFill>
              <a:latin typeface="Arial" charset="0"/>
              <a:cs typeface="Arial" charset="0"/>
            </a:endParaRPr>
          </a:p>
          <a:p>
            <a:pPr lvl="1">
              <a:lnSpc>
                <a:spcPct val="100000"/>
              </a:lnSpc>
              <a:spcBef>
                <a:spcPct val="0"/>
              </a:spcBef>
              <a:buFont typeface="Arial" charset="0"/>
              <a:buChar char="•"/>
              <a:defRPr/>
            </a:pPr>
            <a:r>
              <a:rPr lang="en-US" sz="2800" dirty="0" smtClean="0">
                <a:solidFill>
                  <a:srgbClr val="000000"/>
                </a:solidFill>
                <a:latin typeface="Arial" charset="0"/>
                <a:cs typeface="Arial" charset="0"/>
              </a:rPr>
              <a:t>More force required to make an object begin sliding</a:t>
            </a:r>
            <a:endParaRPr lang="en-US" sz="3000" dirty="0" smtClean="0">
              <a:solidFill>
                <a:srgbClr val="000000"/>
              </a:solidFill>
              <a:latin typeface="Arial" charset="0"/>
              <a:cs typeface="Arial" charset="0"/>
            </a:endParaRPr>
          </a:p>
          <a:p>
            <a:pPr lvl="1">
              <a:lnSpc>
                <a:spcPct val="100000"/>
              </a:lnSpc>
              <a:spcBef>
                <a:spcPct val="0"/>
              </a:spcBef>
              <a:buFont typeface="Arial" charset="0"/>
              <a:buChar char="•"/>
              <a:defRPr/>
            </a:pPr>
            <a:endParaRPr lang="en-US" sz="3000" dirty="0" smtClean="0">
              <a:solidFill>
                <a:srgbClr val="000000"/>
              </a:solidFill>
              <a:latin typeface="Arial" charset="0"/>
              <a:cs typeface="Arial" charset="0"/>
            </a:endParaRPr>
          </a:p>
          <a:p>
            <a:pPr lvl="1">
              <a:lnSpc>
                <a:spcPct val="100000"/>
              </a:lnSpc>
              <a:spcBef>
                <a:spcPct val="0"/>
              </a:spcBef>
              <a:buFont typeface="Arial" charset="0"/>
              <a:buNone/>
              <a:defRPr/>
            </a:pPr>
            <a:endParaRPr lang="en-US" sz="3000" dirty="0" smtClean="0">
              <a:solidFill>
                <a:srgbClr val="000000"/>
              </a:solidFill>
              <a:latin typeface="Arial" charset="0"/>
              <a:cs typeface="Arial" charset="0"/>
            </a:endParaRPr>
          </a:p>
          <a:p>
            <a:pPr>
              <a:spcBef>
                <a:spcPct val="0"/>
              </a:spcBef>
              <a:defRPr/>
            </a:pPr>
            <a:endParaRPr lang="en-US" dirty="0" smtClean="0">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nSpc>
                <a:spcPct val="100000"/>
              </a:lnSpc>
              <a:defRPr/>
            </a:pPr>
            <a:r>
              <a:rPr sz="3400" dirty="0" smtClean="0">
                <a:latin typeface="Arial" charset="0"/>
                <a:cs typeface="Arial" charset="0"/>
              </a:rPr>
              <a:t>What About the “ADA Requirement”?</a:t>
            </a:r>
          </a:p>
        </p:txBody>
      </p:sp>
      <p:sp>
        <p:nvSpPr>
          <p:cNvPr id="5" name="Content Placeholder 4"/>
          <p:cNvSpPr>
            <a:spLocks noGrp="1"/>
          </p:cNvSpPr>
          <p:nvPr>
            <p:ph idx="1"/>
          </p:nvPr>
        </p:nvSpPr>
        <p:spPr>
          <a:xfrm>
            <a:off x="3362325" y="1373188"/>
            <a:ext cx="5278438" cy="2540000"/>
          </a:xfrm>
          <a:noFill/>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normAutofit/>
          </a:bodyPr>
          <a:lstStyle/>
          <a:p>
            <a:pPr lvl="1">
              <a:lnSpc>
                <a:spcPct val="100000"/>
              </a:lnSpc>
              <a:spcBef>
                <a:spcPct val="0"/>
              </a:spcBef>
              <a:buFont typeface="Arial" charset="0"/>
              <a:buChar char="•"/>
              <a:defRPr/>
            </a:pPr>
            <a:r>
              <a:rPr lang="en-US" sz="2800" smtClean="0">
                <a:solidFill>
                  <a:srgbClr val="000000"/>
                </a:solidFill>
                <a:latin typeface="Arial" charset="0"/>
                <a:cs typeface="Arial" charset="0"/>
              </a:rPr>
              <a:t>Commonly we hear that the </a:t>
            </a:r>
            <a:br>
              <a:rPr lang="en-US" sz="2800" smtClean="0">
                <a:solidFill>
                  <a:srgbClr val="000000"/>
                </a:solidFill>
                <a:latin typeface="Arial" charset="0"/>
                <a:cs typeface="Arial" charset="0"/>
              </a:rPr>
            </a:br>
            <a:r>
              <a:rPr lang="en-US" sz="2800" smtClean="0">
                <a:solidFill>
                  <a:srgbClr val="000000"/>
                </a:solidFill>
                <a:latin typeface="Arial" charset="0"/>
                <a:cs typeface="Arial" charset="0"/>
              </a:rPr>
              <a:t>SCOF of commercial floors </a:t>
            </a:r>
            <a:br>
              <a:rPr lang="en-US" sz="2800" smtClean="0">
                <a:solidFill>
                  <a:srgbClr val="000000"/>
                </a:solidFill>
                <a:latin typeface="Arial" charset="0"/>
                <a:cs typeface="Arial" charset="0"/>
              </a:rPr>
            </a:br>
            <a:r>
              <a:rPr lang="en-US" sz="2800" smtClean="0">
                <a:solidFill>
                  <a:srgbClr val="000000"/>
                </a:solidFill>
                <a:latin typeface="Arial" charset="0"/>
                <a:cs typeface="Arial" charset="0"/>
              </a:rPr>
              <a:t>is required to be 0.60 per the </a:t>
            </a:r>
            <a:br>
              <a:rPr lang="en-US" sz="2800" smtClean="0">
                <a:solidFill>
                  <a:srgbClr val="000000"/>
                </a:solidFill>
                <a:latin typeface="Arial" charset="0"/>
                <a:cs typeface="Arial" charset="0"/>
              </a:rPr>
            </a:br>
            <a:r>
              <a:rPr lang="en-US" sz="2800" smtClean="0">
                <a:solidFill>
                  <a:srgbClr val="000000"/>
                </a:solidFill>
                <a:latin typeface="Arial" charset="0"/>
                <a:cs typeface="Arial" charset="0"/>
              </a:rPr>
              <a:t>1991 Americans with </a:t>
            </a:r>
            <a:br>
              <a:rPr lang="en-US" sz="2800" smtClean="0">
                <a:solidFill>
                  <a:srgbClr val="000000"/>
                </a:solidFill>
                <a:latin typeface="Arial" charset="0"/>
                <a:cs typeface="Arial" charset="0"/>
              </a:rPr>
            </a:br>
            <a:r>
              <a:rPr lang="en-US" sz="2800" smtClean="0">
                <a:solidFill>
                  <a:srgbClr val="000000"/>
                </a:solidFill>
                <a:latin typeface="Arial" charset="0"/>
                <a:cs typeface="Arial" charset="0"/>
              </a:rPr>
              <a:t>Disabilities Act.</a:t>
            </a:r>
          </a:p>
          <a:p>
            <a:pPr lvl="1">
              <a:lnSpc>
                <a:spcPct val="100000"/>
              </a:lnSpc>
              <a:spcBef>
                <a:spcPct val="0"/>
              </a:spcBef>
              <a:buFont typeface="Arial" charset="0"/>
              <a:buNone/>
              <a:defRPr/>
            </a:pPr>
            <a:endParaRPr lang="en-US" sz="3000" smtClean="0">
              <a:solidFill>
                <a:srgbClr val="000000"/>
              </a:solidFill>
              <a:latin typeface="Arial" charset="0"/>
              <a:cs typeface="Arial" charset="0"/>
            </a:endParaRPr>
          </a:p>
          <a:p>
            <a:pPr>
              <a:spcBef>
                <a:spcPct val="0"/>
              </a:spcBef>
              <a:defRPr/>
            </a:pPr>
            <a:endParaRPr lang="en-US" smtClean="0">
              <a:solidFill>
                <a:srgbClr val="000000"/>
              </a:solidFill>
              <a:latin typeface="Arial" charset="0"/>
              <a:cs typeface="Arial" charset="0"/>
            </a:endParaRPr>
          </a:p>
        </p:txBody>
      </p:sp>
      <p:pic>
        <p:nvPicPr>
          <p:cNvPr id="30724" name="Picture 7" descr="bigstock-What-Does-It-All-Mean-99333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 y="1373188"/>
            <a:ext cx="28638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a:xfrm>
            <a:off x="420688" y="3754438"/>
            <a:ext cx="8020050" cy="2541587"/>
          </a:xfrm>
          <a:prstGeom prst="rect">
            <a:avLst/>
          </a:prstGeom>
          <a:noFill/>
          <a:ln w="25400" cap="flat" cmpd="sng" algn="ctr">
            <a:noFill/>
            <a:prstDash val="solid"/>
          </a:ln>
        </p:spPr>
        <p:style>
          <a:lnRef idx="2">
            <a:schemeClr val="dk1"/>
          </a:lnRef>
          <a:fillRef idx="1">
            <a:schemeClr val="lt1"/>
          </a:fillRef>
          <a:effectRef idx="0">
            <a:schemeClr val="dk1"/>
          </a:effectRef>
          <a:fontRef idx="minor">
            <a:schemeClr val="dk1"/>
          </a:fontRef>
        </p:style>
        <p:txBody>
          <a:bodyPr lIns="182880" tIns="91440" rIns="0" bIns="0">
            <a:normAutofit/>
          </a:bodyPr>
          <a:lstStyle>
            <a:lvl1pPr eaLnBrk="0" hangingPunct="0">
              <a:defRPr sz="2400">
                <a:solidFill>
                  <a:schemeClr val="tx1"/>
                </a:solidFill>
                <a:latin typeface="Calibri" pitchFamily="-1" charset="0"/>
                <a:ea typeface="ＭＳ Ｐゴシック" pitchFamily="-1" charset="-128"/>
              </a:defRPr>
            </a:lvl1pPr>
            <a:lvl2pPr marL="285750" indent="-173038" eaLnBrk="0" hangingPunct="0">
              <a:defRPr sz="2400">
                <a:solidFill>
                  <a:schemeClr val="tx1"/>
                </a:solidFill>
                <a:latin typeface="Calibri" pitchFamily="-1" charset="0"/>
                <a:ea typeface="ＭＳ Ｐゴシック" pitchFamily="-1" charset="-128"/>
              </a:defRPr>
            </a:lvl2pPr>
            <a:lvl3pPr eaLnBrk="0" hangingPunct="0">
              <a:defRPr sz="2400">
                <a:solidFill>
                  <a:schemeClr val="tx1"/>
                </a:solidFill>
                <a:latin typeface="Calibri" pitchFamily="-1" charset="0"/>
                <a:ea typeface="ＭＳ Ｐゴシック" pitchFamily="-1" charset="-128"/>
              </a:defRPr>
            </a:lvl3pPr>
            <a:lvl4pPr eaLnBrk="0" hangingPunct="0">
              <a:defRPr sz="2400">
                <a:solidFill>
                  <a:schemeClr val="tx1"/>
                </a:solidFill>
                <a:latin typeface="Calibri" pitchFamily="-1" charset="0"/>
                <a:ea typeface="ＭＳ Ｐゴシック" pitchFamily="-1" charset="-128"/>
              </a:defRPr>
            </a:lvl4pPr>
            <a:lvl5pPr eaLnBrk="0" hangingPunct="0">
              <a:defRPr sz="2400">
                <a:solidFill>
                  <a:schemeClr val="tx1"/>
                </a:solidFill>
                <a:latin typeface="Calibri" pitchFamily="-1" charset="0"/>
                <a:ea typeface="ＭＳ Ｐゴシック" pitchFamily="-1" charset="-128"/>
              </a:defRPr>
            </a:lvl5pPr>
            <a:lvl6pPr marL="457200" eaLnBrk="0" fontAlgn="base" hangingPunct="0">
              <a:spcBef>
                <a:spcPct val="0"/>
              </a:spcBef>
              <a:spcAft>
                <a:spcPct val="0"/>
              </a:spcAft>
              <a:defRPr sz="2400">
                <a:solidFill>
                  <a:schemeClr val="tx1"/>
                </a:solidFill>
                <a:latin typeface="Calibri" pitchFamily="-1" charset="0"/>
                <a:ea typeface="ＭＳ Ｐゴシック" pitchFamily="-1" charset="-128"/>
              </a:defRPr>
            </a:lvl6pPr>
            <a:lvl7pPr marL="914400" eaLnBrk="0" fontAlgn="base" hangingPunct="0">
              <a:spcBef>
                <a:spcPct val="0"/>
              </a:spcBef>
              <a:spcAft>
                <a:spcPct val="0"/>
              </a:spcAft>
              <a:defRPr sz="2400">
                <a:solidFill>
                  <a:schemeClr val="tx1"/>
                </a:solidFill>
                <a:latin typeface="Calibri" pitchFamily="-1" charset="0"/>
                <a:ea typeface="ＭＳ Ｐゴシック" pitchFamily="-1" charset="-128"/>
              </a:defRPr>
            </a:lvl7pPr>
            <a:lvl8pPr marL="1371600" eaLnBrk="0" fontAlgn="base" hangingPunct="0">
              <a:spcBef>
                <a:spcPct val="0"/>
              </a:spcBef>
              <a:spcAft>
                <a:spcPct val="0"/>
              </a:spcAft>
              <a:defRPr sz="2400">
                <a:solidFill>
                  <a:schemeClr val="tx1"/>
                </a:solidFill>
                <a:latin typeface="Calibri" pitchFamily="-1" charset="0"/>
                <a:ea typeface="ＭＳ Ｐゴシック" pitchFamily="-1" charset="-128"/>
              </a:defRPr>
            </a:lvl8pPr>
            <a:lvl9pPr marL="1828800" eaLnBrk="0" fontAlgn="base" hangingPunct="0">
              <a:spcBef>
                <a:spcPct val="0"/>
              </a:spcBef>
              <a:spcAft>
                <a:spcPct val="0"/>
              </a:spcAft>
              <a:defRPr sz="2400">
                <a:solidFill>
                  <a:schemeClr val="tx1"/>
                </a:solidFill>
                <a:latin typeface="Calibri" pitchFamily="-1" charset="0"/>
                <a:ea typeface="ＭＳ Ｐゴシック" pitchFamily="-1" charset="-128"/>
              </a:defRPr>
            </a:lvl9pPr>
          </a:lstStyle>
          <a:p>
            <a:pPr lvl="1" defTabSz="914400">
              <a:spcAft>
                <a:spcPts val="300"/>
              </a:spcAft>
              <a:buFont typeface="Arial" charset="0"/>
              <a:buChar char="•"/>
              <a:defRPr/>
            </a:pPr>
            <a:r>
              <a:rPr lang="en-US" sz="2800" dirty="0" smtClean="0">
                <a:solidFill>
                  <a:srgbClr val="000000"/>
                </a:solidFill>
                <a:latin typeface="Arial" charset="0"/>
                <a:cs typeface="Arial" charset="0"/>
              </a:rPr>
              <a:t>ADA did not set a requirement but rather referenced accessibility guidelines in the appendix (Section A4.5) that recommended a value of 0.6 SCOF, but failed to specify a means of measurement.</a:t>
            </a:r>
            <a:endParaRPr lang="en-US" sz="3000" dirty="0" smtClean="0">
              <a:solidFill>
                <a:srgbClr val="000000"/>
              </a:solidFill>
              <a:latin typeface="Arial" charset="0"/>
              <a:cs typeface="Arial" charset="0"/>
            </a:endParaRPr>
          </a:p>
          <a:p>
            <a:pPr lvl="1" defTabSz="914400">
              <a:spcAft>
                <a:spcPts val="300"/>
              </a:spcAft>
              <a:buFont typeface="Arial" charset="0"/>
              <a:buChar char="•"/>
              <a:defRPr/>
            </a:pPr>
            <a:endParaRPr lang="en-US" sz="2800" dirty="0" smtClean="0">
              <a:solidFill>
                <a:srgbClr val="000000"/>
              </a:solidFill>
              <a:latin typeface="Arial" charset="0"/>
              <a:cs typeface="Arial" charset="0"/>
            </a:endParaRPr>
          </a:p>
          <a:p>
            <a:pPr lvl="1" defTabSz="914400">
              <a:spcAft>
                <a:spcPts val="300"/>
              </a:spcAft>
              <a:buFont typeface="Arial" charset="0"/>
              <a:buNone/>
              <a:defRPr/>
            </a:pPr>
            <a:endParaRPr lang="en-US" sz="3000" dirty="0" smtClean="0">
              <a:solidFill>
                <a:srgbClr val="000000"/>
              </a:solidFill>
              <a:latin typeface="Arial" charset="0"/>
              <a:cs typeface="Arial" charset="0"/>
            </a:endParaRPr>
          </a:p>
          <a:p>
            <a:pPr defTabSz="914400">
              <a:lnSpc>
                <a:spcPts val="2000"/>
              </a:lnSpc>
              <a:spcAft>
                <a:spcPts val="400"/>
              </a:spcAft>
              <a:buFont typeface="Arial" charset="0"/>
              <a:buNone/>
              <a:defRPr/>
            </a:pPr>
            <a:endParaRPr lang="en-US" sz="2500" dirty="0" smtClean="0">
              <a:solidFill>
                <a:srgbClr val="000000"/>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bigstock-Emotiy-Girl-Thumbs-Down-52648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3497263"/>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le 1"/>
          <p:cNvSpPr>
            <a:spLocks noGrp="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nSpc>
                <a:spcPct val="100000"/>
              </a:lnSpc>
              <a:defRPr/>
            </a:pPr>
            <a:r>
              <a:rPr sz="3400" dirty="0" smtClean="0">
                <a:latin typeface="Arial" charset="0"/>
                <a:cs typeface="Arial" charset="0"/>
              </a:rPr>
              <a:t>What About the “ADA Requirement”?</a:t>
            </a:r>
          </a:p>
        </p:txBody>
      </p:sp>
      <p:sp>
        <p:nvSpPr>
          <p:cNvPr id="5" name="Content Placeholder 4"/>
          <p:cNvSpPr>
            <a:spLocks noGrp="1"/>
          </p:cNvSpPr>
          <p:nvPr>
            <p:ph idx="1"/>
          </p:nvPr>
        </p:nvSpPr>
        <p:spPr>
          <a:xfrm>
            <a:off x="536575" y="1373188"/>
            <a:ext cx="7874000" cy="4722812"/>
          </a:xfrm>
          <a:noFill/>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normAutofit/>
          </a:bodyPr>
          <a:lstStyle/>
          <a:p>
            <a:pPr lvl="1">
              <a:lnSpc>
                <a:spcPct val="90000"/>
              </a:lnSpc>
              <a:spcBef>
                <a:spcPct val="0"/>
              </a:spcBef>
              <a:buFont typeface="Arial" charset="0"/>
              <a:buChar char="•"/>
              <a:defRPr/>
            </a:pPr>
            <a:r>
              <a:rPr lang="en-US" sz="2800" smtClean="0">
                <a:solidFill>
                  <a:srgbClr val="000000"/>
                </a:solidFill>
                <a:latin typeface="Arial" charset="0"/>
                <a:cs typeface="Arial" charset="0"/>
              </a:rPr>
              <a:t>With over 10 devices in the marketplace, all measuring COF differently and providing very different values, the recommended 0.6 SCOF value was meaningless without a test method.</a:t>
            </a:r>
          </a:p>
          <a:p>
            <a:pPr lvl="1">
              <a:lnSpc>
                <a:spcPct val="90000"/>
              </a:lnSpc>
              <a:spcBef>
                <a:spcPct val="0"/>
              </a:spcBef>
              <a:buFont typeface="Arial" charset="0"/>
              <a:buChar char="•"/>
              <a:defRPr/>
            </a:pPr>
            <a:endParaRPr lang="en-US" sz="2000" smtClean="0">
              <a:solidFill>
                <a:srgbClr val="000000"/>
              </a:solidFill>
              <a:latin typeface="Arial" charset="0"/>
              <a:cs typeface="Arial" charset="0"/>
            </a:endParaRPr>
          </a:p>
          <a:p>
            <a:pPr lvl="1">
              <a:lnSpc>
                <a:spcPct val="90000"/>
              </a:lnSpc>
              <a:spcBef>
                <a:spcPct val="0"/>
              </a:spcBef>
              <a:buFont typeface="Arial" charset="0"/>
              <a:buChar char="•"/>
              <a:defRPr/>
            </a:pPr>
            <a:r>
              <a:rPr lang="en-US" sz="2800" smtClean="0">
                <a:solidFill>
                  <a:srgbClr val="000000"/>
                </a:solidFill>
                <a:latin typeface="Arial" charset="0"/>
                <a:cs typeface="Arial" charset="0"/>
              </a:rPr>
              <a:t>When the ADA accessibility guidelines and the guidelines for access to Federal facilities covered by the Architectural </a:t>
            </a:r>
            <a:br>
              <a:rPr lang="en-US" sz="2800" smtClean="0">
                <a:solidFill>
                  <a:srgbClr val="000000"/>
                </a:solidFill>
                <a:latin typeface="Arial" charset="0"/>
                <a:cs typeface="Arial" charset="0"/>
              </a:rPr>
            </a:br>
            <a:r>
              <a:rPr lang="en-US" sz="2800" smtClean="0">
                <a:solidFill>
                  <a:srgbClr val="000000"/>
                </a:solidFill>
                <a:latin typeface="Arial" charset="0"/>
                <a:cs typeface="Arial" charset="0"/>
              </a:rPr>
              <a:t>Barriers Act (ABA) were </a:t>
            </a:r>
            <a:br>
              <a:rPr lang="en-US" sz="2800" smtClean="0">
                <a:solidFill>
                  <a:srgbClr val="000000"/>
                </a:solidFill>
                <a:latin typeface="Arial" charset="0"/>
                <a:cs typeface="Arial" charset="0"/>
              </a:rPr>
            </a:br>
            <a:r>
              <a:rPr lang="en-US" sz="2800" smtClean="0">
                <a:solidFill>
                  <a:srgbClr val="000000"/>
                </a:solidFill>
                <a:latin typeface="Arial" charset="0"/>
                <a:cs typeface="Arial" charset="0"/>
              </a:rPr>
              <a:t>updated in 2004, the 0.6 SCOF recommendation was withdrawn.</a:t>
            </a:r>
            <a:endParaRPr lang="en-US" sz="3000" smtClean="0">
              <a:solidFill>
                <a:srgbClr val="000000"/>
              </a:solidFill>
              <a:latin typeface="Arial" charset="0"/>
              <a:cs typeface="Arial" charset="0"/>
            </a:endParaRPr>
          </a:p>
          <a:p>
            <a:pPr lvl="1">
              <a:lnSpc>
                <a:spcPct val="90000"/>
              </a:lnSpc>
              <a:spcBef>
                <a:spcPct val="0"/>
              </a:spcBef>
              <a:buFont typeface="Arial" charset="0"/>
              <a:buChar char="•"/>
              <a:defRPr/>
            </a:pPr>
            <a:endParaRPr lang="en-US" sz="3000" smtClean="0">
              <a:solidFill>
                <a:srgbClr val="000000"/>
              </a:solidFill>
              <a:latin typeface="Arial" charset="0"/>
              <a:cs typeface="Arial" charset="0"/>
            </a:endParaRPr>
          </a:p>
          <a:p>
            <a:pPr lvl="1">
              <a:lnSpc>
                <a:spcPct val="90000"/>
              </a:lnSpc>
              <a:spcBef>
                <a:spcPct val="0"/>
              </a:spcBef>
              <a:buFont typeface="Arial" charset="0"/>
              <a:buNone/>
              <a:defRPr/>
            </a:pPr>
            <a:endParaRPr lang="en-US" sz="3000" smtClean="0">
              <a:solidFill>
                <a:srgbClr val="000000"/>
              </a:solidFill>
              <a:latin typeface="Arial" charset="0"/>
              <a:cs typeface="Arial" charset="0"/>
            </a:endParaRPr>
          </a:p>
          <a:p>
            <a:pPr>
              <a:spcBef>
                <a:spcPct val="0"/>
              </a:spcBef>
              <a:defRPr/>
            </a:pPr>
            <a:endParaRPr lang="en-US" smtClean="0">
              <a:solidFill>
                <a:srgbClr val="000000"/>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163" y="1746250"/>
            <a:ext cx="8229600" cy="1911350"/>
          </a:xfrm>
          <a:ln>
            <a:noFill/>
          </a:ln>
        </p:spPr>
        <p:style>
          <a:lnRef idx="2">
            <a:schemeClr val="dk1"/>
          </a:lnRef>
          <a:fillRef idx="1">
            <a:schemeClr val="lt1"/>
          </a:fillRef>
          <a:effectRef idx="0">
            <a:schemeClr val="dk1"/>
          </a:effectRef>
          <a:fontRef idx="minor">
            <a:schemeClr val="dk1"/>
          </a:fontRef>
        </p:style>
        <p:txBody>
          <a:bodyPr vert="horz" wrap="square" lIns="182880" numCol="1" anchor="t" anchorCtr="0" compatLnSpc="1">
            <a:prstTxWarp prst="textNoShape">
              <a:avLst/>
            </a:prstTxWarp>
          </a:bodyPr>
          <a:lstStyle/>
          <a:p>
            <a:pPr lvl="1">
              <a:lnSpc>
                <a:spcPct val="100000"/>
              </a:lnSpc>
              <a:spcBef>
                <a:spcPct val="0"/>
              </a:spcBef>
              <a:buFont typeface="Arial" charset="0"/>
              <a:buChar char="•"/>
              <a:defRPr/>
            </a:pPr>
            <a:r>
              <a:rPr lang="en-US" sz="2800" smtClean="0">
                <a:solidFill>
                  <a:srgbClr val="000000"/>
                </a:solidFill>
                <a:latin typeface="Arial" charset="0"/>
                <a:cs typeface="Arial" charset="0"/>
              </a:rPr>
              <a:t>Even though the 0.60 recommendation was removed from the ADA document, the value is still widely used by specifiers when referring to ASTM C1028 SCOF results.</a:t>
            </a:r>
          </a:p>
        </p:txBody>
      </p:sp>
      <p:sp>
        <p:nvSpPr>
          <p:cNvPr id="48131" name="Title 1"/>
          <p:cNvSpPr>
            <a:spLocks noGrp="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defRPr/>
            </a:pPr>
            <a:r>
              <a:rPr sz="3400" dirty="0" smtClean="0">
                <a:latin typeface="Arial" charset="0"/>
                <a:cs typeface="Arial" charset="0"/>
              </a:rPr>
              <a:t>What About the “ADA Requirement”?</a:t>
            </a:r>
          </a:p>
        </p:txBody>
      </p:sp>
      <p:pic>
        <p:nvPicPr>
          <p:cNvPr id="327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9375" y="3429000"/>
            <a:ext cx="2540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defRPr/>
            </a:pPr>
            <a:r>
              <a:rPr dirty="0" smtClean="0">
                <a:latin typeface="Arial" charset="0"/>
                <a:cs typeface="Arial" charset="0"/>
              </a:rPr>
              <a:t>Legal Issues with the Old Method</a:t>
            </a:r>
          </a:p>
        </p:txBody>
      </p:sp>
      <p:sp>
        <p:nvSpPr>
          <p:cNvPr id="325635" name="Rectangle 3"/>
          <p:cNvSpPr>
            <a:spLocks noGrp="1" noChangeArrowheads="1"/>
          </p:cNvSpPr>
          <p:nvPr>
            <p:ph type="body" idx="1"/>
          </p:nvPr>
        </p:nvSpPr>
        <p:spPr>
          <a:xfrm>
            <a:off x="3921125" y="1600199"/>
            <a:ext cx="4765675" cy="4939145"/>
          </a:xfrm>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bodyPr>
          <a:lstStyle/>
          <a:p>
            <a:pPr lvl="1">
              <a:lnSpc>
                <a:spcPct val="100000"/>
              </a:lnSpc>
              <a:spcBef>
                <a:spcPct val="0"/>
              </a:spcBef>
              <a:buFont typeface="Arial" charset="0"/>
              <a:buChar char="•"/>
              <a:defRPr/>
            </a:pPr>
            <a:r>
              <a:rPr lang="en-US" sz="2400" dirty="0" smtClean="0">
                <a:solidFill>
                  <a:srgbClr val="000000"/>
                </a:solidFill>
                <a:latin typeface="Arial" charset="0"/>
                <a:cs typeface="Arial" charset="0"/>
              </a:rPr>
              <a:t>People who use other devices, that are very different from ASTM C1028, reference the 0.60 “ADA” value in court.</a:t>
            </a:r>
          </a:p>
          <a:p>
            <a:pPr lvl="1">
              <a:lnSpc>
                <a:spcPct val="100000"/>
              </a:lnSpc>
              <a:spcBef>
                <a:spcPct val="0"/>
              </a:spcBef>
              <a:buFont typeface="Arial" charset="0"/>
              <a:buChar char="•"/>
              <a:defRPr/>
            </a:pPr>
            <a:endParaRPr lang="en-US" sz="2400" dirty="0" smtClean="0">
              <a:solidFill>
                <a:srgbClr val="000000"/>
              </a:solidFill>
              <a:latin typeface="Arial" charset="0"/>
              <a:cs typeface="Arial" charset="0"/>
            </a:endParaRPr>
          </a:p>
          <a:p>
            <a:pPr lvl="1">
              <a:lnSpc>
                <a:spcPct val="100000"/>
              </a:lnSpc>
              <a:spcBef>
                <a:spcPct val="0"/>
              </a:spcBef>
              <a:buFont typeface="Arial" charset="0"/>
              <a:buChar char="•"/>
              <a:defRPr/>
            </a:pPr>
            <a:r>
              <a:rPr lang="en-US" sz="2400" dirty="0" smtClean="0">
                <a:solidFill>
                  <a:srgbClr val="000000"/>
                </a:solidFill>
                <a:latin typeface="Arial" charset="0"/>
                <a:cs typeface="Arial" charset="0"/>
              </a:rPr>
              <a:t>Many use devices that measure Dynamic COF, but still reference the 0.60 SCOF value.</a:t>
            </a:r>
          </a:p>
          <a:p>
            <a:pPr lvl="1">
              <a:lnSpc>
                <a:spcPct val="100000"/>
              </a:lnSpc>
              <a:spcBef>
                <a:spcPct val="0"/>
              </a:spcBef>
              <a:buFont typeface="Arial" charset="0"/>
              <a:buChar char="•"/>
              <a:defRPr/>
            </a:pPr>
            <a:endParaRPr lang="en-US" sz="2400" dirty="0" smtClean="0">
              <a:solidFill>
                <a:srgbClr val="000000"/>
              </a:solidFill>
              <a:latin typeface="Arial" charset="0"/>
              <a:cs typeface="Arial" charset="0"/>
            </a:endParaRPr>
          </a:p>
          <a:p>
            <a:pPr lvl="1">
              <a:lnSpc>
                <a:spcPct val="100000"/>
              </a:lnSpc>
              <a:spcBef>
                <a:spcPct val="0"/>
              </a:spcBef>
              <a:buFont typeface="Arial" charset="0"/>
              <a:buChar char="•"/>
              <a:defRPr/>
            </a:pPr>
            <a:r>
              <a:rPr lang="en-US" sz="2400" dirty="0" smtClean="0">
                <a:solidFill>
                  <a:srgbClr val="000000"/>
                </a:solidFill>
                <a:latin typeface="Arial" charset="0"/>
                <a:cs typeface="Arial" charset="0"/>
              </a:rPr>
              <a:t>There is no published threshold value for SCOF.</a:t>
            </a:r>
          </a:p>
        </p:txBody>
      </p:sp>
      <p:pic>
        <p:nvPicPr>
          <p:cNvPr id="35846" name="Picture 6" descr="C:\Documents and Settings\ksimpson\Local Settings\Temporary Internet Files\Content.IE5\L6YA81RU\MP900395954[1].jpg"/>
          <p:cNvPicPr>
            <a:picLocks noChangeAspect="1" noChangeArrowheads="1"/>
          </p:cNvPicPr>
          <p:nvPr/>
        </p:nvPicPr>
        <p:blipFill>
          <a:blip r:embed="rId3"/>
          <a:srcRect/>
          <a:stretch>
            <a:fillRect/>
          </a:stretch>
        </p:blipFill>
        <p:spPr bwMode="auto">
          <a:xfrm>
            <a:off x="498475" y="1764360"/>
            <a:ext cx="3055204" cy="3055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bigstock-Emotiy-Girl-Thumbs-Up-52872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3"/>
          <p:cNvSpPr>
            <a:spLocks noGrp="1"/>
          </p:cNvSpPr>
          <p:nvPr>
            <p:ph type="title"/>
          </p:nvPr>
        </p:nvSpPr>
        <p:spPr bwMode="auto">
          <a:xfrm>
            <a:off x="798513" y="466725"/>
            <a:ext cx="7772400" cy="136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cap="none" smtClean="0">
                <a:latin typeface="Arial" charset="0"/>
                <a:cs typeface="Arial" charset="0"/>
              </a:rPr>
              <a:t>For the first time ever…</a:t>
            </a:r>
          </a:p>
        </p:txBody>
      </p:sp>
      <p:sp>
        <p:nvSpPr>
          <p:cNvPr id="5" name="Text Placeholder 4"/>
          <p:cNvSpPr>
            <a:spLocks noGrp="1"/>
          </p:cNvSpPr>
          <p:nvPr>
            <p:ph type="body" idx="1"/>
          </p:nvPr>
        </p:nvSpPr>
        <p:spPr bwMode="auto">
          <a:xfrm>
            <a:off x="512618" y="1641475"/>
            <a:ext cx="8248795" cy="1101725"/>
          </a:xfr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1" compatLnSpc="1">
            <a:prstTxWarp prst="textNoShape">
              <a:avLst/>
            </a:prstTxWarp>
          </a:bodyPr>
          <a:lstStyle/>
          <a:p>
            <a:r>
              <a:rPr lang="en-US" sz="3200" dirty="0" smtClean="0">
                <a:solidFill>
                  <a:schemeClr val="tx1"/>
                </a:solidFill>
                <a:cs typeface="Arial" charset="0"/>
              </a:rPr>
              <a:t>ANSI A137.1 contains a threshold COF value!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bg/>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609600"/>
            <a:ext cx="7924800" cy="3754874"/>
          </a:xfrm>
          <a:prstGeom prst="rect">
            <a:avLst/>
          </a:prstGeom>
          <a:effectLst>
            <a:outerShdw blurRad="50800" dist="38100" dir="5400000" algn="t" rotWithShape="0">
              <a:prstClr val="black">
                <a:alpha val="40000"/>
              </a:prstClr>
            </a:outerShdw>
          </a:effectLst>
        </p:spPr>
        <p:style>
          <a:lnRef idx="0">
            <a:schemeClr val="accent2"/>
          </a:lnRef>
          <a:fillRef idx="1003">
            <a:schemeClr val="dk2"/>
          </a:fillRef>
          <a:effectRef idx="3">
            <a:schemeClr val="accent2"/>
          </a:effectRef>
          <a:fontRef idx="minor">
            <a:schemeClr val="lt1"/>
          </a:fontRef>
        </p:style>
        <p:txBody>
          <a:bodyPr>
            <a:spAutoFit/>
          </a:bodyPr>
          <a:lstStyle>
            <a:lvl1pPr eaLnBrk="0" hangingPunct="0">
              <a:defRPr sz="2400">
                <a:solidFill>
                  <a:schemeClr val="tx1"/>
                </a:solidFill>
                <a:latin typeface="Calibri" pitchFamily="-1" charset="0"/>
                <a:ea typeface="ＭＳ Ｐゴシック" pitchFamily="-1" charset="-128"/>
              </a:defRPr>
            </a:lvl1pPr>
            <a:lvl2pPr marL="37931725" indent="-37474525" eaLnBrk="0" hangingPunct="0">
              <a:defRPr sz="2400">
                <a:solidFill>
                  <a:schemeClr val="tx1"/>
                </a:solidFill>
                <a:latin typeface="Calibri" pitchFamily="-1" charset="0"/>
                <a:ea typeface="ＭＳ Ｐゴシック" pitchFamily="-1" charset="-128"/>
              </a:defRPr>
            </a:lvl2pPr>
            <a:lvl3pPr eaLnBrk="0" hangingPunct="0">
              <a:defRPr sz="2400">
                <a:solidFill>
                  <a:schemeClr val="tx1"/>
                </a:solidFill>
                <a:latin typeface="Calibri" pitchFamily="-1" charset="0"/>
                <a:ea typeface="ＭＳ Ｐゴシック" pitchFamily="-1" charset="-128"/>
              </a:defRPr>
            </a:lvl3pPr>
            <a:lvl4pPr eaLnBrk="0" hangingPunct="0">
              <a:defRPr sz="2400">
                <a:solidFill>
                  <a:schemeClr val="tx1"/>
                </a:solidFill>
                <a:latin typeface="Calibri" pitchFamily="-1" charset="0"/>
                <a:ea typeface="ＭＳ Ｐゴシック" pitchFamily="-1" charset="-128"/>
              </a:defRPr>
            </a:lvl4pPr>
            <a:lvl5pPr eaLnBrk="0" hangingPunct="0">
              <a:defRPr sz="2400">
                <a:solidFill>
                  <a:schemeClr val="tx1"/>
                </a:solidFill>
                <a:latin typeface="Calibri" pitchFamily="-1" charset="0"/>
                <a:ea typeface="ＭＳ Ｐゴシック" pitchFamily="-1" charset="-128"/>
              </a:defRPr>
            </a:lvl5pPr>
            <a:lvl6pPr marL="457200" eaLnBrk="0" fontAlgn="base" hangingPunct="0">
              <a:spcBef>
                <a:spcPct val="0"/>
              </a:spcBef>
              <a:spcAft>
                <a:spcPct val="0"/>
              </a:spcAft>
              <a:defRPr sz="2400">
                <a:solidFill>
                  <a:schemeClr val="tx1"/>
                </a:solidFill>
                <a:latin typeface="Calibri" pitchFamily="-1" charset="0"/>
                <a:ea typeface="ＭＳ Ｐゴシック" pitchFamily="-1" charset="-128"/>
              </a:defRPr>
            </a:lvl6pPr>
            <a:lvl7pPr marL="914400" eaLnBrk="0" fontAlgn="base" hangingPunct="0">
              <a:spcBef>
                <a:spcPct val="0"/>
              </a:spcBef>
              <a:spcAft>
                <a:spcPct val="0"/>
              </a:spcAft>
              <a:defRPr sz="2400">
                <a:solidFill>
                  <a:schemeClr val="tx1"/>
                </a:solidFill>
                <a:latin typeface="Calibri" pitchFamily="-1" charset="0"/>
                <a:ea typeface="ＭＳ Ｐゴシック" pitchFamily="-1" charset="-128"/>
              </a:defRPr>
            </a:lvl7pPr>
            <a:lvl8pPr marL="1371600" eaLnBrk="0" fontAlgn="base" hangingPunct="0">
              <a:spcBef>
                <a:spcPct val="0"/>
              </a:spcBef>
              <a:spcAft>
                <a:spcPct val="0"/>
              </a:spcAft>
              <a:defRPr sz="2400">
                <a:solidFill>
                  <a:schemeClr val="tx1"/>
                </a:solidFill>
                <a:latin typeface="Calibri" pitchFamily="-1" charset="0"/>
                <a:ea typeface="ＭＳ Ｐゴシック" pitchFamily="-1" charset="-128"/>
              </a:defRPr>
            </a:lvl8pPr>
            <a:lvl9pPr marL="1828800" eaLnBrk="0" fontAlgn="base" hangingPunct="0">
              <a:spcBef>
                <a:spcPct val="0"/>
              </a:spcBef>
              <a:spcAft>
                <a:spcPct val="0"/>
              </a:spcAft>
              <a:defRPr sz="2400">
                <a:solidFill>
                  <a:schemeClr val="tx1"/>
                </a:solidFill>
                <a:latin typeface="Calibri" pitchFamily="-1" charset="0"/>
                <a:ea typeface="ＭＳ Ｐゴシック" pitchFamily="-1" charset="-128"/>
              </a:defRPr>
            </a:lvl9pPr>
          </a:lstStyle>
          <a:p>
            <a:pPr algn="ctr" eaLnBrk="1" hangingPunct="1">
              <a:defRPr/>
            </a:pPr>
            <a:r>
              <a:rPr lang="en-US" sz="3400" smtClean="0">
                <a:solidFill>
                  <a:srgbClr val="FFFFFF"/>
                </a:solidFill>
                <a:latin typeface="Arial" charset="0"/>
                <a:cs typeface="Arial" charset="0"/>
              </a:rPr>
              <a:t>There is a Dynamic COF Threshold Value included in the new ANSI A137.1 – 2012 when products are tested with the new method.</a:t>
            </a:r>
          </a:p>
          <a:p>
            <a:pPr algn="ctr" eaLnBrk="1" hangingPunct="1">
              <a:defRPr/>
            </a:pPr>
            <a:endParaRPr lang="en-US" sz="3400" smtClean="0">
              <a:solidFill>
                <a:srgbClr val="FFFFFF"/>
              </a:solidFill>
              <a:latin typeface="Arial" charset="0"/>
              <a:cs typeface="Arial" charset="0"/>
            </a:endParaRPr>
          </a:p>
          <a:p>
            <a:pPr algn="ctr" eaLnBrk="1" hangingPunct="1">
              <a:defRPr/>
            </a:pPr>
            <a:r>
              <a:rPr lang="en-US" sz="3400" smtClean="0">
                <a:solidFill>
                  <a:srgbClr val="FFFFFF"/>
                </a:solidFill>
                <a:latin typeface="Arial" charset="0"/>
                <a:cs typeface="Arial" charset="0"/>
              </a:rPr>
              <a:t> 0.42 for level interior spaces expected to be walked upon when wet.</a:t>
            </a:r>
          </a:p>
        </p:txBody>
      </p:sp>
      <p:sp>
        <p:nvSpPr>
          <p:cNvPr id="7" name="TextBox 6"/>
          <p:cNvSpPr txBox="1"/>
          <p:nvPr/>
        </p:nvSpPr>
        <p:spPr>
          <a:xfrm>
            <a:off x="1219200" y="4876800"/>
            <a:ext cx="6934200" cy="157003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sz="2400" dirty="0">
                <a:latin typeface="Arial" pitchFamily="34" charset="0"/>
                <a:cs typeface="Arial" pitchFamily="34" charset="0"/>
              </a:rPr>
              <a:t>Note: Minimum threshold value is found in the specification tables for mosaic tile, quarry tile, pressed floor tile, and porcelain tiles, as well as, section 6.2.2.1.10 of ANSI A137.1-2012.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465138" y="292100"/>
            <a:ext cx="8183562"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nSpc>
                <a:spcPct val="100000"/>
              </a:lnSpc>
              <a:defRPr/>
            </a:pPr>
            <a:r>
              <a:rPr sz="3200" dirty="0" smtClean="0">
                <a:latin typeface="Arial" charset="0"/>
                <a:cs typeface="Arial" charset="0"/>
              </a:rPr>
              <a:t>What About Ramps, </a:t>
            </a:r>
            <a:br>
              <a:rPr sz="3200" dirty="0" smtClean="0">
                <a:latin typeface="Arial" charset="0"/>
                <a:cs typeface="Arial" charset="0"/>
              </a:rPr>
            </a:br>
            <a:r>
              <a:rPr sz="3200" dirty="0" smtClean="0">
                <a:latin typeface="Arial" charset="0"/>
                <a:cs typeface="Arial" charset="0"/>
              </a:rPr>
              <a:t>Exterior Applications, etc.?</a:t>
            </a:r>
          </a:p>
        </p:txBody>
      </p:sp>
      <p:sp>
        <p:nvSpPr>
          <p:cNvPr id="36867" name="Content Placeholder 2"/>
          <p:cNvSpPr>
            <a:spLocks noGrp="1"/>
          </p:cNvSpPr>
          <p:nvPr>
            <p:ph idx="1"/>
          </p:nvPr>
        </p:nvSpPr>
        <p:spPr bwMode="auto">
          <a:xfrm>
            <a:off x="457200" y="1246188"/>
            <a:ext cx="8229600" cy="3511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182880" tIns="91440" numCol="1" anchor="t" anchorCtr="0" compatLnSpc="1">
            <a:prstTxWarp prst="textNoShape">
              <a:avLst/>
            </a:prstTxWarp>
          </a:bodyPr>
          <a:lstStyle/>
          <a:p>
            <a:pPr lvl="1">
              <a:lnSpc>
                <a:spcPct val="100000"/>
              </a:lnSpc>
              <a:spcBef>
                <a:spcPct val="0"/>
              </a:spcBef>
              <a:spcAft>
                <a:spcPct val="0"/>
              </a:spcAft>
              <a:buFont typeface="Arial" charset="0"/>
              <a:buChar char="•"/>
            </a:pPr>
            <a:r>
              <a:rPr lang="en-US" sz="2400" dirty="0" smtClean="0">
                <a:latin typeface="Arial" charset="0"/>
                <a:cs typeface="Arial" charset="0"/>
              </a:rPr>
              <a:t>Note: The DCOF threshold value is specifically for </a:t>
            </a:r>
            <a:r>
              <a:rPr lang="en-US" sz="2400" u="sng" dirty="0" smtClean="0">
                <a:latin typeface="Arial" charset="0"/>
                <a:cs typeface="Arial" charset="0"/>
              </a:rPr>
              <a:t>level interior</a:t>
            </a:r>
            <a:r>
              <a:rPr lang="en-US" sz="2400" dirty="0" smtClean="0">
                <a:latin typeface="Arial" charset="0"/>
                <a:cs typeface="Arial" charset="0"/>
              </a:rPr>
              <a:t> spaces expected to be walked upon when wet.</a:t>
            </a:r>
          </a:p>
          <a:p>
            <a:pPr lvl="1">
              <a:lnSpc>
                <a:spcPct val="100000"/>
              </a:lnSpc>
              <a:spcBef>
                <a:spcPct val="0"/>
              </a:spcBef>
              <a:spcAft>
                <a:spcPct val="0"/>
              </a:spcAft>
              <a:buFont typeface="Arial" charset="0"/>
              <a:buChar char="•"/>
            </a:pPr>
            <a:endParaRPr lang="en-US" sz="2400" dirty="0" smtClean="0">
              <a:latin typeface="Arial" charset="0"/>
              <a:cs typeface="Arial" charset="0"/>
            </a:endParaRPr>
          </a:p>
          <a:p>
            <a:pPr lvl="1">
              <a:lnSpc>
                <a:spcPct val="100000"/>
              </a:lnSpc>
              <a:spcBef>
                <a:spcPct val="0"/>
              </a:spcBef>
              <a:spcAft>
                <a:spcPct val="0"/>
              </a:spcAft>
              <a:buFont typeface="Arial" charset="0"/>
              <a:buChar char="•"/>
            </a:pPr>
            <a:r>
              <a:rPr lang="en-US" sz="2400" dirty="0" smtClean="0">
                <a:latin typeface="Arial" charset="0"/>
                <a:cs typeface="Arial" charset="0"/>
              </a:rPr>
              <a:t>There are no threshold values specific to ramps or exterior applications.</a:t>
            </a:r>
          </a:p>
          <a:p>
            <a:pPr lvl="1">
              <a:lnSpc>
                <a:spcPct val="100000"/>
              </a:lnSpc>
              <a:spcBef>
                <a:spcPct val="0"/>
              </a:spcBef>
              <a:spcAft>
                <a:spcPct val="0"/>
              </a:spcAft>
              <a:buFont typeface="Arial" charset="0"/>
              <a:buChar char="•"/>
            </a:pPr>
            <a:endParaRPr lang="en-US" sz="2400" dirty="0" smtClean="0">
              <a:latin typeface="Arial" charset="0"/>
              <a:cs typeface="Arial" charset="0"/>
            </a:endParaRPr>
          </a:p>
          <a:p>
            <a:pPr lvl="1">
              <a:lnSpc>
                <a:spcPct val="100000"/>
              </a:lnSpc>
              <a:spcBef>
                <a:spcPct val="0"/>
              </a:spcBef>
              <a:spcAft>
                <a:spcPct val="0"/>
              </a:spcAft>
              <a:buFont typeface="Arial" charset="0"/>
              <a:buChar char="•"/>
            </a:pPr>
            <a:r>
              <a:rPr lang="en-US" sz="2400" dirty="0" smtClean="0">
                <a:latin typeface="Arial" charset="0"/>
                <a:cs typeface="Arial" charset="0"/>
              </a:rPr>
              <a:t>Many tile manufacturers have tiles they sell for these applications. Tiles appropriate for ramps or exteriors shall be chosen for the specific properties and use of the application.</a:t>
            </a:r>
          </a:p>
        </p:txBody>
      </p:sp>
      <p:pic>
        <p:nvPicPr>
          <p:cNvPr id="36870" name="Picture 6" descr="O:\Katelyn\Photos\WalkingonTile cropped.jpg"/>
          <p:cNvPicPr>
            <a:picLocks noChangeAspect="1" noChangeArrowheads="1"/>
          </p:cNvPicPr>
          <p:nvPr/>
        </p:nvPicPr>
        <p:blipFill>
          <a:blip r:embed="rId2"/>
          <a:srcRect/>
          <a:stretch>
            <a:fillRect/>
          </a:stretch>
        </p:blipFill>
        <p:spPr bwMode="auto">
          <a:xfrm>
            <a:off x="1944111" y="4956780"/>
            <a:ext cx="6696652" cy="1805219"/>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defRPr/>
            </a:pPr>
            <a:r>
              <a:rPr dirty="0" smtClean="0">
                <a:latin typeface="Arial" charset="0"/>
                <a:cs typeface="Arial" charset="0"/>
              </a:rPr>
              <a:t>Tile in Exterior Applications</a:t>
            </a:r>
          </a:p>
        </p:txBody>
      </p:sp>
      <p:sp>
        <p:nvSpPr>
          <p:cNvPr id="37891" name="Content Placeholder 2"/>
          <p:cNvSpPr>
            <a:spLocks noGrp="1"/>
          </p:cNvSpPr>
          <p:nvPr>
            <p:ph idx="1"/>
          </p:nvPr>
        </p:nvSpPr>
        <p:spPr bwMode="auto">
          <a:xfrm>
            <a:off x="249238" y="1428750"/>
            <a:ext cx="5195887" cy="4733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182880" tIns="91440" numCol="1" anchor="t" anchorCtr="0" compatLnSpc="1">
            <a:prstTxWarp prst="textNoShape">
              <a:avLst/>
            </a:prstTxWarp>
          </a:bodyPr>
          <a:lstStyle/>
          <a:p>
            <a:pPr lvl="1">
              <a:lnSpc>
                <a:spcPct val="100000"/>
              </a:lnSpc>
              <a:spcBef>
                <a:spcPct val="0"/>
              </a:spcBef>
              <a:buFont typeface="Arial" charset="0"/>
              <a:buChar char="•"/>
            </a:pPr>
            <a:r>
              <a:rPr lang="en-US" sz="2400" dirty="0" smtClean="0">
                <a:latin typeface="Arial" charset="0"/>
                <a:cs typeface="Arial" charset="0"/>
              </a:rPr>
              <a:t>On exterior applications, there are many factors that create slippery conditions that cannot be avoided.</a:t>
            </a:r>
          </a:p>
          <a:p>
            <a:pPr lvl="1">
              <a:lnSpc>
                <a:spcPct val="100000"/>
              </a:lnSpc>
              <a:spcBef>
                <a:spcPct val="0"/>
              </a:spcBef>
              <a:buFont typeface="Arial" charset="0"/>
              <a:buNone/>
            </a:pPr>
            <a:r>
              <a:rPr lang="en-US" sz="2400" dirty="0" smtClean="0">
                <a:latin typeface="Arial" charset="0"/>
                <a:cs typeface="Arial" charset="0"/>
              </a:rPr>
              <a:t> </a:t>
            </a:r>
          </a:p>
          <a:p>
            <a:pPr lvl="1">
              <a:lnSpc>
                <a:spcPct val="100000"/>
              </a:lnSpc>
              <a:spcBef>
                <a:spcPct val="0"/>
              </a:spcBef>
              <a:buFont typeface="Arial" charset="0"/>
              <a:buChar char="•"/>
            </a:pPr>
            <a:r>
              <a:rPr lang="en-US" sz="2400" dirty="0" smtClean="0">
                <a:latin typeface="Arial" charset="0"/>
                <a:cs typeface="Arial" charset="0"/>
              </a:rPr>
              <a:t>The COF of the tile surface shall not be the only factor considered when designing for these environments.</a:t>
            </a:r>
          </a:p>
          <a:p>
            <a:pPr lvl="3">
              <a:lnSpc>
                <a:spcPct val="100000"/>
              </a:lnSpc>
              <a:spcBef>
                <a:spcPct val="0"/>
              </a:spcBef>
              <a:buFont typeface="Wingdings" pitchFamily="-1" charset="2"/>
              <a:buChar char="§"/>
            </a:pPr>
            <a:r>
              <a:rPr lang="en-US" sz="2000" dirty="0" smtClean="0">
                <a:latin typeface="Arial" charset="0"/>
                <a:cs typeface="Arial" charset="0"/>
              </a:rPr>
              <a:t>Other factors such as drainage, number of grout joints, structure of the tile surface, etc. must also be considered.</a:t>
            </a:r>
          </a:p>
        </p:txBody>
      </p:sp>
      <p:pic>
        <p:nvPicPr>
          <p:cNvPr id="37892" name="Picture 4" descr="O:\Katelyn\Photos\Staircase1.jpg"/>
          <p:cNvPicPr>
            <a:picLocks noChangeAspect="1" noChangeArrowheads="1"/>
          </p:cNvPicPr>
          <p:nvPr/>
        </p:nvPicPr>
        <p:blipFill>
          <a:blip r:embed="rId2"/>
          <a:srcRect/>
          <a:stretch>
            <a:fillRect/>
          </a:stretch>
        </p:blipFill>
        <p:spPr bwMode="auto">
          <a:xfrm>
            <a:off x="5721928" y="1343025"/>
            <a:ext cx="3171248" cy="4763797"/>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357188" y="292100"/>
            <a:ext cx="8353425"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defRPr/>
            </a:pPr>
            <a:r>
              <a:rPr dirty="0" smtClean="0">
                <a:latin typeface="Arial" charset="0"/>
                <a:cs typeface="Arial" charset="0"/>
              </a:rPr>
              <a:t>The Standard for COF has Changed</a:t>
            </a:r>
          </a:p>
        </p:txBody>
      </p:sp>
      <p:sp>
        <p:nvSpPr>
          <p:cNvPr id="17411" name="Content Placeholder 2"/>
          <p:cNvSpPr>
            <a:spLocks noGrp="1"/>
          </p:cNvSpPr>
          <p:nvPr>
            <p:ph idx="1"/>
          </p:nvPr>
        </p:nvSpPr>
        <p:spPr bwMode="auto">
          <a:xfrm>
            <a:off x="498475" y="1490663"/>
            <a:ext cx="5249863" cy="281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182880" numCol="1" anchor="t" anchorCtr="0" compatLnSpc="1">
            <a:prstTxWarp prst="textNoShape">
              <a:avLst/>
            </a:prstTxWarp>
          </a:bodyPr>
          <a:lstStyle/>
          <a:p>
            <a:pPr>
              <a:spcBef>
                <a:spcPct val="0"/>
              </a:spcBef>
              <a:buFont typeface="Arial" charset="0"/>
              <a:buChar char="•"/>
            </a:pPr>
            <a:endParaRPr lang="en-US" dirty="0" smtClean="0">
              <a:latin typeface="Arial" charset="0"/>
              <a:cs typeface="Arial" charset="0"/>
            </a:endParaRPr>
          </a:p>
          <a:p>
            <a:pPr lvl="1">
              <a:lnSpc>
                <a:spcPct val="100000"/>
              </a:lnSpc>
              <a:spcBef>
                <a:spcPct val="0"/>
              </a:spcBef>
              <a:spcAft>
                <a:spcPts val="1200"/>
              </a:spcAft>
              <a:buFont typeface="Arial" charset="0"/>
              <a:buChar char="•"/>
            </a:pPr>
            <a:r>
              <a:rPr lang="en-US" sz="2500" dirty="0" smtClean="0">
                <a:latin typeface="Arial" charset="0"/>
                <a:cs typeface="Arial" charset="0"/>
              </a:rPr>
              <a:t>After 20+ years of specifying ASTM C1028 as the standard test method for COF in the U.S., the ANSI A137.1 specification now has a new method and new requirement.</a:t>
            </a:r>
          </a:p>
          <a:p>
            <a:pPr lvl="1">
              <a:lnSpc>
                <a:spcPct val="100000"/>
              </a:lnSpc>
              <a:spcBef>
                <a:spcPct val="0"/>
              </a:spcBef>
              <a:spcAft>
                <a:spcPts val="1200"/>
              </a:spcAft>
              <a:buFont typeface="Arial" charset="0"/>
              <a:buChar char="•"/>
            </a:pPr>
            <a:endParaRPr lang="en-US" sz="2500" dirty="0" smtClean="0">
              <a:latin typeface="Arial" charset="0"/>
              <a:cs typeface="Arial" charset="0"/>
            </a:endParaRPr>
          </a:p>
          <a:p>
            <a:pPr lvl="1">
              <a:lnSpc>
                <a:spcPct val="100000"/>
              </a:lnSpc>
              <a:spcBef>
                <a:spcPct val="0"/>
              </a:spcBef>
              <a:spcAft>
                <a:spcPts val="1200"/>
              </a:spcAft>
              <a:buFont typeface="Arial" charset="0"/>
              <a:buChar char="•"/>
            </a:pPr>
            <a:r>
              <a:rPr lang="en-US" sz="2500" dirty="0" smtClean="0">
                <a:latin typeface="Arial" charset="0"/>
                <a:cs typeface="Arial" charset="0"/>
              </a:rPr>
              <a:t>This change went into effect September 2012.</a:t>
            </a:r>
          </a:p>
          <a:p>
            <a:pPr>
              <a:spcBef>
                <a:spcPct val="0"/>
              </a:spcBef>
              <a:buFont typeface="Arial" charset="0"/>
              <a:buChar char="•"/>
            </a:pPr>
            <a:endParaRPr lang="en-US" dirty="0" smtClean="0">
              <a:latin typeface="Arial" charset="0"/>
              <a:cs typeface="Arial" charset="0"/>
            </a:endParaRPr>
          </a:p>
        </p:txBody>
      </p:sp>
      <p:pic>
        <p:nvPicPr>
          <p:cNvPr id="7" name="Picture 6" descr="ANSIA137.1OutsideCoverFront.png"/>
          <p:cNvPicPr>
            <a:picLocks noChangeAspect="1"/>
          </p:cNvPicPr>
          <p:nvPr/>
        </p:nvPicPr>
        <p:blipFill>
          <a:blip r:embed="rId2" cstate="print"/>
          <a:stretch>
            <a:fillRect/>
          </a:stretch>
        </p:blipFill>
        <p:spPr bwMode="auto">
          <a:xfrm>
            <a:off x="5873044" y="2110081"/>
            <a:ext cx="2500892" cy="32602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bwMode="auto">
          <a:xfrm>
            <a:off x="0" y="1116013"/>
            <a:ext cx="9144000" cy="136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r>
              <a:rPr lang="en-US" sz="3600" cap="none" smtClean="0">
                <a:latin typeface="Arial" charset="0"/>
                <a:cs typeface="Arial" charset="0"/>
              </a:rPr>
              <a:t>Why DCOF AcuTest? You might ask…</a:t>
            </a:r>
          </a:p>
        </p:txBody>
      </p:sp>
      <p:pic>
        <p:nvPicPr>
          <p:cNvPr id="38919" name="Picture 7" descr="C:\Documents and Settings\ksimpson\Local Settings\Temporary Internet Files\Content.IE5\P5EHF6EO\MP900439536[1].jpg"/>
          <p:cNvPicPr>
            <a:picLocks noChangeAspect="1" noChangeArrowheads="1"/>
          </p:cNvPicPr>
          <p:nvPr/>
        </p:nvPicPr>
        <p:blipFill>
          <a:blip r:embed="rId2"/>
          <a:srcRect/>
          <a:stretch>
            <a:fillRect/>
          </a:stretch>
        </p:blipFill>
        <p:spPr bwMode="auto">
          <a:xfrm>
            <a:off x="1371600" y="2728913"/>
            <a:ext cx="6400800" cy="3444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1"/>
          </p:nvPr>
        </p:nvSpPr>
        <p:spPr>
          <a:xfrm>
            <a:off x="381000" y="1600200"/>
            <a:ext cx="6477000" cy="4678363"/>
          </a:xfrm>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bodyPr>
          <a:lstStyle/>
          <a:p>
            <a:pPr lvl="1" eaLnBrk="1" hangingPunct="1">
              <a:lnSpc>
                <a:spcPct val="90000"/>
              </a:lnSpc>
              <a:spcBef>
                <a:spcPct val="0"/>
              </a:spcBef>
              <a:buFont typeface="Arial" charset="0"/>
              <a:buChar char="•"/>
              <a:defRPr/>
            </a:pPr>
            <a:r>
              <a:rPr lang="en-US" sz="2400" smtClean="0">
                <a:solidFill>
                  <a:srgbClr val="000000"/>
                </a:solidFill>
                <a:latin typeface="Arial" charset="0"/>
                <a:cs typeface="Arial" charset="0"/>
              </a:rPr>
              <a:t>Dynamic testing is done in many other countries.</a:t>
            </a:r>
          </a:p>
          <a:p>
            <a:pPr lvl="1" eaLnBrk="1" hangingPunct="1">
              <a:lnSpc>
                <a:spcPct val="90000"/>
              </a:lnSpc>
              <a:spcBef>
                <a:spcPct val="0"/>
              </a:spcBef>
              <a:buFont typeface="Arial" charset="0"/>
              <a:buChar char="•"/>
              <a:defRPr/>
            </a:pPr>
            <a:endParaRPr lang="en-US" sz="2400" smtClean="0">
              <a:solidFill>
                <a:srgbClr val="000000"/>
              </a:solidFill>
              <a:latin typeface="Arial" charset="0"/>
              <a:cs typeface="Arial" charset="0"/>
            </a:endParaRPr>
          </a:p>
          <a:p>
            <a:pPr lvl="1" eaLnBrk="1" hangingPunct="1">
              <a:lnSpc>
                <a:spcPct val="90000"/>
              </a:lnSpc>
              <a:spcBef>
                <a:spcPct val="0"/>
              </a:spcBef>
              <a:buFont typeface="Arial" charset="0"/>
              <a:buChar char="•"/>
              <a:defRPr/>
            </a:pPr>
            <a:r>
              <a:rPr lang="en-US" sz="2400" smtClean="0">
                <a:solidFill>
                  <a:srgbClr val="000000"/>
                </a:solidFill>
                <a:latin typeface="Arial" charset="0"/>
                <a:cs typeface="Arial" charset="0"/>
              </a:rPr>
              <a:t>Generally more repeatable predictor of slip resistance.</a:t>
            </a:r>
          </a:p>
          <a:p>
            <a:pPr lvl="1" eaLnBrk="1" hangingPunct="1">
              <a:lnSpc>
                <a:spcPct val="90000"/>
              </a:lnSpc>
              <a:spcBef>
                <a:spcPct val="0"/>
              </a:spcBef>
              <a:buFont typeface="Arial" charset="0"/>
              <a:buChar char="•"/>
              <a:defRPr/>
            </a:pPr>
            <a:endParaRPr lang="en-US" sz="2400" smtClean="0">
              <a:solidFill>
                <a:srgbClr val="000000"/>
              </a:solidFill>
              <a:latin typeface="Arial" charset="0"/>
              <a:cs typeface="Arial" charset="0"/>
            </a:endParaRPr>
          </a:p>
          <a:p>
            <a:pPr lvl="1" eaLnBrk="1" hangingPunct="1">
              <a:lnSpc>
                <a:spcPct val="90000"/>
              </a:lnSpc>
              <a:spcBef>
                <a:spcPct val="0"/>
              </a:spcBef>
              <a:buFont typeface="Arial" charset="0"/>
              <a:buChar char="•"/>
              <a:defRPr/>
            </a:pPr>
            <a:r>
              <a:rPr lang="en-US" sz="2400" smtClean="0">
                <a:solidFill>
                  <a:srgbClr val="000000"/>
                </a:solidFill>
                <a:latin typeface="Arial" charset="0"/>
                <a:cs typeface="Arial" charset="0"/>
              </a:rPr>
              <a:t>Method is a more suitable test of polished and highly smooth surfaces.</a:t>
            </a:r>
          </a:p>
          <a:p>
            <a:pPr lvl="1" eaLnBrk="1" hangingPunct="1">
              <a:lnSpc>
                <a:spcPct val="90000"/>
              </a:lnSpc>
              <a:spcBef>
                <a:spcPct val="0"/>
              </a:spcBef>
              <a:buFont typeface="Arial" charset="0"/>
              <a:buChar char="•"/>
              <a:defRPr/>
            </a:pPr>
            <a:endParaRPr lang="en-US" sz="2400" smtClean="0">
              <a:solidFill>
                <a:srgbClr val="000000"/>
              </a:solidFill>
              <a:latin typeface="Arial" charset="0"/>
              <a:cs typeface="Arial" charset="0"/>
            </a:endParaRPr>
          </a:p>
          <a:p>
            <a:pPr lvl="1" eaLnBrk="1" hangingPunct="1">
              <a:lnSpc>
                <a:spcPct val="90000"/>
              </a:lnSpc>
              <a:spcBef>
                <a:spcPct val="0"/>
              </a:spcBef>
              <a:buFont typeface="Arial" charset="0"/>
              <a:buChar char="•"/>
              <a:defRPr/>
            </a:pPr>
            <a:r>
              <a:rPr lang="en-US" sz="2400" smtClean="0">
                <a:solidFill>
                  <a:srgbClr val="000000"/>
                </a:solidFill>
                <a:latin typeface="Arial" charset="0"/>
                <a:cs typeface="Arial" charset="0"/>
              </a:rPr>
              <a:t>DCOF measures COF when sensor is already in motion, which better simulates human ambulation at the time of most slips.</a:t>
            </a:r>
          </a:p>
        </p:txBody>
      </p:sp>
      <p:pic>
        <p:nvPicPr>
          <p:cNvPr id="2" name="Picture 5" descr="MC9000787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905000"/>
            <a:ext cx="16224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24631" y="166560"/>
            <a:ext cx="9762815" cy="1143000"/>
          </a:xfrm>
          <a:prstGeom prst="rect">
            <a:avLst/>
          </a:prstGeom>
          <a:scene3d>
            <a:camera prst="obliqueTopLeft"/>
            <a:lightRig rig="threePt" dir="t"/>
          </a:scene3d>
        </p:spPr>
        <p:txBody>
          <a:bodyPr anchor="ctr">
            <a:normAutofit fontScale="97500"/>
          </a:bodyPr>
          <a:lstStyle/>
          <a:p>
            <a:pPr algn="ctr" fontAlgn="auto">
              <a:spcAft>
                <a:spcPts val="0"/>
              </a:spcAft>
              <a:defRPr/>
            </a:pPr>
            <a:r>
              <a:rPr lang="en-US" sz="3600" b="1" dirty="0">
                <a:latin typeface="Arial"/>
                <a:ea typeface="+mj-ea"/>
                <a:cs typeface="Arial"/>
              </a:rPr>
              <a:t>So Why the Switch to DCOF AcuTest?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533400" y="1447800"/>
            <a:ext cx="6248400" cy="4530725"/>
          </a:xfrm>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normAutofit lnSpcReduction="10000"/>
          </a:bodyPr>
          <a:lstStyle/>
          <a:p>
            <a:pPr lvl="1" eaLnBrk="1" hangingPunct="1">
              <a:lnSpc>
                <a:spcPct val="90000"/>
              </a:lnSpc>
              <a:spcBef>
                <a:spcPct val="0"/>
              </a:spcBef>
              <a:spcAft>
                <a:spcPct val="0"/>
              </a:spcAft>
              <a:buFont typeface="Arial" charset="0"/>
              <a:buChar char="•"/>
              <a:defRPr/>
            </a:pPr>
            <a:r>
              <a:rPr lang="en-US" sz="2400" dirty="0" smtClean="0">
                <a:solidFill>
                  <a:srgbClr val="000000"/>
                </a:solidFill>
                <a:latin typeface="Arial" charset="0"/>
                <a:cs typeface="Arial" charset="0"/>
              </a:rPr>
              <a:t>Extensive research done at the University of Wuppertal in Germany</a:t>
            </a:r>
          </a:p>
          <a:p>
            <a:pPr lvl="1" eaLnBrk="1" hangingPunct="1">
              <a:lnSpc>
                <a:spcPct val="90000"/>
              </a:lnSpc>
              <a:spcBef>
                <a:spcPct val="0"/>
              </a:spcBef>
              <a:spcAft>
                <a:spcPct val="0"/>
              </a:spcAft>
              <a:buFont typeface="Arial" charset="0"/>
              <a:buChar char="•"/>
              <a:defRPr/>
            </a:pPr>
            <a:endParaRPr lang="en-US" sz="1000" dirty="0" smtClean="0">
              <a:solidFill>
                <a:srgbClr val="000000"/>
              </a:solidFill>
              <a:latin typeface="Arial" charset="0"/>
              <a:cs typeface="Arial" charset="0"/>
            </a:endParaRPr>
          </a:p>
          <a:p>
            <a:pPr lvl="3" eaLnBrk="1" hangingPunct="1">
              <a:lnSpc>
                <a:spcPct val="90000"/>
              </a:lnSpc>
              <a:spcBef>
                <a:spcPct val="0"/>
              </a:spcBef>
              <a:spcAft>
                <a:spcPct val="0"/>
              </a:spcAft>
              <a:buFont typeface="Wingdings" pitchFamily="-1" charset="2"/>
              <a:buChar char="§"/>
              <a:defRPr/>
            </a:pPr>
            <a:r>
              <a:rPr lang="en-US" sz="2000" dirty="0" smtClean="0">
                <a:solidFill>
                  <a:srgbClr val="000000"/>
                </a:solidFill>
                <a:latin typeface="Arial" charset="0"/>
                <a:cs typeface="Arial" charset="0"/>
              </a:rPr>
              <a:t>Studied various devices, sensor materials, and wetting agents</a:t>
            </a:r>
          </a:p>
          <a:p>
            <a:pPr lvl="1" eaLnBrk="1" hangingPunct="1">
              <a:lnSpc>
                <a:spcPct val="90000"/>
              </a:lnSpc>
              <a:spcBef>
                <a:spcPct val="0"/>
              </a:spcBef>
              <a:spcAft>
                <a:spcPct val="0"/>
              </a:spcAft>
              <a:buFont typeface="Arial" charset="0"/>
              <a:buChar char="•"/>
              <a:defRPr/>
            </a:pPr>
            <a:endParaRPr lang="en-US" sz="1000" dirty="0">
              <a:solidFill>
                <a:srgbClr val="000000"/>
              </a:solidFill>
              <a:latin typeface="Arial" charset="0"/>
              <a:cs typeface="Arial" charset="0"/>
            </a:endParaRPr>
          </a:p>
          <a:p>
            <a:pPr lvl="3" eaLnBrk="1" hangingPunct="1">
              <a:lnSpc>
                <a:spcPct val="90000"/>
              </a:lnSpc>
              <a:spcBef>
                <a:spcPct val="0"/>
              </a:spcBef>
              <a:spcAft>
                <a:spcPct val="0"/>
              </a:spcAft>
              <a:buFont typeface="Wingdings" pitchFamily="-1" charset="2"/>
              <a:buChar char="§"/>
              <a:defRPr/>
            </a:pPr>
            <a:r>
              <a:rPr lang="en-US" sz="2000" dirty="0" smtClean="0">
                <a:solidFill>
                  <a:srgbClr val="000000"/>
                </a:solidFill>
                <a:latin typeface="Arial" charset="0"/>
                <a:cs typeface="Arial" charset="0"/>
              </a:rPr>
              <a:t>Showed BOT 3000 has good correlation to German Ramp and GMG 100/200</a:t>
            </a:r>
          </a:p>
          <a:p>
            <a:pPr lvl="1" eaLnBrk="1" hangingPunct="1">
              <a:lnSpc>
                <a:spcPct val="90000"/>
              </a:lnSpc>
              <a:spcBef>
                <a:spcPct val="0"/>
              </a:spcBef>
              <a:spcAft>
                <a:spcPct val="0"/>
              </a:spcAft>
              <a:buFont typeface="Arial" charset="0"/>
              <a:buChar char="•"/>
              <a:defRPr/>
            </a:pPr>
            <a:endParaRPr lang="en-US" sz="1000" dirty="0">
              <a:solidFill>
                <a:srgbClr val="000000"/>
              </a:solidFill>
              <a:latin typeface="Arial" charset="0"/>
              <a:cs typeface="Arial" charset="0"/>
            </a:endParaRPr>
          </a:p>
          <a:p>
            <a:pPr lvl="1" eaLnBrk="1" hangingPunct="1">
              <a:lnSpc>
                <a:spcPct val="90000"/>
              </a:lnSpc>
              <a:spcBef>
                <a:spcPct val="0"/>
              </a:spcBef>
              <a:spcAft>
                <a:spcPct val="0"/>
              </a:spcAft>
              <a:buFont typeface="Arial" charset="0"/>
              <a:buChar char="•"/>
              <a:defRPr/>
            </a:pPr>
            <a:r>
              <a:rPr lang="en-US" sz="2400" dirty="0" smtClean="0">
                <a:solidFill>
                  <a:srgbClr val="000000"/>
                </a:solidFill>
                <a:latin typeface="Arial" charset="0"/>
                <a:cs typeface="Arial" charset="0"/>
              </a:rPr>
              <a:t>Studies done in TCNA laboratory to develop the new method</a:t>
            </a:r>
          </a:p>
          <a:p>
            <a:pPr lvl="1" eaLnBrk="1" hangingPunct="1">
              <a:lnSpc>
                <a:spcPct val="90000"/>
              </a:lnSpc>
              <a:spcBef>
                <a:spcPct val="0"/>
              </a:spcBef>
              <a:spcAft>
                <a:spcPct val="0"/>
              </a:spcAft>
              <a:buFont typeface="Arial" charset="0"/>
              <a:buChar char="•"/>
              <a:defRPr/>
            </a:pPr>
            <a:endParaRPr lang="en-US" sz="1000" dirty="0">
              <a:solidFill>
                <a:srgbClr val="000000"/>
              </a:solidFill>
              <a:latin typeface="Arial" charset="0"/>
              <a:cs typeface="Arial" charset="0"/>
            </a:endParaRPr>
          </a:p>
          <a:p>
            <a:pPr lvl="3" eaLnBrk="1" hangingPunct="1">
              <a:lnSpc>
                <a:spcPct val="90000"/>
              </a:lnSpc>
              <a:spcBef>
                <a:spcPct val="0"/>
              </a:spcBef>
              <a:spcAft>
                <a:spcPct val="0"/>
              </a:spcAft>
              <a:buFont typeface="Wingdings" pitchFamily="-1" charset="2"/>
              <a:buChar char="§"/>
              <a:defRPr/>
            </a:pPr>
            <a:r>
              <a:rPr lang="en-US" sz="2000" dirty="0" smtClean="0">
                <a:solidFill>
                  <a:srgbClr val="000000"/>
                </a:solidFill>
                <a:latin typeface="Arial" charset="0"/>
                <a:cs typeface="Arial" charset="0"/>
              </a:rPr>
              <a:t>Static vs. Dynamic COF, DI water vs. SLS water, BOT 3000 vs. C1028, BOT 3000 vs. British Pendulum</a:t>
            </a:r>
          </a:p>
          <a:p>
            <a:pPr lvl="3" eaLnBrk="1" hangingPunct="1">
              <a:lnSpc>
                <a:spcPct val="90000"/>
              </a:lnSpc>
              <a:spcBef>
                <a:spcPct val="0"/>
              </a:spcBef>
              <a:spcAft>
                <a:spcPct val="0"/>
              </a:spcAft>
              <a:buFont typeface="Wingdings" pitchFamily="-1" charset="2"/>
              <a:buChar char="§"/>
              <a:defRPr/>
            </a:pPr>
            <a:endParaRPr lang="en-US" sz="1050" dirty="0" smtClean="0">
              <a:solidFill>
                <a:srgbClr val="000000"/>
              </a:solidFill>
              <a:latin typeface="Arial" charset="0"/>
              <a:cs typeface="Arial" charset="0"/>
            </a:endParaRPr>
          </a:p>
          <a:p>
            <a:pPr lvl="3" eaLnBrk="1" hangingPunct="1">
              <a:lnSpc>
                <a:spcPct val="90000"/>
              </a:lnSpc>
              <a:spcBef>
                <a:spcPct val="0"/>
              </a:spcBef>
              <a:spcAft>
                <a:spcPct val="0"/>
              </a:spcAft>
              <a:buFont typeface="Wingdings" pitchFamily="-1" charset="2"/>
              <a:buChar char="§"/>
              <a:defRPr/>
            </a:pPr>
            <a:r>
              <a:rPr lang="en-US" sz="2000" dirty="0" smtClean="0">
                <a:solidFill>
                  <a:srgbClr val="000000"/>
                </a:solidFill>
                <a:latin typeface="Arial" charset="0"/>
                <a:cs typeface="Arial" charset="0"/>
              </a:rPr>
              <a:t>Designed a specialized sanding device for BOT 3000 sensors to eliminate variation from sanding</a:t>
            </a:r>
          </a:p>
          <a:p>
            <a:pPr lvl="1" eaLnBrk="1" hangingPunct="1">
              <a:spcBef>
                <a:spcPct val="0"/>
              </a:spcBef>
              <a:spcAft>
                <a:spcPct val="0"/>
              </a:spcAft>
              <a:buFont typeface="Arial" charset="0"/>
              <a:buChar char="•"/>
              <a:defRPr/>
            </a:pPr>
            <a:endParaRPr lang="en-US" sz="2200" dirty="0" smtClean="0">
              <a:solidFill>
                <a:srgbClr val="000000"/>
              </a:solidFill>
              <a:latin typeface="Arial" charset="0"/>
              <a:cs typeface="Arial" charset="0"/>
            </a:endParaRPr>
          </a:p>
          <a:p>
            <a:pPr lvl="1" eaLnBrk="1" hangingPunct="1">
              <a:spcBef>
                <a:spcPct val="0"/>
              </a:spcBef>
              <a:spcAft>
                <a:spcPct val="0"/>
              </a:spcAft>
              <a:buFont typeface="Calibri" pitchFamily="-1" charset="0"/>
              <a:buChar char="‐"/>
              <a:defRPr/>
            </a:pPr>
            <a:endParaRPr lang="en-US" sz="2200" dirty="0" smtClean="0">
              <a:solidFill>
                <a:srgbClr val="000000"/>
              </a:solidFill>
              <a:latin typeface="Arial" charset="0"/>
              <a:cs typeface="Arial" charset="0"/>
            </a:endParaRPr>
          </a:p>
          <a:p>
            <a:pPr lvl="1" eaLnBrk="1" hangingPunct="1">
              <a:lnSpc>
                <a:spcPct val="90000"/>
              </a:lnSpc>
              <a:spcBef>
                <a:spcPct val="0"/>
              </a:spcBef>
              <a:spcAft>
                <a:spcPct val="0"/>
              </a:spcAft>
              <a:buFont typeface="Arial" charset="0"/>
              <a:buChar char="•"/>
              <a:defRPr/>
            </a:pPr>
            <a:endParaRPr lang="en-US" sz="1500" dirty="0" smtClean="0">
              <a:solidFill>
                <a:srgbClr val="000000"/>
              </a:solidFill>
              <a:latin typeface="Arial" charset="0"/>
              <a:cs typeface="Arial" charset="0"/>
            </a:endParaRPr>
          </a:p>
        </p:txBody>
      </p:sp>
      <p:sp>
        <p:nvSpPr>
          <p:cNvPr id="6" name="Title 1"/>
          <p:cNvSpPr txBox="1">
            <a:spLocks/>
          </p:cNvSpPr>
          <p:nvPr/>
        </p:nvSpPr>
        <p:spPr>
          <a:xfrm>
            <a:off x="457200" y="136398"/>
            <a:ext cx="8229600" cy="1143000"/>
          </a:xfrm>
          <a:prstGeom prst="rect">
            <a:avLst/>
          </a:prstGeom>
          <a:scene3d>
            <a:camera prst="obliqueTopLeft"/>
            <a:lightRig rig="threePt" dir="t"/>
          </a:scene3d>
        </p:spPr>
        <p:txBody>
          <a:bodyPr anchor="ctr">
            <a:normAutofit fontScale="90000"/>
          </a:bodyPr>
          <a:lstStyle/>
          <a:p>
            <a:pPr algn="ctr" fontAlgn="auto">
              <a:spcAft>
                <a:spcPts val="0"/>
              </a:spcAft>
              <a:defRPr/>
            </a:pPr>
            <a:r>
              <a:rPr lang="en-US" sz="4400" b="1" dirty="0">
                <a:latin typeface="Arial"/>
                <a:ea typeface="+mj-ea"/>
                <a:cs typeface="Arial"/>
              </a:rPr>
              <a:t>Finding the Right Test Method…</a:t>
            </a:r>
          </a:p>
        </p:txBody>
      </p:sp>
      <p:pic>
        <p:nvPicPr>
          <p:cNvPr id="1026" name="Picture 2"/>
          <p:cNvPicPr>
            <a:picLocks noChangeAspect="1" noChangeArrowheads="1"/>
          </p:cNvPicPr>
          <p:nvPr/>
        </p:nvPicPr>
        <p:blipFill>
          <a:blip r:embed="rId3"/>
          <a:srcRect/>
          <a:stretch>
            <a:fillRect/>
          </a:stretch>
        </p:blipFill>
        <p:spPr bwMode="auto">
          <a:xfrm>
            <a:off x="6669088" y="2590800"/>
            <a:ext cx="2474912" cy="10112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3886200" y="1295400"/>
            <a:ext cx="4675188" cy="4953000"/>
          </a:xfrm>
          <a:ln>
            <a:noFill/>
          </a:ln>
        </p:spPr>
        <p:style>
          <a:lnRef idx="2">
            <a:schemeClr val="dk1"/>
          </a:lnRef>
          <a:fillRef idx="1">
            <a:schemeClr val="lt1"/>
          </a:fillRef>
          <a:effectRef idx="0">
            <a:schemeClr val="dk1"/>
          </a:effectRef>
          <a:fontRef idx="minor">
            <a:schemeClr val="dk1"/>
          </a:fontRef>
        </p:style>
        <p:txBody>
          <a:bodyPr vert="horz" wrap="square" tIns="91440" numCol="1" anchor="t" anchorCtr="0" compatLnSpc="1">
            <a:prstTxWarp prst="textNoShape">
              <a:avLst/>
            </a:prstTxWarp>
          </a:bodyPr>
          <a:lstStyle/>
          <a:p>
            <a:pPr lvl="1" eaLnBrk="1" hangingPunct="1">
              <a:lnSpc>
                <a:spcPct val="100000"/>
              </a:lnSpc>
              <a:spcBef>
                <a:spcPct val="0"/>
              </a:spcBef>
              <a:buFont typeface="Arial" charset="0"/>
              <a:buChar char="•"/>
              <a:defRPr/>
            </a:pPr>
            <a:r>
              <a:rPr lang="en-US" sz="2700" smtClean="0">
                <a:solidFill>
                  <a:srgbClr val="000000"/>
                </a:solidFill>
                <a:latin typeface="Arial" charset="0"/>
                <a:cs typeface="Arial" charset="0"/>
              </a:rPr>
              <a:t>0.42 value stems from the research done at the University of Wuppertal over ten years to establish threshold values used by the German Workers Compensation Board.</a:t>
            </a:r>
          </a:p>
          <a:p>
            <a:pPr lvl="1" eaLnBrk="1" hangingPunct="1">
              <a:lnSpc>
                <a:spcPct val="100000"/>
              </a:lnSpc>
              <a:spcBef>
                <a:spcPct val="0"/>
              </a:spcBef>
              <a:buFont typeface="Arial" charset="0"/>
              <a:buNone/>
              <a:defRPr/>
            </a:pPr>
            <a:r>
              <a:rPr lang="en-US" sz="2700" smtClean="0">
                <a:solidFill>
                  <a:srgbClr val="000000"/>
                </a:solidFill>
                <a:latin typeface="Arial" charset="0"/>
                <a:cs typeface="Arial" charset="0"/>
              </a:rPr>
              <a:t> </a:t>
            </a:r>
          </a:p>
          <a:p>
            <a:pPr lvl="1" eaLnBrk="1" hangingPunct="1">
              <a:lnSpc>
                <a:spcPct val="100000"/>
              </a:lnSpc>
              <a:spcBef>
                <a:spcPct val="0"/>
              </a:spcBef>
              <a:buFont typeface="Arial" charset="0"/>
              <a:buChar char="•"/>
              <a:defRPr/>
            </a:pPr>
            <a:r>
              <a:rPr lang="en-US" sz="2700" smtClean="0">
                <a:solidFill>
                  <a:srgbClr val="000000"/>
                </a:solidFill>
                <a:latin typeface="Arial" charset="0"/>
                <a:cs typeface="Arial" charset="0"/>
              </a:rPr>
              <a:t> TCNA comparison of over 300 tile surfaces: 0.6 SCOF correlated with 0.38 DCOF (w/SLS).</a:t>
            </a:r>
          </a:p>
          <a:p>
            <a:pPr lvl="1" eaLnBrk="1" hangingPunct="1">
              <a:spcBef>
                <a:spcPct val="0"/>
              </a:spcBef>
              <a:buFont typeface="Arial" charset="0"/>
              <a:buNone/>
              <a:defRPr/>
            </a:pPr>
            <a:endParaRPr lang="en-US" sz="2600" smtClean="0">
              <a:solidFill>
                <a:srgbClr val="000000"/>
              </a:solidFill>
              <a:latin typeface="Arial" charset="0"/>
              <a:cs typeface="Arial" charset="0"/>
            </a:endParaRPr>
          </a:p>
        </p:txBody>
      </p:sp>
      <p:sp>
        <p:nvSpPr>
          <p:cNvPr id="4" name="Title 1"/>
          <p:cNvSpPr txBox="1">
            <a:spLocks/>
          </p:cNvSpPr>
          <p:nvPr/>
        </p:nvSpPr>
        <p:spPr>
          <a:xfrm>
            <a:off x="223920" y="136398"/>
            <a:ext cx="8686800" cy="1143000"/>
          </a:xfrm>
          <a:prstGeom prst="rect">
            <a:avLst/>
          </a:prstGeom>
          <a:scene3d>
            <a:camera prst="obliqueTopLeft"/>
            <a:lightRig rig="threePt" dir="t"/>
          </a:scene3d>
        </p:spPr>
        <p:txBody>
          <a:bodyPr anchor="ctr">
            <a:normAutofit fontScale="97500"/>
          </a:bodyPr>
          <a:lstStyle/>
          <a:p>
            <a:pPr algn="ctr" fontAlgn="auto">
              <a:spcAft>
                <a:spcPts val="0"/>
              </a:spcAft>
              <a:defRPr/>
            </a:pPr>
            <a:r>
              <a:rPr lang="en-US" sz="3600" b="1" dirty="0">
                <a:latin typeface="Arial"/>
                <a:ea typeface="+mj-ea"/>
                <a:cs typeface="Arial"/>
              </a:rPr>
              <a:t>Where Did 0.42 DCOF Come From?</a:t>
            </a:r>
          </a:p>
        </p:txBody>
      </p:sp>
      <p:pic>
        <p:nvPicPr>
          <p:cNvPr id="41988" name="Picture 2" descr="O:\Katelyn\COF\COF Presentations\pics and vids for presentations\force pl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333533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idx="1"/>
          </p:nvPr>
        </p:nvSpPr>
        <p:spPr>
          <a:xfrm>
            <a:off x="304800" y="1863725"/>
            <a:ext cx="8534400" cy="1454150"/>
          </a:xfrm>
          <a:ln>
            <a:noFill/>
          </a:ln>
        </p:spPr>
        <p:style>
          <a:lnRef idx="2">
            <a:schemeClr val="dk1"/>
          </a:lnRef>
          <a:fillRef idx="1">
            <a:schemeClr val="lt1"/>
          </a:fillRef>
          <a:effectRef idx="0">
            <a:schemeClr val="dk1"/>
          </a:effectRef>
          <a:fontRef idx="minor">
            <a:schemeClr val="dk1"/>
          </a:fontRef>
        </p:style>
        <p:txBody>
          <a:bodyPr vert="horz" wrap="square" lIns="91440" tIns="91440" rIns="91440" bIns="91440" numCol="1" anchor="t" anchorCtr="0" compatLnSpc="1">
            <a:prstTxWarp prst="textNoShape">
              <a:avLst/>
            </a:prstTxWarp>
            <a:normAutofit/>
          </a:bodyPr>
          <a:lstStyle/>
          <a:p>
            <a:pPr algn="ctr" eaLnBrk="1" hangingPunct="1">
              <a:lnSpc>
                <a:spcPct val="90000"/>
              </a:lnSpc>
              <a:spcBef>
                <a:spcPct val="0"/>
              </a:spcBef>
              <a:spcAft>
                <a:spcPct val="0"/>
              </a:spcAft>
              <a:defRPr/>
            </a:pPr>
            <a:r>
              <a:rPr lang="en-US" sz="3000" b="1" dirty="0" smtClean="0">
                <a:solidFill>
                  <a:srgbClr val="000000"/>
                </a:solidFill>
                <a:latin typeface="Arial" charset="0"/>
                <a:cs typeface="Arial" charset="0"/>
              </a:rPr>
              <a:t>A137.1 specifies 0.42 to follow German Research and include additional  </a:t>
            </a:r>
          </a:p>
          <a:p>
            <a:pPr algn="ctr" eaLnBrk="1" hangingPunct="1">
              <a:lnSpc>
                <a:spcPct val="90000"/>
              </a:lnSpc>
              <a:spcBef>
                <a:spcPct val="0"/>
              </a:spcBef>
              <a:spcAft>
                <a:spcPct val="0"/>
              </a:spcAft>
              <a:defRPr/>
            </a:pPr>
            <a:r>
              <a:rPr lang="en-US" sz="3000" b="1" dirty="0" smtClean="0">
                <a:solidFill>
                  <a:srgbClr val="000000"/>
                </a:solidFill>
                <a:latin typeface="Arial" charset="0"/>
                <a:cs typeface="Arial" charset="0"/>
              </a:rPr>
              <a:t>measure of safety</a:t>
            </a:r>
          </a:p>
          <a:p>
            <a:pPr eaLnBrk="1" hangingPunct="1">
              <a:lnSpc>
                <a:spcPct val="70000"/>
              </a:lnSpc>
              <a:spcBef>
                <a:spcPct val="0"/>
              </a:spcBef>
              <a:spcAft>
                <a:spcPct val="0"/>
              </a:spcAft>
              <a:buFont typeface="Arial" charset="0"/>
              <a:buChar char="•"/>
              <a:defRPr/>
            </a:pPr>
            <a:endParaRPr lang="en-US" sz="2000" b="1" dirty="0" smtClean="0">
              <a:solidFill>
                <a:srgbClr val="000000"/>
              </a:solidFill>
              <a:latin typeface="Arial" charset="0"/>
              <a:cs typeface="Arial" charset="0"/>
            </a:endParaRPr>
          </a:p>
        </p:txBody>
      </p:sp>
      <p:sp>
        <p:nvSpPr>
          <p:cNvPr id="4" name="Title 1"/>
          <p:cNvSpPr txBox="1">
            <a:spLocks/>
          </p:cNvSpPr>
          <p:nvPr/>
        </p:nvSpPr>
        <p:spPr>
          <a:xfrm>
            <a:off x="223920" y="136398"/>
            <a:ext cx="8686800" cy="1143000"/>
          </a:xfrm>
          <a:prstGeom prst="rect">
            <a:avLst/>
          </a:prstGeom>
          <a:scene3d>
            <a:camera prst="obliqueTopLeft"/>
            <a:lightRig rig="threePt" dir="t"/>
          </a:scene3d>
        </p:spPr>
        <p:txBody>
          <a:bodyPr anchor="ctr">
            <a:normAutofit fontScale="97500"/>
          </a:bodyPr>
          <a:lstStyle/>
          <a:p>
            <a:pPr algn="ctr" fontAlgn="auto">
              <a:spcAft>
                <a:spcPts val="0"/>
              </a:spcAft>
              <a:defRPr/>
            </a:pPr>
            <a:r>
              <a:rPr lang="en-US" sz="3600" b="1" dirty="0">
                <a:latin typeface="Arial"/>
                <a:ea typeface="+mj-ea"/>
                <a:cs typeface="Arial"/>
              </a:rPr>
              <a:t>Where Did 0.42 DCOF Come From?</a:t>
            </a:r>
          </a:p>
        </p:txBody>
      </p:sp>
      <p:pic>
        <p:nvPicPr>
          <p:cNvPr id="43012" name="Picture 8" descr="bigstock-vector-positive-checkmark-key-16955558 [Convert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75" y="3516313"/>
            <a:ext cx="2487613"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9"/>
          <p:cNvSpPr txBox="1">
            <a:spLocks noChangeArrowheads="1"/>
          </p:cNvSpPr>
          <p:nvPr/>
        </p:nvSpPr>
        <p:spPr bwMode="auto">
          <a:xfrm>
            <a:off x="3810000" y="3767138"/>
            <a:ext cx="1209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r>
              <a:rPr lang="en-US" sz="4000" b="1">
                <a:solidFill>
                  <a:srgbClr val="FF0000"/>
                </a:solidFill>
                <a:latin typeface="Arial" charset="0"/>
                <a:cs typeface="Arial" charset="0"/>
              </a:rPr>
              <a:t>0.42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292100"/>
            <a:ext cx="8142288" cy="725488"/>
          </a:xfrm>
        </p:spPr>
        <p:txBody>
          <a:bodyPr vert="horz" wrap="square" numCol="1" compatLnSpc="1">
            <a:prstTxWarp prst="textNoShape">
              <a:avLst/>
            </a:prstTxWarp>
          </a:bodyPr>
          <a:lstStyle/>
          <a:p>
            <a:pPr>
              <a:lnSpc>
                <a:spcPct val="100000"/>
              </a:lnSpc>
              <a:defRPr/>
            </a:pPr>
            <a:r>
              <a:rPr sz="3400" dirty="0" smtClean="0">
                <a:latin typeface="Arial" charset="0"/>
                <a:cs typeface="Arial" charset="0"/>
              </a:rPr>
              <a:t>How Can the Standard be Used to Specify a Tile?</a:t>
            </a:r>
          </a:p>
        </p:txBody>
      </p:sp>
      <p:sp>
        <p:nvSpPr>
          <p:cNvPr id="3" name="Content Placeholder 2"/>
          <p:cNvSpPr>
            <a:spLocks noGrp="1"/>
          </p:cNvSpPr>
          <p:nvPr>
            <p:ph idx="1"/>
          </p:nvPr>
        </p:nvSpPr>
        <p:spPr>
          <a:xfrm>
            <a:off x="457200" y="1600200"/>
            <a:ext cx="8229600" cy="1779588"/>
          </a:xfrm>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bodyPr>
          <a:lstStyle/>
          <a:p>
            <a:pPr>
              <a:lnSpc>
                <a:spcPct val="100000"/>
              </a:lnSpc>
              <a:spcBef>
                <a:spcPct val="0"/>
              </a:spcBef>
              <a:defRPr/>
            </a:pPr>
            <a:r>
              <a:rPr lang="en-US" dirty="0" smtClean="0">
                <a:solidFill>
                  <a:srgbClr val="000000"/>
                </a:solidFill>
                <a:latin typeface="Arial" charset="0"/>
                <a:cs typeface="Arial" charset="0"/>
              </a:rPr>
              <a:t>The new ANSI A137.1-2012 contains a two page section on COF (section 6.2.2.1.10) which many </a:t>
            </a:r>
            <a:r>
              <a:rPr lang="en-US" dirty="0" err="1" smtClean="0">
                <a:solidFill>
                  <a:srgbClr val="000000"/>
                </a:solidFill>
                <a:latin typeface="Arial" charset="0"/>
                <a:cs typeface="Arial" charset="0"/>
              </a:rPr>
              <a:t>specifiers</a:t>
            </a:r>
            <a:r>
              <a:rPr lang="en-US" dirty="0" smtClean="0">
                <a:solidFill>
                  <a:srgbClr val="000000"/>
                </a:solidFill>
                <a:latin typeface="Arial" charset="0"/>
                <a:cs typeface="Arial" charset="0"/>
              </a:rPr>
              <a:t> will find helpful in determining the right tile for the job.</a:t>
            </a:r>
          </a:p>
        </p:txBody>
      </p:sp>
      <p:pic>
        <p:nvPicPr>
          <p:cNvPr id="2050" name="Picture 2" descr="C:\Documents and Settings\ksimpson\Local Settings\Temporary Internet Files\Content.IE5\QNWT6PGV\MP900430831[1].jpg"/>
          <p:cNvPicPr>
            <a:picLocks noChangeAspect="1" noChangeArrowheads="1"/>
          </p:cNvPicPr>
          <p:nvPr/>
        </p:nvPicPr>
        <p:blipFill>
          <a:blip r:embed="rId3"/>
          <a:srcRect/>
          <a:stretch>
            <a:fillRect/>
          </a:stretch>
        </p:blipFill>
        <p:spPr bwMode="auto">
          <a:xfrm>
            <a:off x="304800" y="3886200"/>
            <a:ext cx="2971800" cy="239077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Documents and Settings\ksimpson\Local Settings\Temporary Internet Files\Content.IE5\1TI8YRDO\MP900400443[1].jpg"/>
          <p:cNvPicPr>
            <a:picLocks noChangeAspect="1" noChangeArrowheads="1"/>
          </p:cNvPicPr>
          <p:nvPr/>
        </p:nvPicPr>
        <p:blipFill>
          <a:blip r:embed="rId4"/>
          <a:srcRect/>
          <a:stretch>
            <a:fillRect/>
          </a:stretch>
        </p:blipFill>
        <p:spPr bwMode="auto">
          <a:xfrm>
            <a:off x="3505200" y="3733800"/>
            <a:ext cx="1905000" cy="285115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C:\Documents and Settings\ksimpson\Local Settings\Temporary Internet Files\Content.IE5\P5EHF6EO\MP900439268[1].jpg"/>
          <p:cNvPicPr>
            <a:picLocks noChangeAspect="1" noChangeArrowheads="1"/>
          </p:cNvPicPr>
          <p:nvPr/>
        </p:nvPicPr>
        <p:blipFill>
          <a:blip r:embed="rId5"/>
          <a:srcRect/>
          <a:stretch>
            <a:fillRect/>
          </a:stretch>
        </p:blipFill>
        <p:spPr bwMode="auto">
          <a:xfrm>
            <a:off x="5645150" y="3886200"/>
            <a:ext cx="3243263" cy="213360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0"/>
            <a:ext cx="8458200" cy="1399309"/>
          </a:xfrm>
          <a:prstGeom prst="rect">
            <a:avLst/>
          </a:prstGeom>
          <a:scene3d>
            <a:camera prst="obliqueTopLeft"/>
            <a:lightRig rig="threePt" dir="t"/>
          </a:scene3d>
        </p:spPr>
        <p:txBody>
          <a:bodyPr anchor="ctr">
            <a:normAutofit/>
          </a:bodyPr>
          <a:lstStyle/>
          <a:p>
            <a:pPr algn="ctr" fontAlgn="auto">
              <a:spcAft>
                <a:spcPts val="0"/>
              </a:spcAft>
              <a:defRPr/>
            </a:pPr>
            <a:r>
              <a:rPr lang="en-US" sz="3400" b="1" dirty="0">
                <a:latin typeface="Arial" pitchFamily="34" charset="0"/>
                <a:ea typeface="+mj-ea"/>
                <a:cs typeface="Arial" pitchFamily="34" charset="0"/>
              </a:rPr>
              <a:t>Section 6.2.2.1.10 of ANSI A137.1-2012</a:t>
            </a:r>
          </a:p>
        </p:txBody>
      </p:sp>
      <p:sp>
        <p:nvSpPr>
          <p:cNvPr id="4" name="Rectangle 3"/>
          <p:cNvSpPr/>
          <p:nvPr/>
        </p:nvSpPr>
        <p:spPr>
          <a:xfrm>
            <a:off x="533400" y="1736966"/>
            <a:ext cx="8077200" cy="3539430"/>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defRPr/>
            </a:pPr>
            <a:r>
              <a:rPr lang="en-US" sz="2800" dirty="0">
                <a:solidFill>
                  <a:srgbClr val="000000"/>
                </a:solidFill>
                <a:latin typeface="Arial" charset="0"/>
                <a:ea typeface="ＭＳ Ｐゴシック" pitchFamily="-1" charset="-128"/>
                <a:cs typeface="Arial" charset="0"/>
              </a:rPr>
              <a:t>“Because many variables affect the risk of a slip occurring, the COF shall not be the only factor in determining the appropriateness of a tile for a particular application.”</a:t>
            </a:r>
          </a:p>
          <a:p>
            <a:pPr>
              <a:defRPr/>
            </a:pPr>
            <a:endParaRPr lang="en-US" sz="2800" dirty="0">
              <a:solidFill>
                <a:srgbClr val="000000"/>
              </a:solidFill>
              <a:latin typeface="Arial" charset="0"/>
              <a:ea typeface="ＭＳ Ｐゴシック" pitchFamily="-1" charset="-128"/>
              <a:cs typeface="Arial" charset="0"/>
            </a:endParaRPr>
          </a:p>
          <a:p>
            <a:pPr>
              <a:defRPr/>
            </a:pPr>
            <a:r>
              <a:rPr lang="en-US" sz="2800" dirty="0">
                <a:solidFill>
                  <a:srgbClr val="000000"/>
                </a:solidFill>
                <a:latin typeface="Arial" charset="0"/>
                <a:ea typeface="ＭＳ Ｐゴシック" pitchFamily="-1" charset="-128"/>
                <a:cs typeface="Arial" charset="0"/>
              </a:rPr>
              <a:t>Multiple factors that affect the possibility of a slip occurring on a tile surface are listed</a:t>
            </a:r>
            <a:r>
              <a:rPr lang="en-US" sz="2800" dirty="0" smtClean="0">
                <a:solidFill>
                  <a:srgbClr val="000000"/>
                </a:solidFill>
                <a:latin typeface="Arial" charset="0"/>
                <a:ea typeface="ＭＳ Ｐゴシック" pitchFamily="-1" charset="-128"/>
                <a:cs typeface="Arial" charset="0"/>
              </a:rPr>
              <a:t>.</a:t>
            </a:r>
          </a:p>
          <a:p>
            <a:pPr>
              <a:defRPr/>
            </a:pPr>
            <a:endParaRPr lang="en-US" sz="2800" dirty="0">
              <a:solidFill>
                <a:srgbClr val="000000"/>
              </a:solidFill>
              <a:latin typeface="Arial" charset="0"/>
              <a:ea typeface="ＭＳ Ｐゴシック" pitchFamily="-1" charset="-128"/>
              <a:cs typeface="Arial" charset="0"/>
            </a:endParaRPr>
          </a:p>
        </p:txBody>
      </p:sp>
      <p:pic>
        <p:nvPicPr>
          <p:cNvPr id="12292" name="Picture 4"/>
          <p:cNvPicPr>
            <a:picLocks noChangeAspect="1" noChangeArrowheads="1"/>
          </p:cNvPicPr>
          <p:nvPr/>
        </p:nvPicPr>
        <p:blipFill>
          <a:blip r:embed="rId3" cstate="print"/>
          <a:srcRect/>
          <a:stretch>
            <a:fillRect/>
          </a:stretch>
        </p:blipFill>
        <p:spPr bwMode="auto">
          <a:xfrm>
            <a:off x="228600" y="4800601"/>
            <a:ext cx="2756170" cy="1828800"/>
          </a:xfrm>
          <a:prstGeom prst="rect">
            <a:avLst/>
          </a:prstGeom>
          <a:ln>
            <a:noFill/>
          </a:ln>
          <a:effectLst>
            <a:softEdge rad="112500"/>
          </a:effectLst>
        </p:spPr>
      </p:pic>
      <p:pic>
        <p:nvPicPr>
          <p:cNvPr id="12293" name="Picture 5"/>
          <p:cNvPicPr>
            <a:picLocks noChangeAspect="1" noChangeArrowheads="1"/>
          </p:cNvPicPr>
          <p:nvPr/>
        </p:nvPicPr>
        <p:blipFill>
          <a:blip r:embed="rId4" cstate="print"/>
          <a:srcRect/>
          <a:stretch>
            <a:fillRect/>
          </a:stretch>
        </p:blipFill>
        <p:spPr bwMode="auto">
          <a:xfrm>
            <a:off x="3124200" y="4800600"/>
            <a:ext cx="2789539" cy="1849438"/>
          </a:xfrm>
          <a:prstGeom prst="rect">
            <a:avLst/>
          </a:prstGeom>
          <a:ln>
            <a:noFill/>
          </a:ln>
          <a:effectLst>
            <a:softEdge rad="112500"/>
          </a:effectLst>
        </p:spPr>
      </p:pic>
      <p:pic>
        <p:nvPicPr>
          <p:cNvPr id="12294" name="Picture 6"/>
          <p:cNvPicPr>
            <a:picLocks noChangeAspect="1" noChangeArrowheads="1"/>
          </p:cNvPicPr>
          <p:nvPr/>
        </p:nvPicPr>
        <p:blipFill>
          <a:blip r:embed="rId5" cstate="print"/>
          <a:srcRect/>
          <a:stretch>
            <a:fillRect/>
          </a:stretch>
        </p:blipFill>
        <p:spPr bwMode="auto">
          <a:xfrm>
            <a:off x="6096000" y="4876800"/>
            <a:ext cx="2819400" cy="1774306"/>
          </a:xfrm>
          <a:prstGeom prst="rect">
            <a:avLst/>
          </a:prstGeom>
          <a:ln>
            <a:noFill/>
          </a:ln>
          <a:effectLst>
            <a:softEdge rad="112500"/>
          </a:effectLst>
        </p:spPr>
      </p:pic>
      <p:sp>
        <p:nvSpPr>
          <p:cNvPr id="2" name="TextBox 1"/>
          <p:cNvSpPr txBox="1"/>
          <p:nvPr/>
        </p:nvSpPr>
        <p:spPr>
          <a:xfrm>
            <a:off x="2442949" y="1303773"/>
            <a:ext cx="4531057" cy="461665"/>
          </a:xfrm>
          <a:prstGeom prst="rect">
            <a:avLst/>
          </a:prstGeom>
          <a:noFill/>
        </p:spPr>
        <p:txBody>
          <a:bodyPr wrap="square" rtlCol="0">
            <a:spAutoFit/>
          </a:bodyPr>
          <a:lstStyle/>
          <a:p>
            <a:pPr algn="ctr"/>
            <a:r>
              <a:rPr lang="en-US" sz="2400" b="1" dirty="0" smtClean="0">
                <a:solidFill>
                  <a:srgbClr val="000000"/>
                </a:solidFill>
                <a:latin typeface="Arial" pitchFamily="34" charset="0"/>
                <a:cs typeface="Arial" pitchFamily="34" charset="0"/>
              </a:rPr>
              <a:t>Specifying Tile</a:t>
            </a:r>
            <a:endParaRPr lang="en-US" sz="2400" b="1" dirty="0">
              <a:solidFill>
                <a:srgbClr val="000000"/>
              </a:solidFill>
              <a:latin typeface="Arial" pitchFamily="34" charset="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153400" cy="1041544"/>
          </a:xfrm>
          <a:prstGeom prst="rect">
            <a:avLst/>
          </a:prstGeom>
          <a:scene3d>
            <a:camera prst="obliqueTopLeft"/>
            <a:lightRig rig="threePt" dir="t"/>
          </a:scene3d>
        </p:spPr>
        <p:txBody>
          <a:bodyPr anchor="ctr">
            <a:normAutofit/>
          </a:bodyPr>
          <a:lstStyle/>
          <a:p>
            <a:pPr algn="ctr" fontAlgn="auto">
              <a:spcAft>
                <a:spcPts val="0"/>
              </a:spcAft>
              <a:defRPr/>
            </a:pPr>
            <a:r>
              <a:rPr lang="en-US" sz="3600" b="1" dirty="0">
                <a:solidFill>
                  <a:srgbClr val="000000"/>
                </a:solidFill>
                <a:latin typeface="Arial" pitchFamily="34" charset="0"/>
                <a:ea typeface="+mj-ea"/>
                <a:cs typeface="Arial" pitchFamily="34" charset="0"/>
              </a:rPr>
              <a:t>Also in Section 6.2.2.1.10…</a:t>
            </a:r>
          </a:p>
        </p:txBody>
      </p:sp>
      <p:sp>
        <p:nvSpPr>
          <p:cNvPr id="4" name="Rectangle 3"/>
          <p:cNvSpPr/>
          <p:nvPr/>
        </p:nvSpPr>
        <p:spPr>
          <a:xfrm>
            <a:off x="495300" y="1565275"/>
            <a:ext cx="8153400" cy="5078413"/>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defRPr/>
            </a:pPr>
            <a:r>
              <a:rPr lang="en-US" sz="2800" dirty="0">
                <a:solidFill>
                  <a:srgbClr val="000000"/>
                </a:solidFill>
                <a:latin typeface="Arial" charset="0"/>
                <a:ea typeface="ＭＳ Ｐゴシック" pitchFamily="-1" charset="-128"/>
                <a:cs typeface="Arial" charset="0"/>
              </a:rPr>
              <a:t>“The </a:t>
            </a:r>
            <a:r>
              <a:rPr lang="en-US" sz="2800" dirty="0" err="1">
                <a:solidFill>
                  <a:srgbClr val="000000"/>
                </a:solidFill>
                <a:latin typeface="Arial" charset="0"/>
                <a:ea typeface="ＭＳ Ｐゴシック" pitchFamily="-1" charset="-128"/>
                <a:cs typeface="Arial" charset="0"/>
              </a:rPr>
              <a:t>specifier</a:t>
            </a:r>
            <a:r>
              <a:rPr lang="en-US" sz="2800" dirty="0">
                <a:solidFill>
                  <a:srgbClr val="000000"/>
                </a:solidFill>
                <a:latin typeface="Arial" charset="0"/>
                <a:ea typeface="ＭＳ Ｐゴシック" pitchFamily="-1" charset="-128"/>
                <a:cs typeface="Arial" charset="0"/>
              </a:rPr>
              <a:t> shall determine tiles appropriate for specific project conditions, considering by way of example, but not in limitation, type of use, traffic, expected contaminants, expected </a:t>
            </a:r>
            <a:br>
              <a:rPr lang="en-US" sz="2800" dirty="0">
                <a:solidFill>
                  <a:srgbClr val="000000"/>
                </a:solidFill>
                <a:latin typeface="Arial" charset="0"/>
                <a:ea typeface="ＭＳ Ｐゴシック" pitchFamily="-1" charset="-128"/>
                <a:cs typeface="Arial" charset="0"/>
              </a:rPr>
            </a:br>
            <a:r>
              <a:rPr lang="en-US" sz="2800" dirty="0">
                <a:solidFill>
                  <a:srgbClr val="000000"/>
                </a:solidFill>
                <a:latin typeface="Arial" charset="0"/>
                <a:ea typeface="ＭＳ Ｐゴシック" pitchFamily="-1" charset="-128"/>
                <a:cs typeface="Arial" charset="0"/>
              </a:rPr>
              <a:t>maintenance, expected wear, and </a:t>
            </a:r>
            <a:br>
              <a:rPr lang="en-US" sz="2800" dirty="0">
                <a:solidFill>
                  <a:srgbClr val="000000"/>
                </a:solidFill>
                <a:latin typeface="Arial" charset="0"/>
                <a:ea typeface="ＭＳ Ｐゴシック" pitchFamily="-1" charset="-128"/>
                <a:cs typeface="Arial" charset="0"/>
              </a:rPr>
            </a:br>
            <a:r>
              <a:rPr lang="en-US" sz="2800" dirty="0">
                <a:solidFill>
                  <a:srgbClr val="000000"/>
                </a:solidFill>
                <a:latin typeface="Arial" charset="0"/>
                <a:ea typeface="ＭＳ Ｐゴシック" pitchFamily="-1" charset="-128"/>
                <a:cs typeface="Arial" charset="0"/>
              </a:rPr>
              <a:t>manufacturers’ guidelines and </a:t>
            </a:r>
            <a:br>
              <a:rPr lang="en-US" sz="2800" dirty="0">
                <a:solidFill>
                  <a:srgbClr val="000000"/>
                </a:solidFill>
                <a:latin typeface="Arial" charset="0"/>
                <a:ea typeface="ＭＳ Ｐゴシック" pitchFamily="-1" charset="-128"/>
                <a:cs typeface="Arial" charset="0"/>
              </a:rPr>
            </a:br>
            <a:r>
              <a:rPr lang="en-US" sz="2800" dirty="0">
                <a:solidFill>
                  <a:srgbClr val="000000"/>
                </a:solidFill>
                <a:latin typeface="Arial" charset="0"/>
                <a:ea typeface="ＭＳ Ｐゴシック" pitchFamily="-1" charset="-128"/>
                <a:cs typeface="Arial" charset="0"/>
              </a:rPr>
              <a:t>recommendations.“</a:t>
            </a:r>
          </a:p>
          <a:p>
            <a:pPr>
              <a:defRPr/>
            </a:pPr>
            <a:endParaRPr lang="en-US" sz="2800" dirty="0">
              <a:solidFill>
                <a:srgbClr val="000000"/>
              </a:solidFill>
              <a:latin typeface="Arial" charset="0"/>
              <a:ea typeface="ＭＳ Ｐゴシック" pitchFamily="-1" charset="-128"/>
              <a:cs typeface="Arial" charset="0"/>
            </a:endParaRPr>
          </a:p>
          <a:p>
            <a:pPr>
              <a:defRPr/>
            </a:pPr>
            <a:r>
              <a:rPr lang="en-US" sz="2000" dirty="0">
                <a:solidFill>
                  <a:srgbClr val="000000"/>
                </a:solidFill>
                <a:latin typeface="Arial" charset="0"/>
                <a:ea typeface="ＭＳ Ｐゴシック" pitchFamily="-1" charset="-128"/>
                <a:cs typeface="Arial" charset="0"/>
              </a:rPr>
              <a:t>Footnote: The COF of installed tiles can change </a:t>
            </a:r>
            <a:br>
              <a:rPr lang="en-US" sz="2000" dirty="0">
                <a:solidFill>
                  <a:srgbClr val="000000"/>
                </a:solidFill>
                <a:latin typeface="Arial" charset="0"/>
                <a:ea typeface="ＭＳ Ｐゴシック" pitchFamily="-1" charset="-128"/>
                <a:cs typeface="Arial" charset="0"/>
              </a:rPr>
            </a:br>
            <a:r>
              <a:rPr lang="en-US" sz="2000" dirty="0">
                <a:solidFill>
                  <a:srgbClr val="000000"/>
                </a:solidFill>
                <a:latin typeface="Arial" charset="0"/>
                <a:ea typeface="ＭＳ Ｐゴシック" pitchFamily="-1" charset="-128"/>
                <a:cs typeface="Arial" charset="0"/>
              </a:rPr>
              <a:t>over time as a result of wear and surface </a:t>
            </a:r>
            <a:br>
              <a:rPr lang="en-US" sz="2000" dirty="0">
                <a:solidFill>
                  <a:srgbClr val="000000"/>
                </a:solidFill>
                <a:latin typeface="Arial" charset="0"/>
                <a:ea typeface="ＭＳ Ｐゴシック" pitchFamily="-1" charset="-128"/>
                <a:cs typeface="Arial" charset="0"/>
              </a:rPr>
            </a:br>
            <a:r>
              <a:rPr lang="en-US" sz="2000" dirty="0">
                <a:solidFill>
                  <a:srgbClr val="000000"/>
                </a:solidFill>
                <a:latin typeface="Arial" charset="0"/>
                <a:ea typeface="ＭＳ Ｐゴシック" pitchFamily="-1" charset="-128"/>
                <a:cs typeface="Arial" charset="0"/>
              </a:rPr>
              <a:t>contaminants. In addition to regular cleaning, deep </a:t>
            </a:r>
            <a:br>
              <a:rPr lang="en-US" sz="2000" dirty="0">
                <a:solidFill>
                  <a:srgbClr val="000000"/>
                </a:solidFill>
                <a:latin typeface="Arial" charset="0"/>
                <a:ea typeface="ＭＳ Ｐゴシック" pitchFamily="-1" charset="-128"/>
                <a:cs typeface="Arial" charset="0"/>
              </a:rPr>
            </a:br>
            <a:r>
              <a:rPr lang="en-US" sz="2000" dirty="0">
                <a:solidFill>
                  <a:srgbClr val="000000"/>
                </a:solidFill>
                <a:latin typeface="Arial" charset="0"/>
                <a:ea typeface="ＭＳ Ｐゴシック" pitchFamily="-1" charset="-128"/>
                <a:cs typeface="Arial" charset="0"/>
              </a:rPr>
              <a:t>cleaning and traction-enhancing maintenance may </a:t>
            </a:r>
            <a:br>
              <a:rPr lang="en-US" sz="2000" dirty="0">
                <a:solidFill>
                  <a:srgbClr val="000000"/>
                </a:solidFill>
                <a:latin typeface="Arial" charset="0"/>
                <a:ea typeface="ＭＳ Ｐゴシック" pitchFamily="-1" charset="-128"/>
                <a:cs typeface="Arial" charset="0"/>
              </a:rPr>
            </a:br>
            <a:r>
              <a:rPr lang="en-US" sz="2000" dirty="0">
                <a:solidFill>
                  <a:srgbClr val="000000"/>
                </a:solidFill>
                <a:latin typeface="Arial" charset="0"/>
                <a:ea typeface="ＭＳ Ｐゴシック" pitchFamily="-1" charset="-128"/>
                <a:cs typeface="Arial" charset="0"/>
              </a:rPr>
              <a:t>be needed periodically to maintain DCOF values. </a:t>
            </a:r>
          </a:p>
        </p:txBody>
      </p:sp>
      <p:pic>
        <p:nvPicPr>
          <p:cNvPr id="5" name="Picture 4" descr="bigstock-Top-View-Of-Business-Executive-7014792.jpg"/>
          <p:cNvPicPr>
            <a:picLocks noChangeAspect="1"/>
          </p:cNvPicPr>
          <p:nvPr/>
        </p:nvPicPr>
        <p:blipFill>
          <a:blip r:embed="rId3"/>
          <a:stretch>
            <a:fillRect/>
          </a:stretch>
        </p:blipFill>
        <p:spPr>
          <a:xfrm>
            <a:off x="6443474" y="2928960"/>
            <a:ext cx="1904911" cy="2856474"/>
          </a:xfrm>
          <a:prstGeom prst="rect">
            <a:avLst/>
          </a:prstGeom>
          <a:effectLst>
            <a:reflection blurRad="6350" stA="52000" endA="300" endPos="35000" dir="5400000" sy="-100000" algn="bl" rotWithShape="0"/>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153400" cy="1027689"/>
          </a:xfrm>
          <a:prstGeom prst="rect">
            <a:avLst/>
          </a:prstGeom>
          <a:scene3d>
            <a:camera prst="obliqueTopLeft"/>
            <a:lightRig rig="threePt" dir="t"/>
          </a:scene3d>
        </p:spPr>
        <p:txBody>
          <a:bodyPr anchor="ctr"/>
          <a:lstStyle/>
          <a:p>
            <a:pPr algn="ctr" fontAlgn="auto">
              <a:spcAft>
                <a:spcPts val="0"/>
              </a:spcAft>
              <a:defRPr/>
            </a:pPr>
            <a:r>
              <a:rPr lang="en-US" sz="3800" b="1" dirty="0">
                <a:solidFill>
                  <a:srgbClr val="000000"/>
                </a:solidFill>
                <a:latin typeface="+mj-lt"/>
                <a:ea typeface="+mj-ea"/>
                <a:cs typeface="+mj-cs"/>
              </a:rPr>
              <a:t>Also in </a:t>
            </a:r>
            <a:r>
              <a:rPr lang="en-US" sz="3800" b="1" dirty="0">
                <a:solidFill>
                  <a:srgbClr val="000000"/>
                </a:solidFill>
                <a:latin typeface="Arial" pitchFamily="34" charset="0"/>
                <a:ea typeface="+mj-ea"/>
                <a:cs typeface="Arial" pitchFamily="34" charset="0"/>
              </a:rPr>
              <a:t>Section</a:t>
            </a:r>
            <a:r>
              <a:rPr lang="en-US" sz="3800" b="1" dirty="0">
                <a:solidFill>
                  <a:srgbClr val="000000"/>
                </a:solidFill>
                <a:latin typeface="+mj-lt"/>
                <a:ea typeface="+mj-ea"/>
                <a:cs typeface="+mj-cs"/>
              </a:rPr>
              <a:t> 6.2.2.1.10…</a:t>
            </a:r>
          </a:p>
        </p:txBody>
      </p:sp>
      <p:sp>
        <p:nvSpPr>
          <p:cNvPr id="8" name="TextBox 7"/>
          <p:cNvSpPr txBox="1"/>
          <p:nvPr/>
        </p:nvSpPr>
        <p:spPr>
          <a:xfrm>
            <a:off x="3371281" y="2061049"/>
            <a:ext cx="5048250" cy="4478338"/>
          </a:xfrm>
          <a:prstGeom prst="rect">
            <a:avLst/>
          </a:prstGeom>
          <a:ln>
            <a:noFill/>
          </a:ln>
        </p:spPr>
        <p:style>
          <a:lnRef idx="2">
            <a:schemeClr val="dk1"/>
          </a:lnRef>
          <a:fillRef idx="1">
            <a:schemeClr val="lt1"/>
          </a:fillRef>
          <a:effectRef idx="0">
            <a:schemeClr val="dk1"/>
          </a:effectRef>
          <a:fontRef idx="minor">
            <a:schemeClr val="dk1"/>
          </a:fontRef>
        </p:style>
        <p:txBody>
          <a:bodyPr tIns="91440">
            <a:spAutoFit/>
          </a:bodyPr>
          <a:lstStyle>
            <a:lvl1pPr eaLnBrk="0" hangingPunct="0">
              <a:defRPr sz="2400">
                <a:solidFill>
                  <a:schemeClr val="tx1"/>
                </a:solidFill>
                <a:latin typeface="Calibri" pitchFamily="-1" charset="0"/>
                <a:ea typeface="ＭＳ Ｐゴシック" pitchFamily="-1" charset="-128"/>
              </a:defRPr>
            </a:lvl1pPr>
            <a:lvl2pPr eaLnBrk="0" hangingPunct="0">
              <a:defRPr sz="2400">
                <a:solidFill>
                  <a:schemeClr val="tx1"/>
                </a:solidFill>
                <a:latin typeface="Calibri" pitchFamily="-1" charset="0"/>
                <a:ea typeface="ＭＳ Ｐゴシック" pitchFamily="-1" charset="-128"/>
              </a:defRPr>
            </a:lvl2pPr>
            <a:lvl3pPr eaLnBrk="0" hangingPunct="0">
              <a:defRPr sz="2400">
                <a:solidFill>
                  <a:schemeClr val="tx1"/>
                </a:solidFill>
                <a:latin typeface="Calibri" pitchFamily="-1" charset="0"/>
                <a:ea typeface="ＭＳ Ｐゴシック" pitchFamily="-1" charset="-128"/>
              </a:defRPr>
            </a:lvl3pPr>
            <a:lvl4pPr eaLnBrk="0" hangingPunct="0">
              <a:defRPr sz="2400">
                <a:solidFill>
                  <a:schemeClr val="tx1"/>
                </a:solidFill>
                <a:latin typeface="Calibri" pitchFamily="-1" charset="0"/>
                <a:ea typeface="ＭＳ Ｐゴシック" pitchFamily="-1" charset="-128"/>
              </a:defRPr>
            </a:lvl4pPr>
            <a:lvl5pPr eaLnBrk="0" hangingPunct="0">
              <a:defRPr sz="2400">
                <a:solidFill>
                  <a:schemeClr val="tx1"/>
                </a:solidFill>
                <a:latin typeface="Calibri" pitchFamily="-1" charset="0"/>
                <a:ea typeface="ＭＳ Ｐゴシック" pitchFamily="-1" charset="-128"/>
              </a:defRPr>
            </a:lvl5pPr>
            <a:lvl6pPr marL="457200" eaLnBrk="0" fontAlgn="base" hangingPunct="0">
              <a:spcBef>
                <a:spcPct val="0"/>
              </a:spcBef>
              <a:spcAft>
                <a:spcPct val="0"/>
              </a:spcAft>
              <a:defRPr sz="2400">
                <a:solidFill>
                  <a:schemeClr val="tx1"/>
                </a:solidFill>
                <a:latin typeface="Calibri" pitchFamily="-1" charset="0"/>
                <a:ea typeface="ＭＳ Ｐゴシック" pitchFamily="-1" charset="-128"/>
              </a:defRPr>
            </a:lvl6pPr>
            <a:lvl7pPr marL="914400" eaLnBrk="0" fontAlgn="base" hangingPunct="0">
              <a:spcBef>
                <a:spcPct val="0"/>
              </a:spcBef>
              <a:spcAft>
                <a:spcPct val="0"/>
              </a:spcAft>
              <a:defRPr sz="2400">
                <a:solidFill>
                  <a:schemeClr val="tx1"/>
                </a:solidFill>
                <a:latin typeface="Calibri" pitchFamily="-1" charset="0"/>
                <a:ea typeface="ＭＳ Ｐゴシック" pitchFamily="-1" charset="-128"/>
              </a:defRPr>
            </a:lvl7pPr>
            <a:lvl8pPr marL="1371600" eaLnBrk="0" fontAlgn="base" hangingPunct="0">
              <a:spcBef>
                <a:spcPct val="0"/>
              </a:spcBef>
              <a:spcAft>
                <a:spcPct val="0"/>
              </a:spcAft>
              <a:defRPr sz="2400">
                <a:solidFill>
                  <a:schemeClr val="tx1"/>
                </a:solidFill>
                <a:latin typeface="Calibri" pitchFamily="-1" charset="0"/>
                <a:ea typeface="ＭＳ Ｐゴシック" pitchFamily="-1" charset="-128"/>
              </a:defRPr>
            </a:lvl8pPr>
            <a:lvl9pPr marL="1828800" eaLnBrk="0" fontAlgn="base" hangingPunct="0">
              <a:spcBef>
                <a:spcPct val="0"/>
              </a:spcBef>
              <a:spcAft>
                <a:spcPct val="0"/>
              </a:spcAft>
              <a:defRPr sz="2400">
                <a:solidFill>
                  <a:schemeClr val="tx1"/>
                </a:solidFill>
                <a:latin typeface="Calibri" pitchFamily="-1" charset="0"/>
                <a:ea typeface="ＭＳ Ｐゴシック" pitchFamily="-1" charset="-128"/>
              </a:defRPr>
            </a:lvl9pPr>
          </a:lstStyle>
          <a:p>
            <a:pPr marL="0" lvl="1" eaLnBrk="1" hangingPunct="1">
              <a:defRPr/>
            </a:pPr>
            <a:r>
              <a:rPr lang="en-US" dirty="0" smtClean="0">
                <a:solidFill>
                  <a:srgbClr val="000000"/>
                </a:solidFill>
                <a:latin typeface="Arial" charset="0"/>
                <a:cs typeface="Arial" charset="0"/>
              </a:rPr>
              <a:t>“The presence on installed tiles of water (including standing water as can exist on floors which are not properly sloped for drainage or on exterior tiles immediately after a rain storm or on which snow is melting), oil, grease, and any other elements which reduce traction, creates slippery conditions where the risk of a slip or fall cannot be completely eliminated.” </a:t>
            </a:r>
          </a:p>
          <a:p>
            <a:pPr eaLnBrk="1" hangingPunct="1">
              <a:defRPr/>
            </a:pPr>
            <a:endParaRPr lang="en-US" sz="1800" dirty="0" smtClean="0">
              <a:solidFill>
                <a:srgbClr val="000000"/>
              </a:solidFill>
              <a:latin typeface="Arial" charset="0"/>
              <a:cs typeface="Arial" charset="0"/>
            </a:endParaRPr>
          </a:p>
        </p:txBody>
      </p:sp>
      <p:pic>
        <p:nvPicPr>
          <p:cNvPr id="11" name="Picture 4" descr="iStock_000003091176XSmall.jpg"/>
          <p:cNvPicPr>
            <a:picLocks noChangeAspect="1"/>
          </p:cNvPicPr>
          <p:nvPr/>
        </p:nvPicPr>
        <p:blipFill>
          <a:blip r:embed="rId3" cstate="print"/>
          <a:srcRect/>
          <a:stretch>
            <a:fillRect/>
          </a:stretch>
        </p:blipFill>
        <p:spPr>
          <a:xfrm>
            <a:off x="228600" y="2819400"/>
            <a:ext cx="3276600" cy="2438400"/>
          </a:xfrm>
          <a:prstGeom prst="rect">
            <a:avLst/>
          </a:prstGeom>
          <a:effectLst>
            <a:softEdge rad="112500"/>
          </a:effectLst>
        </p:spPr>
      </p:pic>
      <p:sp>
        <p:nvSpPr>
          <p:cNvPr id="5" name="TextBox 4"/>
          <p:cNvSpPr txBox="1"/>
          <p:nvPr/>
        </p:nvSpPr>
        <p:spPr>
          <a:xfrm>
            <a:off x="2268371" y="1486070"/>
            <a:ext cx="4531057" cy="461665"/>
          </a:xfrm>
          <a:prstGeom prst="rect">
            <a:avLst/>
          </a:prstGeom>
          <a:noFill/>
        </p:spPr>
        <p:txBody>
          <a:bodyPr wrap="square" rtlCol="0">
            <a:spAutoFit/>
          </a:bodyPr>
          <a:lstStyle/>
          <a:p>
            <a:pPr algn="ctr"/>
            <a:r>
              <a:rPr lang="en-US" sz="2400" b="1" dirty="0" smtClean="0">
                <a:solidFill>
                  <a:srgbClr val="000000"/>
                </a:solidFill>
                <a:latin typeface="Arial" pitchFamily="34" charset="0"/>
                <a:cs typeface="Arial" pitchFamily="34" charset="0"/>
              </a:rPr>
              <a:t>Specifying Tile</a:t>
            </a:r>
            <a:endParaRPr lang="en-US" sz="2400" b="1" dirty="0">
              <a:solidFill>
                <a:srgbClr val="000000"/>
              </a:solidFill>
              <a:latin typeface="Arial" pitchFamily="34" charset="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bigstock-guidelines-or-instructions-ind-24450089.jpg"/>
          <p:cNvPicPr>
            <a:picLocks noChangeAspect="1"/>
          </p:cNvPicPr>
          <p:nvPr/>
        </p:nvPicPr>
        <p:blipFill>
          <a:blip r:embed="rId3">
            <a:extLst>
              <a:ext uri="{28A0092B-C50C-407E-A947-70E740481C1C}">
                <a14:useLocalDpi xmlns:a14="http://schemas.microsoft.com/office/drawing/2010/main" val="0"/>
              </a:ext>
            </a:extLst>
          </a:blip>
          <a:srcRect t="16983" r="2173" b="11836"/>
          <a:stretch>
            <a:fillRect/>
          </a:stretch>
        </p:blipFill>
        <p:spPr bwMode="auto">
          <a:xfrm>
            <a:off x="4379913" y="4035907"/>
            <a:ext cx="40132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itle 1"/>
          <p:cNvSpPr>
            <a:spLocks noGrp="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defRPr/>
            </a:pPr>
            <a:r>
              <a:rPr dirty="0" smtClean="0">
                <a:latin typeface="Arial" charset="0"/>
                <a:cs typeface="Arial" charset="0"/>
              </a:rPr>
              <a:t>Also in Section 6.2.2.1.10…</a:t>
            </a:r>
          </a:p>
        </p:txBody>
      </p:sp>
      <p:sp>
        <p:nvSpPr>
          <p:cNvPr id="5" name="TextBox 4"/>
          <p:cNvSpPr txBox="1"/>
          <p:nvPr/>
        </p:nvSpPr>
        <p:spPr>
          <a:xfrm>
            <a:off x="914400" y="2000838"/>
            <a:ext cx="7315200" cy="4062412"/>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Calibri" pitchFamily="-1" charset="0"/>
                <a:ea typeface="ＭＳ Ｐゴシック" pitchFamily="-1" charset="-128"/>
              </a:defRPr>
            </a:lvl1pPr>
            <a:lvl2pPr marL="37931725" indent="-37474525" eaLnBrk="0" hangingPunct="0">
              <a:defRPr sz="2400">
                <a:solidFill>
                  <a:schemeClr val="tx1"/>
                </a:solidFill>
                <a:latin typeface="Calibri" pitchFamily="-1" charset="0"/>
                <a:ea typeface="ＭＳ Ｐゴシック" pitchFamily="-1" charset="-128"/>
              </a:defRPr>
            </a:lvl2pPr>
            <a:lvl3pPr eaLnBrk="0" hangingPunct="0">
              <a:defRPr sz="2400">
                <a:solidFill>
                  <a:schemeClr val="tx1"/>
                </a:solidFill>
                <a:latin typeface="Calibri" pitchFamily="-1" charset="0"/>
                <a:ea typeface="ＭＳ Ｐゴシック" pitchFamily="-1" charset="-128"/>
              </a:defRPr>
            </a:lvl3pPr>
            <a:lvl4pPr eaLnBrk="0" hangingPunct="0">
              <a:defRPr sz="2400">
                <a:solidFill>
                  <a:schemeClr val="tx1"/>
                </a:solidFill>
                <a:latin typeface="Calibri" pitchFamily="-1" charset="0"/>
                <a:ea typeface="ＭＳ Ｐゴシック" pitchFamily="-1" charset="-128"/>
              </a:defRPr>
            </a:lvl4pPr>
            <a:lvl5pPr eaLnBrk="0" hangingPunct="0">
              <a:defRPr sz="2400">
                <a:solidFill>
                  <a:schemeClr val="tx1"/>
                </a:solidFill>
                <a:latin typeface="Calibri" pitchFamily="-1" charset="0"/>
                <a:ea typeface="ＭＳ Ｐゴシック" pitchFamily="-1" charset="-128"/>
              </a:defRPr>
            </a:lvl5pPr>
            <a:lvl6pPr marL="457200" eaLnBrk="0" fontAlgn="base" hangingPunct="0">
              <a:spcBef>
                <a:spcPct val="0"/>
              </a:spcBef>
              <a:spcAft>
                <a:spcPct val="0"/>
              </a:spcAft>
              <a:defRPr sz="2400">
                <a:solidFill>
                  <a:schemeClr val="tx1"/>
                </a:solidFill>
                <a:latin typeface="Calibri" pitchFamily="-1" charset="0"/>
                <a:ea typeface="ＭＳ Ｐゴシック" pitchFamily="-1" charset="-128"/>
              </a:defRPr>
            </a:lvl6pPr>
            <a:lvl7pPr marL="914400" eaLnBrk="0" fontAlgn="base" hangingPunct="0">
              <a:spcBef>
                <a:spcPct val="0"/>
              </a:spcBef>
              <a:spcAft>
                <a:spcPct val="0"/>
              </a:spcAft>
              <a:defRPr sz="2400">
                <a:solidFill>
                  <a:schemeClr val="tx1"/>
                </a:solidFill>
                <a:latin typeface="Calibri" pitchFamily="-1" charset="0"/>
                <a:ea typeface="ＭＳ Ｐゴシック" pitchFamily="-1" charset="-128"/>
              </a:defRPr>
            </a:lvl7pPr>
            <a:lvl8pPr marL="1371600" eaLnBrk="0" fontAlgn="base" hangingPunct="0">
              <a:spcBef>
                <a:spcPct val="0"/>
              </a:spcBef>
              <a:spcAft>
                <a:spcPct val="0"/>
              </a:spcAft>
              <a:defRPr sz="2400">
                <a:solidFill>
                  <a:schemeClr val="tx1"/>
                </a:solidFill>
                <a:latin typeface="Calibri" pitchFamily="-1" charset="0"/>
                <a:ea typeface="ＭＳ Ｐゴシック" pitchFamily="-1" charset="-128"/>
              </a:defRPr>
            </a:lvl8pPr>
            <a:lvl9pPr marL="1828800" eaLnBrk="0" fontAlgn="base" hangingPunct="0">
              <a:spcBef>
                <a:spcPct val="0"/>
              </a:spcBef>
              <a:spcAft>
                <a:spcPct val="0"/>
              </a:spcAft>
              <a:defRPr sz="2400">
                <a:solidFill>
                  <a:schemeClr val="tx1"/>
                </a:solidFill>
                <a:latin typeface="Calibri" pitchFamily="-1" charset="0"/>
                <a:ea typeface="ＭＳ Ｐゴシック" pitchFamily="-1" charset="-128"/>
              </a:defRPr>
            </a:lvl9pPr>
          </a:lstStyle>
          <a:p>
            <a:pPr eaLnBrk="1" hangingPunct="1">
              <a:defRPr/>
            </a:pPr>
            <a:r>
              <a:rPr lang="en-US" dirty="0" smtClean="0">
                <a:solidFill>
                  <a:srgbClr val="000000"/>
                </a:solidFill>
                <a:latin typeface="Arial" charset="0"/>
                <a:cs typeface="Arial" charset="0"/>
              </a:rPr>
              <a:t>“Tile installations with exposure to such elements require extra caution in product selection, use, and maintenance.  The risk of a slip can be diminished but not eliminated in these installations by installing tiles with a structured/textured surface, mosaic tiles, or certain extruded unglazed quarry tiles.  </a:t>
            </a:r>
            <a:r>
              <a:rPr lang="en-US" dirty="0" smtClean="0">
                <a:latin typeface="Arial" charset="0"/>
                <a:cs typeface="Arial" charset="0"/>
              </a:rPr>
              <a:t>The </a:t>
            </a:r>
            <a:r>
              <a:rPr lang="en-US" dirty="0" err="1" smtClean="0">
                <a:latin typeface="Arial" charset="0"/>
                <a:cs typeface="Arial" charset="0"/>
              </a:rPr>
              <a:t>specifier</a:t>
            </a:r>
            <a:r>
              <a:rPr lang="en-US" dirty="0" smtClean="0">
                <a:latin typeface="Arial" charset="0"/>
                <a:cs typeface="Arial" charset="0"/>
              </a:rPr>
              <a:t> shall follow </a:t>
            </a:r>
          </a:p>
          <a:p>
            <a:pPr eaLnBrk="1" hangingPunct="1">
              <a:defRPr/>
            </a:pPr>
            <a:r>
              <a:rPr lang="en-US" dirty="0" smtClean="0">
                <a:latin typeface="Arial" charset="0"/>
                <a:cs typeface="Arial" charset="0"/>
              </a:rPr>
              <a:t>manufacturers’ guidelines </a:t>
            </a:r>
            <a:br>
              <a:rPr lang="en-US" dirty="0" smtClean="0">
                <a:latin typeface="Arial" charset="0"/>
                <a:cs typeface="Arial" charset="0"/>
              </a:rPr>
            </a:br>
            <a:r>
              <a:rPr lang="en-US" dirty="0" smtClean="0">
                <a:latin typeface="Arial" charset="0"/>
                <a:cs typeface="Arial" charset="0"/>
              </a:rPr>
              <a:t>and recommendations for </a:t>
            </a:r>
          </a:p>
          <a:p>
            <a:pPr eaLnBrk="1" hangingPunct="1">
              <a:defRPr/>
            </a:pPr>
            <a:r>
              <a:rPr lang="en-US" dirty="0" smtClean="0">
                <a:latin typeface="Arial" charset="0"/>
                <a:cs typeface="Arial" charset="0"/>
              </a:rPr>
              <a:t>these products.</a:t>
            </a:r>
            <a:r>
              <a:rPr lang="en-US" dirty="0" smtClean="0">
                <a:solidFill>
                  <a:srgbClr val="000000"/>
                </a:solidFill>
                <a:latin typeface="Arial" charset="0"/>
                <a:cs typeface="Arial" charset="0"/>
              </a:rPr>
              <a:t>”</a:t>
            </a:r>
          </a:p>
          <a:p>
            <a:pPr eaLnBrk="1" hangingPunct="1">
              <a:defRPr/>
            </a:pPr>
            <a:endParaRPr lang="en-US" sz="1800" dirty="0" smtClean="0">
              <a:solidFill>
                <a:srgbClr val="000000"/>
              </a:solidFill>
              <a:latin typeface="Arial" charset="0"/>
              <a:cs typeface="Arial" charset="0"/>
            </a:endParaRPr>
          </a:p>
        </p:txBody>
      </p:sp>
      <p:sp>
        <p:nvSpPr>
          <p:cNvPr id="6" name="TextBox 5"/>
          <p:cNvSpPr txBox="1"/>
          <p:nvPr/>
        </p:nvSpPr>
        <p:spPr>
          <a:xfrm>
            <a:off x="2251877" y="1399309"/>
            <a:ext cx="4531057" cy="461665"/>
          </a:xfrm>
          <a:prstGeom prst="rect">
            <a:avLst/>
          </a:prstGeom>
          <a:noFill/>
        </p:spPr>
        <p:txBody>
          <a:bodyPr wrap="square" rtlCol="0">
            <a:spAutoFit/>
          </a:bodyPr>
          <a:lstStyle/>
          <a:p>
            <a:pPr algn="ctr"/>
            <a:r>
              <a:rPr lang="en-US" sz="2400" b="1" dirty="0" smtClean="0">
                <a:solidFill>
                  <a:srgbClr val="000000"/>
                </a:solidFill>
                <a:latin typeface="Arial" pitchFamily="34" charset="0"/>
                <a:cs typeface="Arial" pitchFamily="34" charset="0"/>
              </a:rPr>
              <a:t>Specifying Tile</a:t>
            </a:r>
            <a:endParaRPr lang="en-US" sz="2400" b="1" dirty="0">
              <a:solidFill>
                <a:srgbClr val="000000"/>
              </a:solidFill>
              <a:latin typeface="Arial" pitchFamily="34" charset="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bwMode="auto">
          <a:xfrm>
            <a:off x="498475" y="1490663"/>
            <a:ext cx="5249863" cy="49239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182880" numCol="1" anchor="t" anchorCtr="0" compatLnSpc="1">
            <a:prstTxWarp prst="textNoShape">
              <a:avLst/>
            </a:prstTxWarp>
          </a:bodyPr>
          <a:lstStyle/>
          <a:p>
            <a:pPr>
              <a:spcBef>
                <a:spcPct val="0"/>
              </a:spcBef>
              <a:buFont typeface="Arial" charset="0"/>
              <a:buChar char="•"/>
            </a:pPr>
            <a:endParaRPr lang="en-US" dirty="0" smtClean="0">
              <a:latin typeface="Arial" charset="0"/>
              <a:cs typeface="Arial" charset="0"/>
            </a:endParaRPr>
          </a:p>
          <a:p>
            <a:pPr lvl="1">
              <a:lnSpc>
                <a:spcPct val="100000"/>
              </a:lnSpc>
              <a:spcBef>
                <a:spcPct val="0"/>
              </a:spcBef>
              <a:spcAft>
                <a:spcPts val="1200"/>
              </a:spcAft>
              <a:buFont typeface="Arial" charset="0"/>
              <a:buChar char="•"/>
            </a:pPr>
            <a:r>
              <a:rPr lang="en-US" sz="2500" dirty="0" smtClean="0">
                <a:latin typeface="Arial" charset="0"/>
                <a:cs typeface="Arial" charset="0"/>
              </a:rPr>
              <a:t>COF – Coefficient of Friction is a dimensionless ratio of tangential force divided by normal force (the force perpendicular to the tangential force)</a:t>
            </a:r>
          </a:p>
          <a:p>
            <a:pPr lvl="1">
              <a:lnSpc>
                <a:spcPct val="100000"/>
              </a:lnSpc>
              <a:spcBef>
                <a:spcPct val="0"/>
              </a:spcBef>
              <a:spcAft>
                <a:spcPts val="1200"/>
              </a:spcAft>
              <a:buFont typeface="Arial" charset="0"/>
              <a:buChar char="•"/>
            </a:pPr>
            <a:r>
              <a:rPr lang="en-US" sz="2500" dirty="0" smtClean="0">
                <a:latin typeface="Arial" charset="0"/>
                <a:cs typeface="Arial" charset="0"/>
              </a:rPr>
              <a:t>On a level floor, it is simply the force resisting sideways movement divided by the weight of the object (COF = F/N = </a:t>
            </a:r>
            <a:r>
              <a:rPr lang="el-GR" sz="2800" dirty="0" smtClean="0"/>
              <a:t>μ</a:t>
            </a:r>
            <a:r>
              <a:rPr lang="en-US" sz="2800" dirty="0" smtClean="0"/>
              <a:t>)</a:t>
            </a:r>
            <a:endParaRPr lang="en-US" sz="2500" dirty="0" smtClean="0">
              <a:latin typeface="Arial" charset="0"/>
              <a:cs typeface="Arial" charset="0"/>
            </a:endParaRPr>
          </a:p>
          <a:p>
            <a:pPr lvl="1">
              <a:lnSpc>
                <a:spcPct val="100000"/>
              </a:lnSpc>
              <a:spcBef>
                <a:spcPct val="0"/>
              </a:spcBef>
              <a:spcAft>
                <a:spcPts val="1200"/>
              </a:spcAft>
              <a:buFont typeface="Arial" charset="0"/>
              <a:buChar char="•"/>
            </a:pPr>
            <a:endParaRPr lang="en-US" dirty="0" smtClean="0">
              <a:latin typeface="Arial" charset="0"/>
              <a:cs typeface="Arial" charset="0"/>
            </a:endParaRPr>
          </a:p>
        </p:txBody>
      </p:sp>
      <p:sp>
        <p:nvSpPr>
          <p:cNvPr id="8" name="Rectangle 2"/>
          <p:cNvSpPr>
            <a:spLocks noGrp="1" noRot="1" noChangeArrowheads="1"/>
          </p:cNvSpPr>
          <p:nvPr>
            <p:ph type="title"/>
          </p:nvPr>
        </p:nvSpPr>
        <p:spPr>
          <a:xfrm>
            <a:off x="498475" y="304799"/>
            <a:ext cx="8142288" cy="637310"/>
          </a:xfrm>
        </p:spPr>
        <p:txBody>
          <a:bodyPr>
            <a:normAutofit/>
          </a:bodyPr>
          <a:lstStyle/>
          <a:p>
            <a:r>
              <a:rPr lang="en-US" sz="4000" dirty="0"/>
              <a:t>What is Coefficient of Friction</a:t>
            </a:r>
            <a:r>
              <a:rPr lang="en-US" sz="4000" dirty="0" smtClean="0"/>
              <a:t>?</a:t>
            </a:r>
            <a:endParaRPr lang="en-US" sz="4000" dirty="0"/>
          </a:p>
        </p:txBody>
      </p:sp>
      <p:pic>
        <p:nvPicPr>
          <p:cNvPr id="9" name="Picture 5" descr="500px-Friction"/>
          <p:cNvPicPr>
            <a:picLocks noChangeAspect="1" noChangeArrowheads="1"/>
          </p:cNvPicPr>
          <p:nvPr/>
        </p:nvPicPr>
        <p:blipFill>
          <a:blip r:embed="rId2" cstate="print"/>
          <a:srcRect/>
          <a:stretch>
            <a:fillRect/>
          </a:stretch>
        </p:blipFill>
        <p:spPr bwMode="auto">
          <a:xfrm>
            <a:off x="5943554" y="1974272"/>
            <a:ext cx="2951063" cy="3969328"/>
          </a:xfrm>
          <a:prstGeom prst="rect">
            <a:avLst/>
          </a:prstGeom>
          <a:noFill/>
        </p:spPr>
      </p:pic>
    </p:spTree>
    <p:extLst>
      <p:ext uri="{BB962C8B-B14F-4D97-AF65-F5344CB8AC3E}">
        <p14:creationId xmlns:p14="http://schemas.microsoft.com/office/powerpoint/2010/main" val="20916667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3900" y="2297515"/>
            <a:ext cx="7696200" cy="2085975"/>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lnSpc>
                <a:spcPct val="90000"/>
              </a:lnSpc>
              <a:spcBef>
                <a:spcPct val="20000"/>
              </a:spcBef>
              <a:defRPr/>
            </a:pPr>
            <a:r>
              <a:rPr lang="en-US" sz="2400" dirty="0">
                <a:solidFill>
                  <a:srgbClr val="000000"/>
                </a:solidFill>
                <a:ea typeface="ＭＳ Ｐゴシック" pitchFamily="-1" charset="-128"/>
              </a:rPr>
              <a:t>“When tested using SLS solution as per the procedure in section 9.6.1, tiles with a wet DCOF of less than 0.42, (including by way of example, but not in limitation, polished tiles), shall only be installed when the surface will be kept dry when walked upon and proper safety procedures will be applied when cleaning the tiles.”</a:t>
            </a:r>
          </a:p>
        </p:txBody>
      </p:sp>
      <p:pic>
        <p:nvPicPr>
          <p:cNvPr id="5" name="Picture 6" descr="iStock_000001519803Small.jpg"/>
          <p:cNvPicPr>
            <a:picLocks noChangeAspect="1"/>
          </p:cNvPicPr>
          <p:nvPr/>
        </p:nvPicPr>
        <p:blipFill>
          <a:blip r:embed="rId3"/>
          <a:srcRect r="20354"/>
          <a:stretch>
            <a:fillRect/>
          </a:stretch>
        </p:blipFill>
        <p:spPr bwMode="auto">
          <a:xfrm>
            <a:off x="5231539" y="4274308"/>
            <a:ext cx="3720160" cy="247451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itle 1"/>
          <p:cNvSpPr>
            <a:spLocks noGrp="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defRPr/>
            </a:pPr>
            <a:r>
              <a:rPr dirty="0" smtClean="0">
                <a:latin typeface="Arial" charset="0"/>
                <a:cs typeface="Arial" charset="0"/>
              </a:rPr>
              <a:t>Also in Section 6.2.2.1.10…</a:t>
            </a:r>
          </a:p>
        </p:txBody>
      </p:sp>
      <p:sp>
        <p:nvSpPr>
          <p:cNvPr id="6" name="TextBox 5"/>
          <p:cNvSpPr txBox="1"/>
          <p:nvPr/>
        </p:nvSpPr>
        <p:spPr>
          <a:xfrm>
            <a:off x="2306471" y="1534605"/>
            <a:ext cx="4531057" cy="461665"/>
          </a:xfrm>
          <a:prstGeom prst="rect">
            <a:avLst/>
          </a:prstGeom>
          <a:noFill/>
        </p:spPr>
        <p:txBody>
          <a:bodyPr wrap="square" rtlCol="0">
            <a:spAutoFit/>
          </a:bodyPr>
          <a:lstStyle/>
          <a:p>
            <a:pPr algn="ctr"/>
            <a:r>
              <a:rPr lang="en-US" sz="2400" b="1" dirty="0" smtClean="0">
                <a:solidFill>
                  <a:srgbClr val="000000"/>
                </a:solidFill>
                <a:latin typeface="Arial" pitchFamily="34" charset="0"/>
                <a:cs typeface="Arial" pitchFamily="34" charset="0"/>
              </a:rPr>
              <a:t>Specifying Tile</a:t>
            </a:r>
            <a:endParaRPr lang="en-US" sz="2400" b="1" dirty="0">
              <a:solidFill>
                <a:srgbClr val="000000"/>
              </a:solidFill>
              <a:latin typeface="Arial" pitchFamily="34" charset="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O:\Katelyn\Photos\ShiftKey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2"/>
          <p:cNvSpPr>
            <a:spLocks noGrp="1"/>
          </p:cNvSpPr>
          <p:nvPr>
            <p:ph type="title"/>
          </p:nvPr>
        </p:nvSpPr>
        <p:spPr bwMode="auto">
          <a:xfrm rot="20265410">
            <a:off x="-1408113" y="881063"/>
            <a:ext cx="9144001" cy="175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ctr"/>
            <a:r>
              <a:rPr lang="en-US" sz="3800" cap="none" smtClean="0">
                <a:latin typeface="Arial" charset="0"/>
                <a:cs typeface="Arial" charset="0"/>
              </a:rPr>
              <a:t>How do we transition from</a:t>
            </a:r>
            <a:br>
              <a:rPr lang="en-US" sz="3800" cap="none" smtClean="0">
                <a:latin typeface="Arial" charset="0"/>
                <a:cs typeface="Arial" charset="0"/>
              </a:rPr>
            </a:br>
            <a:r>
              <a:rPr lang="en-US" sz="3800" cap="none" smtClean="0">
                <a:latin typeface="Arial" charset="0"/>
                <a:cs typeface="Arial" charset="0"/>
              </a:rPr>
              <a:t>the old to the new?</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bwMode="auto">
          <a:xfrm>
            <a:off x="492125" y="2794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nSpc>
                <a:spcPct val="100000"/>
              </a:lnSpc>
              <a:defRPr/>
            </a:pPr>
            <a:r>
              <a:rPr sz="3600" dirty="0" smtClean="0">
                <a:latin typeface="Arial" charset="0"/>
                <a:cs typeface="Arial" charset="0"/>
              </a:rPr>
              <a:t>Transitioning to the DCOF AcuTest</a:t>
            </a:r>
            <a:endParaRPr sz="3400" dirty="0" smtClean="0">
              <a:latin typeface="Arial" charset="0"/>
              <a:cs typeface="Arial" charset="0"/>
            </a:endParaRPr>
          </a:p>
        </p:txBody>
      </p:sp>
      <p:sp>
        <p:nvSpPr>
          <p:cNvPr id="3" name="Content Placeholder 2"/>
          <p:cNvSpPr>
            <a:spLocks noGrp="1"/>
          </p:cNvSpPr>
          <p:nvPr>
            <p:ph idx="1"/>
          </p:nvPr>
        </p:nvSpPr>
        <p:spPr>
          <a:xfrm>
            <a:off x="457200" y="2232378"/>
            <a:ext cx="8229600" cy="2382838"/>
          </a:xfrm>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bodyPr>
          <a:lstStyle/>
          <a:p>
            <a:pPr>
              <a:lnSpc>
                <a:spcPct val="100000"/>
              </a:lnSpc>
              <a:spcBef>
                <a:spcPct val="0"/>
              </a:spcBef>
              <a:defRPr/>
            </a:pPr>
            <a:r>
              <a:rPr lang="en-US" sz="2800" dirty="0" smtClean="0">
                <a:solidFill>
                  <a:srgbClr val="000000"/>
                </a:solidFill>
                <a:latin typeface="Arial" charset="0"/>
                <a:cs typeface="Arial" charset="0"/>
              </a:rPr>
              <a:t>Now that there is a threshold requirement and recommendations made in the ANSI A137.1 standard, any party involved in the chain of sales may be held responsible for knowing about the new 0.42 requirement.</a:t>
            </a:r>
          </a:p>
        </p:txBody>
      </p:sp>
      <p:pic>
        <p:nvPicPr>
          <p:cNvPr id="51204" name="Picture 2" descr="C:\Documents and Settings\ksimpson\Local Settings\Temporary Internet Files\Content.IE5\2JSTM34V\MC90029257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724400"/>
            <a:ext cx="28956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14901" y="1419367"/>
            <a:ext cx="5991368" cy="584775"/>
          </a:xfrm>
          <a:prstGeom prst="rect">
            <a:avLst/>
          </a:prstGeom>
          <a:noFill/>
        </p:spPr>
        <p:txBody>
          <a:bodyPr wrap="square" rtlCol="0">
            <a:spAutoFit/>
          </a:bodyPr>
          <a:lstStyle/>
          <a:p>
            <a:pPr algn="ctr"/>
            <a:r>
              <a:rPr lang="en-US" sz="3200" dirty="0" smtClean="0"/>
              <a:t>Legal Issues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4"/>
          <p:cNvSpPr>
            <a:spLocks noGrp="1"/>
          </p:cNvSpPr>
          <p:nvPr>
            <p:ph idx="1"/>
          </p:nvPr>
        </p:nvSpPr>
        <p:spPr bwMode="auto">
          <a:xfrm>
            <a:off x="498475" y="2224585"/>
            <a:ext cx="8142288" cy="40047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182880" tIns="91440" numCol="1" anchor="t" anchorCtr="0" compatLnSpc="1">
            <a:prstTxWarp prst="textNoShape">
              <a:avLst/>
            </a:prstTxWarp>
          </a:bodyPr>
          <a:lstStyle/>
          <a:p>
            <a:pPr lvl="1">
              <a:lnSpc>
                <a:spcPct val="100000"/>
              </a:lnSpc>
              <a:spcBef>
                <a:spcPct val="0"/>
              </a:spcBef>
              <a:buFont typeface="Arial" charset="0"/>
              <a:buChar char="•"/>
            </a:pPr>
            <a:r>
              <a:rPr lang="en-US" sz="2800" dirty="0" smtClean="0">
                <a:latin typeface="Arial" charset="0"/>
                <a:cs typeface="Arial" charset="0"/>
              </a:rPr>
              <a:t>In some cases, both SCOF and DCOF may be required</a:t>
            </a:r>
          </a:p>
          <a:p>
            <a:pPr lvl="1">
              <a:lnSpc>
                <a:spcPct val="100000"/>
              </a:lnSpc>
              <a:spcBef>
                <a:spcPct val="0"/>
              </a:spcBef>
              <a:buFont typeface="Arial" charset="0"/>
              <a:buChar char="•"/>
            </a:pPr>
            <a:endParaRPr lang="en-US" sz="1000" dirty="0" smtClean="0">
              <a:latin typeface="Arial" charset="0"/>
              <a:cs typeface="Arial" charset="0"/>
            </a:endParaRPr>
          </a:p>
          <a:p>
            <a:pPr lvl="3">
              <a:lnSpc>
                <a:spcPct val="100000"/>
              </a:lnSpc>
              <a:spcBef>
                <a:spcPct val="0"/>
              </a:spcBef>
              <a:buFont typeface="Arial" charset="0"/>
              <a:buChar char="•"/>
            </a:pPr>
            <a:r>
              <a:rPr lang="en-US" sz="2000" dirty="0" smtClean="0">
                <a:latin typeface="Arial" charset="0"/>
                <a:cs typeface="Arial" charset="0"/>
              </a:rPr>
              <a:t>DCOF </a:t>
            </a:r>
            <a:r>
              <a:rPr lang="en-US" sz="2000" dirty="0" err="1" smtClean="0">
                <a:latin typeface="Arial" charset="0"/>
                <a:cs typeface="Arial" charset="0"/>
              </a:rPr>
              <a:t>AcuTest</a:t>
            </a:r>
            <a:r>
              <a:rPr lang="en-US" sz="2000" dirty="0" smtClean="0">
                <a:latin typeface="Arial" charset="0"/>
                <a:cs typeface="Arial" charset="0"/>
              </a:rPr>
              <a:t> automatically applies as an active standard</a:t>
            </a:r>
          </a:p>
          <a:p>
            <a:pPr lvl="3">
              <a:lnSpc>
                <a:spcPct val="100000"/>
              </a:lnSpc>
              <a:spcBef>
                <a:spcPct val="0"/>
              </a:spcBef>
              <a:buFont typeface="Arial" charset="0"/>
              <a:buChar char="•"/>
            </a:pPr>
            <a:endParaRPr lang="en-US" sz="1000" dirty="0" smtClean="0">
              <a:latin typeface="Arial" charset="0"/>
              <a:cs typeface="Arial" charset="0"/>
            </a:endParaRPr>
          </a:p>
          <a:p>
            <a:pPr lvl="3">
              <a:lnSpc>
                <a:spcPct val="100000"/>
              </a:lnSpc>
              <a:spcBef>
                <a:spcPct val="0"/>
              </a:spcBef>
              <a:buFont typeface="Arial" charset="0"/>
              <a:buChar char="•"/>
            </a:pPr>
            <a:r>
              <a:rPr lang="en-US" sz="2000" dirty="0" smtClean="0">
                <a:latin typeface="Arial" charset="0"/>
                <a:cs typeface="Arial" charset="0"/>
              </a:rPr>
              <a:t>Specifications and older documents may still reference 0.60 per ASTM C1028</a:t>
            </a:r>
          </a:p>
          <a:p>
            <a:pPr lvl="3">
              <a:lnSpc>
                <a:spcPct val="100000"/>
              </a:lnSpc>
              <a:spcBef>
                <a:spcPct val="0"/>
              </a:spcBef>
              <a:buFont typeface="Arial" charset="0"/>
              <a:buChar char="•"/>
            </a:pPr>
            <a:endParaRPr lang="en-US" sz="2000" dirty="0" smtClean="0">
              <a:latin typeface="Arial" charset="0"/>
              <a:cs typeface="Arial" charset="0"/>
            </a:endParaRPr>
          </a:p>
          <a:p>
            <a:pPr lvl="1">
              <a:lnSpc>
                <a:spcPct val="100000"/>
              </a:lnSpc>
              <a:spcBef>
                <a:spcPct val="0"/>
              </a:spcBef>
              <a:buFont typeface="Arial" charset="0"/>
              <a:buChar char="•"/>
            </a:pPr>
            <a:r>
              <a:rPr lang="en-US" sz="2800" dirty="0" smtClean="0">
                <a:latin typeface="Arial" charset="0"/>
                <a:cs typeface="Arial" charset="0"/>
              </a:rPr>
              <a:t>SCOF will still be used for comparing to historical data.</a:t>
            </a:r>
          </a:p>
        </p:txBody>
      </p:sp>
      <p:sp>
        <p:nvSpPr>
          <p:cNvPr id="52227" name="Title 1"/>
          <p:cNvSpPr txBox="1">
            <a:spLocks/>
          </p:cNvSpPr>
          <p:nvPr/>
        </p:nvSpPr>
        <p:spPr bwMode="auto">
          <a:xfrm>
            <a:off x="544513" y="277813"/>
            <a:ext cx="8142287"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algn="ctr" defTabSz="914400"/>
            <a:r>
              <a:rPr lang="en-US" sz="3600" b="1" dirty="0">
                <a:solidFill>
                  <a:srgbClr val="000000"/>
                </a:solidFill>
                <a:latin typeface="Arial" charset="0"/>
                <a:cs typeface="Arial" charset="0"/>
              </a:rPr>
              <a:t>Transitioning to the DCOF </a:t>
            </a:r>
            <a:r>
              <a:rPr lang="en-US" sz="3600" b="1" dirty="0" err="1">
                <a:solidFill>
                  <a:srgbClr val="000000"/>
                </a:solidFill>
                <a:latin typeface="Arial" charset="0"/>
                <a:cs typeface="Arial" charset="0"/>
              </a:rPr>
              <a:t>AcuTest</a:t>
            </a:r>
            <a:endParaRPr lang="en-US" sz="3400" b="1" dirty="0">
              <a:solidFill>
                <a:srgbClr val="000000"/>
              </a:solidFill>
              <a:latin typeface="Arial" charset="0"/>
              <a:cs typeface="Arial" charset="0"/>
            </a:endParaRPr>
          </a:p>
        </p:txBody>
      </p:sp>
      <p:sp>
        <p:nvSpPr>
          <p:cNvPr id="4" name="TextBox 3"/>
          <p:cNvSpPr txBox="1"/>
          <p:nvPr/>
        </p:nvSpPr>
        <p:spPr>
          <a:xfrm>
            <a:off x="1514901" y="1419367"/>
            <a:ext cx="5991368" cy="584775"/>
          </a:xfrm>
          <a:prstGeom prst="rect">
            <a:avLst/>
          </a:prstGeom>
          <a:noFill/>
        </p:spPr>
        <p:txBody>
          <a:bodyPr wrap="square" rtlCol="0">
            <a:spAutoFit/>
          </a:bodyPr>
          <a:lstStyle/>
          <a:p>
            <a:pPr algn="ctr"/>
            <a:r>
              <a:rPr lang="en-US" sz="3200" dirty="0" smtClean="0"/>
              <a:t>Legal Issues</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bwMode="auto">
          <a:xfrm>
            <a:off x="498475" y="1250950"/>
            <a:ext cx="8142288" cy="184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182880" tIns="91440" numCol="1" anchor="t" anchorCtr="0" compatLnSpc="1">
            <a:prstTxWarp prst="textNoShape">
              <a:avLst/>
            </a:prstTxWarp>
          </a:bodyPr>
          <a:lstStyle/>
          <a:p>
            <a:pPr lvl="1">
              <a:lnSpc>
                <a:spcPct val="100000"/>
              </a:lnSpc>
              <a:spcBef>
                <a:spcPct val="0"/>
              </a:spcBef>
              <a:buFont typeface="Arial" charset="0"/>
              <a:buChar char="•"/>
            </a:pPr>
            <a:r>
              <a:rPr lang="en-US" sz="2800" smtClean="0">
                <a:latin typeface="Arial" charset="0"/>
                <a:cs typeface="Arial" charset="0"/>
              </a:rPr>
              <a:t>There will still be a need for SCOF until there is more understanding and recognition of DCOF nationwide.</a:t>
            </a:r>
          </a:p>
          <a:p>
            <a:pPr lvl="1">
              <a:lnSpc>
                <a:spcPct val="100000"/>
              </a:lnSpc>
              <a:spcBef>
                <a:spcPct val="0"/>
              </a:spcBef>
              <a:buFont typeface="Arial" charset="0"/>
              <a:buChar char="•"/>
            </a:pPr>
            <a:endParaRPr lang="en-US" sz="2800" smtClean="0">
              <a:latin typeface="Arial" charset="0"/>
              <a:cs typeface="Arial" charset="0"/>
            </a:endParaRPr>
          </a:p>
          <a:p>
            <a:pPr lvl="1">
              <a:lnSpc>
                <a:spcPct val="100000"/>
              </a:lnSpc>
              <a:spcBef>
                <a:spcPct val="0"/>
              </a:spcBef>
              <a:buFont typeface="Arial" charset="0"/>
              <a:buChar char="•"/>
            </a:pPr>
            <a:r>
              <a:rPr lang="en-US" sz="2800" smtClean="0">
                <a:latin typeface="Arial" charset="0"/>
                <a:cs typeface="Arial" charset="0"/>
              </a:rPr>
              <a:t>For level, interior </a:t>
            </a:r>
            <a:br>
              <a:rPr lang="en-US" sz="2800" smtClean="0">
                <a:latin typeface="Arial" charset="0"/>
                <a:cs typeface="Arial" charset="0"/>
              </a:rPr>
            </a:br>
            <a:r>
              <a:rPr lang="en-US" sz="2800" smtClean="0">
                <a:latin typeface="Arial" charset="0"/>
                <a:cs typeface="Arial" charset="0"/>
              </a:rPr>
              <a:t>tile floors </a:t>
            </a:r>
            <a:br>
              <a:rPr lang="en-US" sz="2800" smtClean="0">
                <a:latin typeface="Arial" charset="0"/>
                <a:cs typeface="Arial" charset="0"/>
              </a:rPr>
            </a:br>
            <a:r>
              <a:rPr lang="en-US" sz="2800" smtClean="0">
                <a:latin typeface="Arial" charset="0"/>
                <a:cs typeface="Arial" charset="0"/>
              </a:rPr>
              <a:t>expected to be </a:t>
            </a:r>
            <a:br>
              <a:rPr lang="en-US" sz="2800" smtClean="0">
                <a:latin typeface="Arial" charset="0"/>
                <a:cs typeface="Arial" charset="0"/>
              </a:rPr>
            </a:br>
            <a:r>
              <a:rPr lang="en-US" sz="2800" smtClean="0">
                <a:latin typeface="Arial" charset="0"/>
                <a:cs typeface="Arial" charset="0"/>
              </a:rPr>
              <a:t>walked upon </a:t>
            </a:r>
            <a:br>
              <a:rPr lang="en-US" sz="2800" smtClean="0">
                <a:latin typeface="Arial" charset="0"/>
                <a:cs typeface="Arial" charset="0"/>
              </a:rPr>
            </a:br>
            <a:r>
              <a:rPr lang="en-US" sz="2800" smtClean="0">
                <a:latin typeface="Arial" charset="0"/>
                <a:cs typeface="Arial" charset="0"/>
              </a:rPr>
              <a:t>when wet: </a:t>
            </a:r>
            <a:br>
              <a:rPr lang="en-US" sz="2800" smtClean="0">
                <a:latin typeface="Arial" charset="0"/>
                <a:cs typeface="Arial" charset="0"/>
              </a:rPr>
            </a:br>
            <a:r>
              <a:rPr lang="en-US" sz="2800" smtClean="0">
                <a:latin typeface="Arial" charset="0"/>
                <a:cs typeface="Arial" charset="0"/>
              </a:rPr>
              <a:t>know the DCOF AcuTest value…</a:t>
            </a:r>
          </a:p>
        </p:txBody>
      </p:sp>
      <p:sp>
        <p:nvSpPr>
          <p:cNvPr id="53251" name="Title 1"/>
          <p:cNvSpPr txBox="1">
            <a:spLocks/>
          </p:cNvSpPr>
          <p:nvPr/>
        </p:nvSpPr>
        <p:spPr bwMode="auto">
          <a:xfrm>
            <a:off x="544513" y="277813"/>
            <a:ext cx="8142287"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algn="ctr" defTabSz="914400"/>
            <a:r>
              <a:rPr lang="en-US" sz="3600" b="1" dirty="0">
                <a:solidFill>
                  <a:srgbClr val="000000"/>
                </a:solidFill>
                <a:latin typeface="Arial" charset="0"/>
                <a:cs typeface="Arial" charset="0"/>
              </a:rPr>
              <a:t>Transitioning to the DCOF </a:t>
            </a:r>
            <a:r>
              <a:rPr lang="en-US" sz="3600" b="1" dirty="0" err="1">
                <a:solidFill>
                  <a:srgbClr val="000000"/>
                </a:solidFill>
                <a:latin typeface="Arial" charset="0"/>
                <a:cs typeface="Arial" charset="0"/>
              </a:rPr>
              <a:t>AcuTest</a:t>
            </a:r>
            <a:endParaRPr lang="en-US" sz="3400" b="1" dirty="0">
              <a:solidFill>
                <a:srgbClr val="000000"/>
              </a:solidFill>
              <a:latin typeface="Arial" charset="0"/>
              <a:cs typeface="Arial" charset="0"/>
            </a:endParaRPr>
          </a:p>
        </p:txBody>
      </p:sp>
      <p:pic>
        <p:nvPicPr>
          <p:cNvPr id="6" name="Picture 5" descr="bigstock-Fallen-Man-31586396.jpg"/>
          <p:cNvPicPr>
            <a:picLocks noChangeAspect="1"/>
          </p:cNvPicPr>
          <p:nvPr/>
        </p:nvPicPr>
        <p:blipFill>
          <a:blip r:embed="rId2"/>
          <a:stretch>
            <a:fillRect/>
          </a:stretch>
        </p:blipFill>
        <p:spPr>
          <a:xfrm>
            <a:off x="3865170" y="2297804"/>
            <a:ext cx="4876800" cy="2977896"/>
          </a:xfrm>
          <a:prstGeom prst="rect">
            <a:avLst/>
          </a:prstGeom>
          <a:effectLst>
            <a:outerShdw blurRad="50800" dist="38100" dir="18900000" algn="tr">
              <a:srgbClr val="000000">
                <a:alpha val="43000"/>
              </a:srgbClr>
            </a:outerShdw>
          </a:effectLst>
          <a:scene3d>
            <a:camera prst="orthographicFront"/>
            <a:lightRig rig="threePt" dir="t"/>
          </a:scene3d>
          <a:sp3d/>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bwMode="auto">
          <a:xfrm>
            <a:off x="498475" y="1250949"/>
            <a:ext cx="8142288" cy="50805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182880" tIns="91440" numCol="1" anchor="t" anchorCtr="0" compatLnSpc="1">
            <a:prstTxWarp prst="textNoShape">
              <a:avLst/>
            </a:prstTxWarp>
          </a:bodyPr>
          <a:lstStyle/>
          <a:p>
            <a:pPr lvl="1">
              <a:lnSpc>
                <a:spcPct val="100000"/>
              </a:lnSpc>
              <a:spcBef>
                <a:spcPct val="0"/>
              </a:spcBef>
              <a:buFont typeface="Arial" charset="0"/>
              <a:buChar char="•"/>
            </a:pPr>
            <a:endParaRPr lang="en-US" sz="2800" dirty="0" smtClean="0">
              <a:latin typeface="Arial" charset="0"/>
              <a:cs typeface="Arial" charset="0"/>
            </a:endParaRPr>
          </a:p>
          <a:p>
            <a:pPr lvl="1">
              <a:lnSpc>
                <a:spcPct val="100000"/>
              </a:lnSpc>
              <a:spcBef>
                <a:spcPct val="0"/>
              </a:spcBef>
              <a:buFont typeface="Arial" charset="0"/>
              <a:buChar char="•"/>
            </a:pPr>
            <a:r>
              <a:rPr lang="en-US" sz="2800" dirty="0" smtClean="0">
                <a:latin typeface="Arial" charset="0"/>
                <a:cs typeface="Arial" charset="0"/>
              </a:rPr>
              <a:t>ASTM C1028 expires in 2014</a:t>
            </a:r>
          </a:p>
          <a:p>
            <a:pPr lvl="1">
              <a:lnSpc>
                <a:spcPct val="100000"/>
              </a:lnSpc>
              <a:spcBef>
                <a:spcPct val="0"/>
              </a:spcBef>
              <a:buFont typeface="Arial" charset="0"/>
              <a:buChar char="•"/>
            </a:pPr>
            <a:endParaRPr lang="en-US" sz="2800" dirty="0" smtClean="0">
              <a:latin typeface="Arial" charset="0"/>
              <a:cs typeface="Arial" charset="0"/>
            </a:endParaRPr>
          </a:p>
          <a:p>
            <a:pPr lvl="1">
              <a:lnSpc>
                <a:spcPct val="100000"/>
              </a:lnSpc>
              <a:spcBef>
                <a:spcPct val="0"/>
              </a:spcBef>
              <a:buFont typeface="Arial" charset="0"/>
              <a:buChar char="•"/>
            </a:pPr>
            <a:r>
              <a:rPr lang="en-US" sz="2800" dirty="0" smtClean="0">
                <a:latin typeface="Arial" charset="0"/>
                <a:cs typeface="Arial" charset="0"/>
              </a:rPr>
              <a:t>Industry will no longer routinely provide C1028 values starting in 2014</a:t>
            </a:r>
          </a:p>
          <a:p>
            <a:pPr lvl="1">
              <a:lnSpc>
                <a:spcPct val="100000"/>
              </a:lnSpc>
              <a:spcBef>
                <a:spcPct val="0"/>
              </a:spcBef>
              <a:buFont typeface="Arial" charset="0"/>
              <a:buChar char="•"/>
            </a:pPr>
            <a:endParaRPr lang="en-US" sz="2800" dirty="0">
              <a:latin typeface="Arial" charset="0"/>
              <a:cs typeface="Arial" charset="0"/>
            </a:endParaRPr>
          </a:p>
          <a:p>
            <a:pPr marL="112712" lvl="1" indent="0">
              <a:lnSpc>
                <a:spcPct val="100000"/>
              </a:lnSpc>
              <a:spcBef>
                <a:spcPct val="0"/>
              </a:spcBef>
              <a:buNone/>
            </a:pPr>
            <a:endParaRPr lang="en-US" sz="2800" dirty="0" smtClean="0">
              <a:latin typeface="Arial" charset="0"/>
              <a:cs typeface="Arial" charset="0"/>
            </a:endParaRPr>
          </a:p>
        </p:txBody>
      </p:sp>
      <p:sp>
        <p:nvSpPr>
          <p:cNvPr id="53251" name="Title 1"/>
          <p:cNvSpPr txBox="1">
            <a:spLocks/>
          </p:cNvSpPr>
          <p:nvPr/>
        </p:nvSpPr>
        <p:spPr bwMode="auto">
          <a:xfrm>
            <a:off x="544513" y="277813"/>
            <a:ext cx="8142287"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algn="ctr" defTabSz="914400"/>
            <a:r>
              <a:rPr lang="en-US" sz="3600" b="1" dirty="0">
                <a:solidFill>
                  <a:srgbClr val="000000"/>
                </a:solidFill>
                <a:latin typeface="Arial" charset="0"/>
                <a:cs typeface="Arial" charset="0"/>
              </a:rPr>
              <a:t>Transitioning to the DCOF </a:t>
            </a:r>
            <a:r>
              <a:rPr lang="en-US" sz="3600" b="1" dirty="0" err="1">
                <a:solidFill>
                  <a:srgbClr val="000000"/>
                </a:solidFill>
                <a:latin typeface="Arial" charset="0"/>
                <a:cs typeface="Arial" charset="0"/>
              </a:rPr>
              <a:t>AcuTest</a:t>
            </a:r>
            <a:endParaRPr lang="en-US" sz="3400" b="1" dirty="0">
              <a:solidFill>
                <a:srgbClr val="000000"/>
              </a:solidFill>
              <a:latin typeface="Arial" charset="0"/>
              <a:cs typeface="Arial" charset="0"/>
            </a:endParaRPr>
          </a:p>
        </p:txBody>
      </p:sp>
    </p:spTree>
    <p:extLst>
      <p:ext uri="{BB962C8B-B14F-4D97-AF65-F5344CB8AC3E}">
        <p14:creationId xmlns:p14="http://schemas.microsoft.com/office/powerpoint/2010/main" val="778665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nSpc>
                <a:spcPct val="100000"/>
              </a:lnSpc>
              <a:defRPr/>
            </a:pPr>
            <a:r>
              <a:rPr dirty="0" smtClean="0">
                <a:latin typeface="Arial" charset="0"/>
                <a:cs typeface="Arial" charset="0"/>
              </a:rPr>
              <a:t>Getting the Word Out…</a:t>
            </a:r>
          </a:p>
        </p:txBody>
      </p:sp>
      <p:sp>
        <p:nvSpPr>
          <p:cNvPr id="3" name="Content Placeholder 2"/>
          <p:cNvSpPr>
            <a:spLocks noGrp="1"/>
          </p:cNvSpPr>
          <p:nvPr>
            <p:ph idx="1"/>
          </p:nvPr>
        </p:nvSpPr>
        <p:spPr>
          <a:xfrm>
            <a:off x="498475" y="1620838"/>
            <a:ext cx="7942263" cy="4721225"/>
          </a:xfrm>
          <a:ln>
            <a:noFill/>
          </a:ln>
        </p:spPr>
        <p:style>
          <a:lnRef idx="2">
            <a:schemeClr val="dk1"/>
          </a:lnRef>
          <a:fillRef idx="1">
            <a:schemeClr val="lt1"/>
          </a:fillRef>
          <a:effectRef idx="0">
            <a:schemeClr val="dk1"/>
          </a:effectRef>
          <a:fontRef idx="minor">
            <a:schemeClr val="dk1"/>
          </a:fontRef>
        </p:style>
        <p:txBody>
          <a:bodyPr vert="horz" wrap="square" lIns="182880" tIns="91440" numCol="1" anchor="t" anchorCtr="0" compatLnSpc="1">
            <a:prstTxWarp prst="textNoShape">
              <a:avLst/>
            </a:prstTxWarp>
            <a:normAutofit/>
          </a:bodyPr>
          <a:lstStyle/>
          <a:p>
            <a:pPr lvl="1">
              <a:lnSpc>
                <a:spcPct val="90000"/>
              </a:lnSpc>
              <a:spcBef>
                <a:spcPct val="0"/>
              </a:spcBef>
              <a:buFont typeface="Arial" charset="0"/>
              <a:buChar char="•"/>
              <a:defRPr/>
            </a:pPr>
            <a:r>
              <a:rPr lang="en-US" sz="2800" smtClean="0">
                <a:solidFill>
                  <a:srgbClr val="000000"/>
                </a:solidFill>
                <a:latin typeface="Arial" charset="0"/>
                <a:cs typeface="Arial" charset="0"/>
              </a:rPr>
              <a:t>2012 TCNA Handbook – Tile Initiative Insert available for free download from TCNA’s website (www.tcnatile.com)</a:t>
            </a:r>
            <a:endParaRPr lang="en-US" sz="2800" smtClean="0">
              <a:solidFill>
                <a:schemeClr val="tx1"/>
              </a:solidFill>
              <a:latin typeface="Arial" charset="0"/>
              <a:cs typeface="Arial" charset="0"/>
            </a:endParaRPr>
          </a:p>
          <a:p>
            <a:pPr lvl="1">
              <a:lnSpc>
                <a:spcPct val="90000"/>
              </a:lnSpc>
              <a:spcBef>
                <a:spcPct val="0"/>
              </a:spcBef>
              <a:buFont typeface="Arial" charset="0"/>
              <a:buChar char="•"/>
              <a:defRPr/>
            </a:pPr>
            <a:endParaRPr lang="en-US" sz="2800" smtClean="0">
              <a:solidFill>
                <a:srgbClr val="000000"/>
              </a:solidFill>
              <a:latin typeface="Arial" charset="0"/>
              <a:cs typeface="Arial" charset="0"/>
            </a:endParaRPr>
          </a:p>
          <a:p>
            <a:pPr lvl="1">
              <a:lnSpc>
                <a:spcPct val="90000"/>
              </a:lnSpc>
              <a:spcBef>
                <a:spcPct val="0"/>
              </a:spcBef>
              <a:buFont typeface="Arial" charset="0"/>
              <a:buChar char="•"/>
              <a:defRPr/>
            </a:pPr>
            <a:r>
              <a:rPr lang="en-US" sz="2800" smtClean="0">
                <a:solidFill>
                  <a:srgbClr val="000000"/>
                </a:solidFill>
                <a:latin typeface="Arial" charset="0"/>
                <a:cs typeface="Arial" charset="0"/>
              </a:rPr>
              <a:t>Q&amp;A Article in May/June 2012 issue of Tile Magazine</a:t>
            </a:r>
          </a:p>
          <a:p>
            <a:pPr lvl="1">
              <a:lnSpc>
                <a:spcPct val="90000"/>
              </a:lnSpc>
              <a:spcBef>
                <a:spcPct val="0"/>
              </a:spcBef>
              <a:buFont typeface="Arial" charset="0"/>
              <a:buChar char="•"/>
              <a:defRPr/>
            </a:pPr>
            <a:endParaRPr lang="en-US" sz="2800" smtClean="0">
              <a:solidFill>
                <a:srgbClr val="000000"/>
              </a:solidFill>
              <a:latin typeface="Arial" charset="0"/>
              <a:cs typeface="Arial" charset="0"/>
            </a:endParaRPr>
          </a:p>
          <a:p>
            <a:pPr lvl="1">
              <a:lnSpc>
                <a:spcPct val="90000"/>
              </a:lnSpc>
              <a:spcBef>
                <a:spcPct val="0"/>
              </a:spcBef>
              <a:buFont typeface="Arial" charset="0"/>
              <a:buChar char="•"/>
              <a:defRPr/>
            </a:pPr>
            <a:r>
              <a:rPr lang="en-US" sz="2800" smtClean="0">
                <a:solidFill>
                  <a:srgbClr val="000000"/>
                </a:solidFill>
                <a:latin typeface="Arial" charset="0"/>
                <a:cs typeface="Arial" charset="0"/>
              </a:rPr>
              <a:t>TCNA’s website</a:t>
            </a:r>
          </a:p>
          <a:p>
            <a:pPr lvl="1">
              <a:lnSpc>
                <a:spcPct val="90000"/>
              </a:lnSpc>
              <a:spcBef>
                <a:spcPct val="0"/>
              </a:spcBef>
              <a:buFont typeface="Arial" charset="0"/>
              <a:buChar char="•"/>
              <a:defRPr/>
            </a:pPr>
            <a:endParaRPr lang="en-US" sz="2800" smtClean="0">
              <a:solidFill>
                <a:srgbClr val="000000"/>
              </a:solidFill>
              <a:latin typeface="Arial" charset="0"/>
              <a:cs typeface="Arial" charset="0"/>
            </a:endParaRPr>
          </a:p>
          <a:p>
            <a:pPr lvl="1">
              <a:lnSpc>
                <a:spcPct val="90000"/>
              </a:lnSpc>
              <a:spcBef>
                <a:spcPct val="0"/>
              </a:spcBef>
              <a:buFont typeface="Arial" charset="0"/>
              <a:buChar char="•"/>
              <a:defRPr/>
            </a:pPr>
            <a:r>
              <a:rPr lang="en-US" sz="2800" smtClean="0">
                <a:solidFill>
                  <a:srgbClr val="000000"/>
                </a:solidFill>
                <a:latin typeface="Arial" charset="0"/>
                <a:cs typeface="Arial" charset="0"/>
              </a:rPr>
              <a:t>Manufacturer’s literature </a:t>
            </a:r>
            <a:br>
              <a:rPr lang="en-US" sz="2800" smtClean="0">
                <a:solidFill>
                  <a:srgbClr val="000000"/>
                </a:solidFill>
                <a:latin typeface="Arial" charset="0"/>
                <a:cs typeface="Arial" charset="0"/>
              </a:rPr>
            </a:br>
            <a:r>
              <a:rPr lang="en-US" sz="2800" smtClean="0">
                <a:solidFill>
                  <a:srgbClr val="000000"/>
                </a:solidFill>
                <a:latin typeface="Arial" charset="0"/>
                <a:cs typeface="Arial" charset="0"/>
              </a:rPr>
              <a:t>and websites</a:t>
            </a:r>
          </a:p>
          <a:p>
            <a:pPr>
              <a:lnSpc>
                <a:spcPct val="90000"/>
              </a:lnSpc>
              <a:spcBef>
                <a:spcPct val="0"/>
              </a:spcBef>
              <a:defRPr/>
            </a:pPr>
            <a:endParaRPr lang="en-US" smtClean="0">
              <a:solidFill>
                <a:srgbClr val="000000"/>
              </a:solidFill>
              <a:latin typeface="Arial" charset="0"/>
              <a:cs typeface="Arial" charset="0"/>
            </a:endParaRPr>
          </a:p>
        </p:txBody>
      </p:sp>
      <p:pic>
        <p:nvPicPr>
          <p:cNvPr id="56328" name="Picture 8" descr="C:\Documents and Settings\ksimpson\Local Settings\Temporary Internet Files\Content.IE5\Z92LF0CJ\MP900255553[1].jpg"/>
          <p:cNvPicPr>
            <a:picLocks noChangeAspect="1" noChangeArrowheads="1"/>
          </p:cNvPicPr>
          <p:nvPr/>
        </p:nvPicPr>
        <p:blipFill>
          <a:blip r:embed="rId2"/>
          <a:srcRect/>
          <a:stretch>
            <a:fillRect/>
          </a:stretch>
        </p:blipFill>
        <p:spPr bwMode="auto">
          <a:xfrm>
            <a:off x="4783348" y="3756864"/>
            <a:ext cx="3657600" cy="2444496"/>
          </a:xfrm>
          <a:prstGeom prst="ellipse">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3"/>
          <p:cNvSpPr>
            <a:spLocks noGrp="1"/>
          </p:cNvSpPr>
          <p:nvPr>
            <p:ph type="title"/>
          </p:nvPr>
        </p:nvSpPr>
        <p:spPr bwMode="auto">
          <a:xfrm>
            <a:off x="523875" y="3725863"/>
            <a:ext cx="8686800" cy="136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cap="none" smtClean="0">
                <a:latin typeface="Arial" charset="0"/>
                <a:cs typeface="Arial" charset="0"/>
              </a:rPr>
              <a:t>This new method can change the industry…</a:t>
            </a:r>
          </a:p>
        </p:txBody>
      </p:sp>
      <p:pic>
        <p:nvPicPr>
          <p:cNvPr id="55299" name="Picture 4" descr="O:\Katelyn\Photos\bigstock-Time-For-Change--Ornate-Clock-55915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 y="700088"/>
            <a:ext cx="32416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defRPr/>
            </a:pPr>
            <a:r>
              <a:rPr dirty="0" smtClean="0">
                <a:latin typeface="Arial" charset="0"/>
                <a:cs typeface="Arial" charset="0"/>
              </a:rPr>
              <a:t>Game Changer Ahead…</a:t>
            </a:r>
          </a:p>
        </p:txBody>
      </p:sp>
      <p:sp>
        <p:nvSpPr>
          <p:cNvPr id="56323" name="Content Placeholder 2"/>
          <p:cNvSpPr>
            <a:spLocks noGrp="1"/>
          </p:cNvSpPr>
          <p:nvPr>
            <p:ph idx="1"/>
          </p:nvPr>
        </p:nvSpPr>
        <p:spPr bwMode="auto">
          <a:xfrm>
            <a:off x="498475" y="1676400"/>
            <a:ext cx="4378325" cy="430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182880" tIns="91440" numCol="1" anchor="t" anchorCtr="0" compatLnSpc="1">
            <a:prstTxWarp prst="textNoShape">
              <a:avLst/>
            </a:prstTxWarp>
          </a:bodyPr>
          <a:lstStyle/>
          <a:p>
            <a:pPr lvl="1">
              <a:lnSpc>
                <a:spcPct val="100000"/>
              </a:lnSpc>
              <a:spcBef>
                <a:spcPct val="0"/>
              </a:spcBef>
              <a:buFont typeface="Arial" charset="0"/>
              <a:buChar char="•"/>
            </a:pPr>
            <a:r>
              <a:rPr lang="en-US" sz="2400" smtClean="0">
                <a:latin typeface="Arial" charset="0"/>
                <a:cs typeface="Arial" charset="0"/>
              </a:rPr>
              <a:t>The BOT 3000 being a portable device now allows for more ease in testing in the field.</a:t>
            </a:r>
          </a:p>
          <a:p>
            <a:pPr lvl="1">
              <a:lnSpc>
                <a:spcPct val="100000"/>
              </a:lnSpc>
              <a:spcBef>
                <a:spcPct val="0"/>
              </a:spcBef>
              <a:buFont typeface="Arial" charset="0"/>
              <a:buChar char="•"/>
            </a:pPr>
            <a:endParaRPr lang="en-US" sz="2400" smtClean="0">
              <a:latin typeface="Arial" charset="0"/>
              <a:cs typeface="Arial" charset="0"/>
            </a:endParaRPr>
          </a:p>
          <a:p>
            <a:pPr lvl="1">
              <a:lnSpc>
                <a:spcPct val="100000"/>
              </a:lnSpc>
              <a:spcBef>
                <a:spcPct val="0"/>
              </a:spcBef>
              <a:buFont typeface="Arial" charset="0"/>
              <a:buChar char="•"/>
            </a:pPr>
            <a:r>
              <a:rPr lang="en-US" sz="2400" smtClean="0">
                <a:latin typeface="Arial" charset="0"/>
                <a:cs typeface="Arial" charset="0"/>
              </a:rPr>
              <a:t>This means periodic testing can be done to monitor the DCOF of the actual floor.</a:t>
            </a:r>
          </a:p>
          <a:p>
            <a:pPr lvl="3">
              <a:lnSpc>
                <a:spcPct val="100000"/>
              </a:lnSpc>
              <a:spcBef>
                <a:spcPct val="0"/>
              </a:spcBef>
              <a:buFont typeface="Wingdings" pitchFamily="-1" charset="2"/>
              <a:buChar char="§"/>
            </a:pPr>
            <a:r>
              <a:rPr lang="en-US" sz="2000" smtClean="0">
                <a:latin typeface="Arial" charset="0"/>
                <a:cs typeface="Arial" charset="0"/>
              </a:rPr>
              <a:t>Done by building owners, maintenance professionals, etc.</a:t>
            </a:r>
          </a:p>
        </p:txBody>
      </p:sp>
      <p:pic>
        <p:nvPicPr>
          <p:cNvPr id="56324" name="Picture 6" descr="O:\Katelyn\Photos\GameChanger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4613" y="1676400"/>
            <a:ext cx="3665537"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defRPr/>
            </a:pPr>
            <a:r>
              <a:rPr dirty="0" smtClean="0">
                <a:latin typeface="Arial" charset="0"/>
                <a:cs typeface="Arial" charset="0"/>
              </a:rPr>
              <a:t>The Game Changer!</a:t>
            </a:r>
          </a:p>
        </p:txBody>
      </p:sp>
      <p:sp>
        <p:nvSpPr>
          <p:cNvPr id="57347" name="Content Placeholder 2"/>
          <p:cNvSpPr>
            <a:spLocks noGrp="1"/>
          </p:cNvSpPr>
          <p:nvPr>
            <p:ph idx="1"/>
          </p:nvPr>
        </p:nvSpPr>
        <p:spPr bwMode="auto">
          <a:xfrm>
            <a:off x="498475" y="1703388"/>
            <a:ext cx="8142288" cy="44480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182880" tIns="91440" numCol="1" anchor="t" anchorCtr="0" compatLnSpc="1">
            <a:prstTxWarp prst="textNoShape">
              <a:avLst/>
            </a:prstTxWarp>
          </a:bodyPr>
          <a:lstStyle/>
          <a:p>
            <a:pPr lvl="1">
              <a:lnSpc>
                <a:spcPct val="100000"/>
              </a:lnSpc>
              <a:spcBef>
                <a:spcPct val="0"/>
              </a:spcBef>
              <a:buFont typeface="Arial" charset="0"/>
              <a:buChar char="•"/>
            </a:pPr>
            <a:r>
              <a:rPr lang="en-US" sz="2800" dirty="0" smtClean="0">
                <a:latin typeface="Arial" charset="0"/>
                <a:cs typeface="Arial" charset="0"/>
              </a:rPr>
              <a:t>Having a portable device that can be used onsite will help building owners identify possible maintenance and safety issues</a:t>
            </a:r>
          </a:p>
          <a:p>
            <a:pPr lvl="1">
              <a:lnSpc>
                <a:spcPct val="100000"/>
              </a:lnSpc>
              <a:spcBef>
                <a:spcPct val="0"/>
              </a:spcBef>
              <a:buFont typeface="Arial" charset="0"/>
              <a:buChar char="•"/>
            </a:pPr>
            <a:endParaRPr lang="en-US" sz="2800" dirty="0" smtClean="0">
              <a:latin typeface="Arial" charset="0"/>
              <a:cs typeface="Arial" charset="0"/>
            </a:endParaRPr>
          </a:p>
          <a:p>
            <a:pPr lvl="1">
              <a:lnSpc>
                <a:spcPct val="100000"/>
              </a:lnSpc>
              <a:spcBef>
                <a:spcPct val="0"/>
              </a:spcBef>
              <a:buFont typeface="Arial" charset="0"/>
              <a:buChar char="•"/>
            </a:pPr>
            <a:r>
              <a:rPr lang="en-US" sz="2800" dirty="0" smtClean="0">
                <a:latin typeface="Arial" charset="0"/>
                <a:cs typeface="Arial" charset="0"/>
              </a:rPr>
              <a:t>A log of floor measurements </a:t>
            </a:r>
            <a:br>
              <a:rPr lang="en-US" sz="2800" dirty="0" smtClean="0">
                <a:latin typeface="Arial" charset="0"/>
                <a:cs typeface="Arial" charset="0"/>
              </a:rPr>
            </a:br>
            <a:r>
              <a:rPr lang="en-US" sz="2800" dirty="0" smtClean="0">
                <a:latin typeface="Arial" charset="0"/>
                <a:cs typeface="Arial" charset="0"/>
              </a:rPr>
              <a:t>can be used to prove </a:t>
            </a:r>
            <a:br>
              <a:rPr lang="en-US" sz="2800" dirty="0" smtClean="0">
                <a:latin typeface="Arial" charset="0"/>
                <a:cs typeface="Arial" charset="0"/>
              </a:rPr>
            </a:br>
            <a:r>
              <a:rPr lang="en-US" sz="2800" dirty="0" smtClean="0">
                <a:latin typeface="Arial" charset="0"/>
                <a:cs typeface="Arial" charset="0"/>
              </a:rPr>
              <a:t>compliance in the event </a:t>
            </a:r>
            <a:br>
              <a:rPr lang="en-US" sz="2800" dirty="0" smtClean="0">
                <a:latin typeface="Arial" charset="0"/>
                <a:cs typeface="Arial" charset="0"/>
              </a:rPr>
            </a:br>
            <a:r>
              <a:rPr lang="en-US" sz="2800" dirty="0" smtClean="0">
                <a:latin typeface="Arial" charset="0"/>
                <a:cs typeface="Arial" charset="0"/>
              </a:rPr>
              <a:t>of a slip/fall claim</a:t>
            </a:r>
          </a:p>
          <a:p>
            <a:pPr>
              <a:spcBef>
                <a:spcPct val="0"/>
              </a:spcBef>
            </a:pPr>
            <a:endParaRPr lang="en-US" dirty="0" smtClean="0">
              <a:latin typeface="Arial" charset="0"/>
              <a:cs typeface="Arial" charset="0"/>
            </a:endParaRPr>
          </a:p>
        </p:txBody>
      </p:sp>
      <p:sp>
        <p:nvSpPr>
          <p:cNvPr id="57348" name="Slide Number Placeholder 3"/>
          <p:cNvSpPr>
            <a:spLocks noGrp="1"/>
          </p:cNvSpPr>
          <p:nvPr>
            <p:ph type="sldNum" sz="quarter" idx="4294967295"/>
          </p:nvPr>
        </p:nvSpPr>
        <p:spPr bwMode="auto">
          <a:xfrm>
            <a:off x="8546306" y="6403975"/>
            <a:ext cx="188913" cy="239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B3AD5E6B-E288-4065-B0A7-B3528E9B93F9}" type="slidenum">
              <a:rPr lang="en-US">
                <a:latin typeface="Arial" charset="0"/>
              </a:rPr>
              <a:pPr eaLnBrk="1" hangingPunct="1"/>
              <a:t>49</a:t>
            </a:fld>
            <a:endParaRPr lang="en-US" dirty="0">
              <a:latin typeface="Arial" charset="0"/>
            </a:endParaRPr>
          </a:p>
        </p:txBody>
      </p:sp>
      <p:pic>
        <p:nvPicPr>
          <p:cNvPr id="6" name="Picture 6" descr="C:\Documents and Settings\ksimpson\Local Settings\Temporary Internet Files\Content.IE5\L6YA81RU\MP900395954[1].jpg"/>
          <p:cNvPicPr>
            <a:picLocks noChangeAspect="1" noChangeArrowheads="1"/>
          </p:cNvPicPr>
          <p:nvPr/>
        </p:nvPicPr>
        <p:blipFill>
          <a:blip r:embed="rId2"/>
          <a:srcRect/>
          <a:stretch>
            <a:fillRect/>
          </a:stretch>
        </p:blipFill>
        <p:spPr bwMode="auto">
          <a:xfrm>
            <a:off x="6040293" y="2750272"/>
            <a:ext cx="2313998" cy="2313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73250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ksimpson\Local Settings\Temporary Internet Files\Content.IE5\24MQUPV8\MP900321087[1].jpg"/>
          <p:cNvPicPr>
            <a:picLocks noChangeAspect="1" noChangeArrowheads="1"/>
          </p:cNvPicPr>
          <p:nvPr/>
        </p:nvPicPr>
        <p:blipFill>
          <a:blip r:embed="rId2" cstate="print"/>
          <a:srcRect/>
          <a:stretch>
            <a:fillRect/>
          </a:stretch>
        </p:blipFill>
        <p:spPr bwMode="auto">
          <a:xfrm>
            <a:off x="5181600" y="3962400"/>
            <a:ext cx="3657600" cy="2609088"/>
          </a:xfrm>
          <a:prstGeom prst="rect">
            <a:avLst/>
          </a:prstGeom>
          <a:noFill/>
        </p:spPr>
      </p:pic>
      <p:cxnSp>
        <p:nvCxnSpPr>
          <p:cNvPr id="11" name="Straight Connector 10"/>
          <p:cNvCxnSpPr/>
          <p:nvPr/>
        </p:nvCxnSpPr>
        <p:spPr>
          <a:xfrm flipV="1">
            <a:off x="3276600" y="2743200"/>
            <a:ext cx="3886200" cy="2514600"/>
          </a:xfrm>
          <a:prstGeom prst="line">
            <a:avLst/>
          </a:prstGeom>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762000" y="457200"/>
            <a:ext cx="4038600" cy="584775"/>
          </a:xfrm>
          <a:prstGeom prst="rect">
            <a:avLst/>
          </a:prstGeom>
          <a:noFill/>
        </p:spPr>
        <p:txBody>
          <a:bodyPr wrap="square" rtlCol="0">
            <a:spAutoFit/>
          </a:bodyPr>
          <a:lstStyle/>
          <a:p>
            <a:r>
              <a:rPr lang="en-US" sz="3200" dirty="0" smtClean="0"/>
              <a:t>Coefficient of Friction =</a:t>
            </a:r>
            <a:endParaRPr lang="en-US" sz="3200" dirty="0"/>
          </a:p>
        </p:txBody>
      </p:sp>
      <p:sp>
        <p:nvSpPr>
          <p:cNvPr id="14" name="TextBox 13"/>
          <p:cNvSpPr txBox="1"/>
          <p:nvPr/>
        </p:nvSpPr>
        <p:spPr>
          <a:xfrm>
            <a:off x="6934200" y="3505200"/>
            <a:ext cx="1143000" cy="369332"/>
          </a:xfrm>
          <a:prstGeom prst="rect">
            <a:avLst/>
          </a:prstGeom>
          <a:noFill/>
        </p:spPr>
        <p:txBody>
          <a:bodyPr wrap="square" rtlCol="0">
            <a:spAutoFit/>
          </a:bodyPr>
          <a:lstStyle/>
          <a:p>
            <a:r>
              <a:rPr lang="en-US" dirty="0" smtClean="0"/>
              <a:t>“Weight”</a:t>
            </a:r>
            <a:endParaRPr lang="en-US" dirty="0"/>
          </a:p>
        </p:txBody>
      </p:sp>
      <p:pic>
        <p:nvPicPr>
          <p:cNvPr id="2057" name="Picture 9" descr="http://rhymeswithorange.com/files/2013/01/darth-vader-face.jpeg"/>
          <p:cNvPicPr>
            <a:picLocks noChangeAspect="1" noChangeArrowheads="1"/>
          </p:cNvPicPr>
          <p:nvPr/>
        </p:nvPicPr>
        <p:blipFill>
          <a:blip r:embed="rId3" cstate="print"/>
          <a:srcRect/>
          <a:stretch>
            <a:fillRect/>
          </a:stretch>
        </p:blipFill>
        <p:spPr bwMode="auto">
          <a:xfrm>
            <a:off x="457200" y="1447800"/>
            <a:ext cx="4038600" cy="3028950"/>
          </a:xfrm>
          <a:prstGeom prst="rect">
            <a:avLst/>
          </a:prstGeom>
          <a:noFill/>
        </p:spPr>
      </p:pic>
      <p:sp>
        <p:nvSpPr>
          <p:cNvPr id="16" name="TextBox 15"/>
          <p:cNvSpPr txBox="1"/>
          <p:nvPr/>
        </p:nvSpPr>
        <p:spPr>
          <a:xfrm>
            <a:off x="4648200" y="2667000"/>
            <a:ext cx="1981200" cy="369332"/>
          </a:xfrm>
          <a:prstGeom prst="rect">
            <a:avLst/>
          </a:prstGeom>
          <a:noFill/>
        </p:spPr>
        <p:txBody>
          <a:bodyPr wrap="square" rtlCol="0">
            <a:spAutoFit/>
          </a:bodyPr>
          <a:lstStyle/>
          <a:p>
            <a:r>
              <a:rPr lang="en-US" dirty="0" smtClean="0"/>
              <a:t>“The Force”</a:t>
            </a:r>
            <a:endParaRPr lang="en-US" dirty="0"/>
          </a:p>
        </p:txBody>
      </p:sp>
    </p:spTree>
    <p:extLst>
      <p:ext uri="{BB962C8B-B14F-4D97-AF65-F5344CB8AC3E}">
        <p14:creationId xmlns:p14="http://schemas.microsoft.com/office/powerpoint/2010/main" val="37753246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bwMode="auto">
          <a:xfrm>
            <a:off x="498475" y="292100"/>
            <a:ext cx="8142288" cy="725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defRPr/>
            </a:pPr>
            <a:r>
              <a:rPr dirty="0" smtClean="0">
                <a:latin typeface="Arial" charset="0"/>
                <a:cs typeface="Arial" charset="0"/>
              </a:rPr>
              <a:t>The Game Changer!</a:t>
            </a:r>
          </a:p>
        </p:txBody>
      </p:sp>
      <p:sp>
        <p:nvSpPr>
          <p:cNvPr id="57347" name="Content Placeholder 2"/>
          <p:cNvSpPr>
            <a:spLocks noGrp="1"/>
          </p:cNvSpPr>
          <p:nvPr>
            <p:ph idx="1"/>
          </p:nvPr>
        </p:nvSpPr>
        <p:spPr bwMode="auto">
          <a:xfrm>
            <a:off x="498475" y="1703387"/>
            <a:ext cx="8142288" cy="43094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182880" tIns="91440" numCol="1" anchor="t" anchorCtr="0" compatLnSpc="1">
            <a:prstTxWarp prst="textNoShape">
              <a:avLst/>
            </a:prstTxWarp>
          </a:bodyPr>
          <a:lstStyle/>
          <a:p>
            <a:pPr lvl="1">
              <a:lnSpc>
                <a:spcPct val="100000"/>
              </a:lnSpc>
              <a:spcBef>
                <a:spcPct val="0"/>
              </a:spcBef>
              <a:buFont typeface="Arial" charset="0"/>
              <a:buChar char="•"/>
            </a:pPr>
            <a:r>
              <a:rPr lang="en-US" sz="2800" dirty="0" smtClean="0">
                <a:latin typeface="Arial" charset="0"/>
                <a:cs typeface="Arial" charset="0"/>
              </a:rPr>
              <a:t>If areas of low traction are identified, traction enhancement measures can be taken</a:t>
            </a:r>
          </a:p>
          <a:p>
            <a:pPr lvl="1">
              <a:lnSpc>
                <a:spcPct val="100000"/>
              </a:lnSpc>
              <a:spcBef>
                <a:spcPct val="0"/>
              </a:spcBef>
              <a:buFont typeface="Arial" charset="0"/>
              <a:buChar char="•"/>
            </a:pPr>
            <a:endParaRPr lang="en-US" sz="2800" dirty="0" smtClean="0">
              <a:latin typeface="Arial" charset="0"/>
              <a:cs typeface="Arial" charset="0"/>
            </a:endParaRPr>
          </a:p>
          <a:p>
            <a:pPr lvl="1">
              <a:lnSpc>
                <a:spcPct val="100000"/>
              </a:lnSpc>
              <a:spcBef>
                <a:spcPct val="0"/>
              </a:spcBef>
              <a:buFont typeface="Arial" charset="0"/>
              <a:buChar char="•"/>
            </a:pPr>
            <a:r>
              <a:rPr lang="en-US" sz="2800" dirty="0" smtClean="0">
                <a:latin typeface="Arial" charset="0"/>
                <a:cs typeface="Arial" charset="0"/>
              </a:rPr>
              <a:t>Accidents are prevented… the world is a safer place!</a:t>
            </a:r>
          </a:p>
          <a:p>
            <a:pPr>
              <a:spcBef>
                <a:spcPct val="0"/>
              </a:spcBef>
            </a:pPr>
            <a:endParaRPr lang="en-US" dirty="0" smtClean="0">
              <a:latin typeface="Arial" charset="0"/>
              <a:cs typeface="Arial" charset="0"/>
            </a:endParaRPr>
          </a:p>
        </p:txBody>
      </p:sp>
      <p:sp>
        <p:nvSpPr>
          <p:cNvPr id="57348" name="Slide Number Placeholder 3"/>
          <p:cNvSpPr>
            <a:spLocks noGrp="1"/>
          </p:cNvSpPr>
          <p:nvPr>
            <p:ph type="sldNum" sz="quarter" idx="4294967295"/>
          </p:nvPr>
        </p:nvSpPr>
        <p:spPr bwMode="auto">
          <a:xfrm>
            <a:off x="8546306" y="6403975"/>
            <a:ext cx="188913" cy="239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1" charset="0"/>
                <a:ea typeface="ＭＳ Ｐゴシック" pitchFamily="-1" charset="-128"/>
              </a:defRPr>
            </a:lvl1pPr>
            <a:lvl2pPr marL="742950" indent="-285750" eaLnBrk="0" hangingPunct="0">
              <a:defRPr>
                <a:solidFill>
                  <a:schemeClr val="tx1"/>
                </a:solidFill>
                <a:latin typeface="Calibri" pitchFamily="-1" charset="0"/>
                <a:ea typeface="ＭＳ Ｐゴシック" pitchFamily="-1" charset="-128"/>
              </a:defRPr>
            </a:lvl2pPr>
            <a:lvl3pPr marL="1143000" indent="-228600" eaLnBrk="0" hangingPunct="0">
              <a:defRPr>
                <a:solidFill>
                  <a:schemeClr val="tx1"/>
                </a:solidFill>
                <a:latin typeface="Calibri" pitchFamily="-1" charset="0"/>
                <a:ea typeface="ＭＳ Ｐゴシック" pitchFamily="-1" charset="-128"/>
              </a:defRPr>
            </a:lvl3pPr>
            <a:lvl4pPr marL="1600200" indent="-228600" eaLnBrk="0" hangingPunct="0">
              <a:defRPr>
                <a:solidFill>
                  <a:schemeClr val="tx1"/>
                </a:solidFill>
                <a:latin typeface="Calibri" pitchFamily="-1" charset="0"/>
                <a:ea typeface="ＭＳ Ｐゴシック" pitchFamily="-1" charset="-128"/>
              </a:defRPr>
            </a:lvl4pPr>
            <a:lvl5pPr marL="2057400" indent="-228600" eaLnBrk="0" hangingPunct="0">
              <a:defRPr>
                <a:solidFill>
                  <a:schemeClr val="tx1"/>
                </a:solidFill>
                <a:latin typeface="Calibri" pitchFamily="-1"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Calibri" pitchFamily="-1" charset="0"/>
                <a:ea typeface="ＭＳ Ｐゴシック" pitchFamily="-1" charset="-128"/>
              </a:defRPr>
            </a:lvl9pPr>
          </a:lstStyle>
          <a:p>
            <a:pPr eaLnBrk="1" hangingPunct="1"/>
            <a:fld id="{B3AD5E6B-E288-4065-B0A7-B3528E9B93F9}" type="slidenum">
              <a:rPr lang="en-US">
                <a:latin typeface="Arial" charset="0"/>
              </a:rPr>
              <a:pPr eaLnBrk="1" hangingPunct="1"/>
              <a:t>50</a:t>
            </a:fld>
            <a:endParaRPr lang="en-US">
              <a:latin typeface="Arial" charset="0"/>
            </a:endParaRPr>
          </a:p>
        </p:txBody>
      </p:sp>
      <p:pic>
        <p:nvPicPr>
          <p:cNvPr id="57349" name="Picture 7" descr="C:\Documents and Settings\ksimpson\Local Settings\Temporary Internet Files\Content.IE5\NOBP3X6O\MC90015133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313" y="4025900"/>
            <a:ext cx="186531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bwMode="auto">
          <a:xfrm>
            <a:off x="498475" y="1490663"/>
            <a:ext cx="5249863" cy="49239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182880" numCol="1" anchor="t" anchorCtr="0" compatLnSpc="1">
            <a:prstTxWarp prst="textNoShape">
              <a:avLst/>
            </a:prstTxWarp>
          </a:bodyPr>
          <a:lstStyle/>
          <a:p>
            <a:pPr marL="342900" indent="-342900">
              <a:lnSpc>
                <a:spcPct val="100000"/>
              </a:lnSpc>
              <a:spcBef>
                <a:spcPct val="0"/>
              </a:spcBef>
              <a:spcAft>
                <a:spcPts val="0"/>
              </a:spcAft>
              <a:buFont typeface="Arial" pitchFamily="34" charset="0"/>
              <a:buChar char="•"/>
            </a:pPr>
            <a:r>
              <a:rPr lang="en-US" dirty="0"/>
              <a:t>COF is dependent on the two surfaces in </a:t>
            </a:r>
            <a:r>
              <a:rPr lang="en-US" dirty="0" smtClean="0"/>
              <a:t>contact</a:t>
            </a:r>
          </a:p>
          <a:p>
            <a:pPr marL="342900" indent="-342900">
              <a:spcBef>
                <a:spcPct val="0"/>
              </a:spcBef>
              <a:buFont typeface="Arial" pitchFamily="34" charset="0"/>
              <a:buChar char="•"/>
            </a:pPr>
            <a:endParaRPr lang="en-US" dirty="0"/>
          </a:p>
          <a:p>
            <a:pPr marL="342900" indent="-342900">
              <a:lnSpc>
                <a:spcPct val="100000"/>
              </a:lnSpc>
              <a:spcBef>
                <a:spcPct val="0"/>
              </a:spcBef>
              <a:buFont typeface="Arial" pitchFamily="34" charset="0"/>
              <a:buChar char="•"/>
            </a:pPr>
            <a:r>
              <a:rPr lang="en-US" dirty="0" smtClean="0"/>
              <a:t>For example: Shoe </a:t>
            </a:r>
            <a:r>
              <a:rPr lang="en-US" dirty="0"/>
              <a:t>sole and tile </a:t>
            </a:r>
            <a:r>
              <a:rPr lang="en-US" dirty="0" smtClean="0"/>
              <a:t>surface</a:t>
            </a:r>
          </a:p>
          <a:p>
            <a:pPr marL="342900" indent="-342900">
              <a:lnSpc>
                <a:spcPct val="100000"/>
              </a:lnSpc>
              <a:spcBef>
                <a:spcPct val="0"/>
              </a:spcBef>
              <a:buFont typeface="Arial" pitchFamily="34" charset="0"/>
              <a:buChar char="•"/>
            </a:pPr>
            <a:endParaRPr lang="en-US" dirty="0" smtClean="0"/>
          </a:p>
          <a:p>
            <a:pPr marL="342900" indent="-342900">
              <a:lnSpc>
                <a:spcPct val="100000"/>
              </a:lnSpc>
              <a:spcBef>
                <a:spcPct val="0"/>
              </a:spcBef>
              <a:buFont typeface="Arial" pitchFamily="34" charset="0"/>
              <a:buChar char="•"/>
            </a:pPr>
            <a:r>
              <a:rPr lang="en-US" dirty="0" smtClean="0"/>
              <a:t>Other Variables </a:t>
            </a:r>
            <a:r>
              <a:rPr lang="en-US" dirty="0"/>
              <a:t>that affect </a:t>
            </a:r>
            <a:r>
              <a:rPr lang="en-US" dirty="0" smtClean="0"/>
              <a:t>COF:</a:t>
            </a:r>
          </a:p>
          <a:p>
            <a:pPr marL="342900" indent="-342900">
              <a:lnSpc>
                <a:spcPct val="100000"/>
              </a:lnSpc>
              <a:buFont typeface="Arial" pitchFamily="34" charset="0"/>
              <a:buChar char="•"/>
            </a:pPr>
            <a:r>
              <a:rPr lang="en-US" dirty="0"/>
              <a:t>Surface contaminants</a:t>
            </a:r>
          </a:p>
          <a:p>
            <a:pPr lvl="2">
              <a:lnSpc>
                <a:spcPct val="100000"/>
              </a:lnSpc>
            </a:pPr>
            <a:r>
              <a:rPr lang="en-US" sz="2000" dirty="0"/>
              <a:t>Residual soap on floor</a:t>
            </a:r>
          </a:p>
          <a:p>
            <a:pPr lvl="2">
              <a:lnSpc>
                <a:spcPct val="100000"/>
              </a:lnSpc>
            </a:pPr>
            <a:r>
              <a:rPr lang="en-US" sz="2000" dirty="0"/>
              <a:t>Grease/oil</a:t>
            </a:r>
          </a:p>
          <a:p>
            <a:pPr lvl="2">
              <a:lnSpc>
                <a:spcPct val="100000"/>
              </a:lnSpc>
            </a:pPr>
            <a:r>
              <a:rPr lang="en-US" sz="2000" dirty="0"/>
              <a:t>Food </a:t>
            </a:r>
            <a:r>
              <a:rPr lang="en-US" sz="2000" dirty="0" smtClean="0"/>
              <a:t>debris</a:t>
            </a:r>
          </a:p>
          <a:p>
            <a:pPr marL="398462" lvl="2" indent="0">
              <a:lnSpc>
                <a:spcPct val="100000"/>
              </a:lnSpc>
              <a:buNone/>
            </a:pPr>
            <a:endParaRPr lang="en-US" sz="2000" dirty="0" smtClean="0"/>
          </a:p>
          <a:p>
            <a:pPr marL="342900" indent="-342900">
              <a:lnSpc>
                <a:spcPct val="100000"/>
              </a:lnSpc>
              <a:spcBef>
                <a:spcPct val="0"/>
              </a:spcBef>
              <a:buFont typeface="Arial" pitchFamily="34" charset="0"/>
              <a:buChar char="•"/>
            </a:pPr>
            <a:endParaRPr lang="en-US" dirty="0" smtClean="0"/>
          </a:p>
          <a:p>
            <a:pPr marL="628650" lvl="1" indent="-342900">
              <a:lnSpc>
                <a:spcPct val="100000"/>
              </a:lnSpc>
              <a:spcBef>
                <a:spcPct val="0"/>
              </a:spcBef>
            </a:pPr>
            <a:endParaRPr lang="en-US" dirty="0" smtClean="0"/>
          </a:p>
          <a:p>
            <a:pPr marL="342900" indent="-342900">
              <a:lnSpc>
                <a:spcPct val="100000"/>
              </a:lnSpc>
              <a:spcBef>
                <a:spcPct val="0"/>
              </a:spcBef>
              <a:buFont typeface="Arial" pitchFamily="34" charset="0"/>
              <a:buChar char="•"/>
            </a:pPr>
            <a:endParaRPr lang="en-US" dirty="0"/>
          </a:p>
          <a:p>
            <a:pPr marL="342900" indent="-342900">
              <a:spcBef>
                <a:spcPct val="0"/>
              </a:spcBef>
              <a:buFont typeface="Arial" pitchFamily="34" charset="0"/>
              <a:buChar char="•"/>
            </a:pPr>
            <a:endParaRPr lang="en-US" dirty="0" smtClean="0"/>
          </a:p>
          <a:p>
            <a:pPr marL="342900" indent="-342900">
              <a:spcBef>
                <a:spcPct val="0"/>
              </a:spcBef>
              <a:buFont typeface="Arial" pitchFamily="34" charset="0"/>
              <a:buChar char="•"/>
            </a:pPr>
            <a:endParaRPr lang="en-US" dirty="0">
              <a:latin typeface="Arial" charset="0"/>
              <a:cs typeface="Arial" charset="0"/>
            </a:endParaRPr>
          </a:p>
          <a:p>
            <a:pPr marL="342900" indent="-342900">
              <a:spcBef>
                <a:spcPct val="0"/>
              </a:spcBef>
              <a:buFont typeface="Arial" pitchFamily="34" charset="0"/>
              <a:buChar char="•"/>
            </a:pPr>
            <a:endParaRPr lang="en-US" dirty="0" smtClean="0">
              <a:latin typeface="Arial" charset="0"/>
              <a:cs typeface="Arial" charset="0"/>
            </a:endParaRPr>
          </a:p>
        </p:txBody>
      </p:sp>
      <p:sp>
        <p:nvSpPr>
          <p:cNvPr id="8" name="Rectangle 2"/>
          <p:cNvSpPr>
            <a:spLocks noGrp="1" noRot="1" noChangeArrowheads="1"/>
          </p:cNvSpPr>
          <p:nvPr>
            <p:ph type="title"/>
          </p:nvPr>
        </p:nvSpPr>
        <p:spPr>
          <a:xfrm>
            <a:off x="498475" y="304799"/>
            <a:ext cx="8142288" cy="637310"/>
          </a:xfrm>
        </p:spPr>
        <p:txBody>
          <a:bodyPr>
            <a:normAutofit/>
          </a:bodyPr>
          <a:lstStyle/>
          <a:p>
            <a:r>
              <a:rPr lang="en-US" sz="4000" dirty="0"/>
              <a:t>What is Coefficient of Friction</a:t>
            </a:r>
            <a:r>
              <a:rPr lang="en-US" sz="4000" dirty="0" smtClean="0"/>
              <a:t>?</a:t>
            </a:r>
            <a:endParaRPr lang="en-US" sz="4000" dirty="0"/>
          </a:p>
        </p:txBody>
      </p:sp>
      <p:pic>
        <p:nvPicPr>
          <p:cNvPr id="5" name="Picture 8" descr="2954932569_97205d4241"/>
          <p:cNvPicPr>
            <a:picLocks noChangeAspect="1" noChangeArrowheads="1"/>
          </p:cNvPicPr>
          <p:nvPr/>
        </p:nvPicPr>
        <p:blipFill>
          <a:blip r:embed="rId2" cstate="print"/>
          <a:srcRect/>
          <a:stretch>
            <a:fillRect/>
          </a:stretch>
        </p:blipFill>
        <p:spPr bwMode="auto">
          <a:xfrm>
            <a:off x="5793664" y="1490663"/>
            <a:ext cx="3350336" cy="2903916"/>
          </a:xfrm>
          <a:prstGeom prst="rect">
            <a:avLst/>
          </a:prstGeom>
          <a:noFill/>
        </p:spPr>
      </p:pic>
    </p:spTree>
    <p:extLst>
      <p:ext uri="{BB962C8B-B14F-4D97-AF65-F5344CB8AC3E}">
        <p14:creationId xmlns:p14="http://schemas.microsoft.com/office/powerpoint/2010/main" val="2370629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bwMode="auto">
          <a:xfrm>
            <a:off x="498475" y="1490663"/>
            <a:ext cx="5249863" cy="49239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182880" numCol="1" anchor="t" anchorCtr="0" compatLnSpc="1">
            <a:prstTxWarp prst="textNoShape">
              <a:avLst/>
            </a:prstTxWarp>
          </a:bodyPr>
          <a:lstStyle/>
          <a:p>
            <a:pPr>
              <a:spcBef>
                <a:spcPct val="0"/>
              </a:spcBef>
              <a:buFont typeface="Arial" charset="0"/>
              <a:buChar char="•"/>
            </a:pPr>
            <a:endParaRPr lang="en-US" dirty="0" smtClean="0">
              <a:latin typeface="Arial" charset="0"/>
              <a:cs typeface="Arial" charset="0"/>
            </a:endParaRPr>
          </a:p>
          <a:p>
            <a:pPr marL="342900" indent="-342900">
              <a:lnSpc>
                <a:spcPct val="100000"/>
              </a:lnSpc>
              <a:buFont typeface="Arial" pitchFamily="34" charset="0"/>
              <a:buChar char="•"/>
            </a:pPr>
            <a:r>
              <a:rPr lang="en-US" dirty="0"/>
              <a:t>Geometric properties at the interface</a:t>
            </a:r>
          </a:p>
          <a:p>
            <a:pPr lvl="2">
              <a:lnSpc>
                <a:spcPct val="100000"/>
              </a:lnSpc>
            </a:pPr>
            <a:r>
              <a:rPr lang="en-US" sz="2000" dirty="0"/>
              <a:t>Smooth </a:t>
            </a:r>
          </a:p>
          <a:p>
            <a:pPr lvl="2">
              <a:lnSpc>
                <a:spcPct val="100000"/>
              </a:lnSpc>
            </a:pPr>
            <a:r>
              <a:rPr lang="en-US" sz="2000" dirty="0"/>
              <a:t>Rough</a:t>
            </a:r>
          </a:p>
          <a:p>
            <a:pPr lvl="2">
              <a:lnSpc>
                <a:spcPct val="100000"/>
              </a:lnSpc>
            </a:pPr>
            <a:r>
              <a:rPr lang="en-US" sz="2000" dirty="0" smtClean="0"/>
              <a:t>Textured</a:t>
            </a:r>
          </a:p>
          <a:p>
            <a:pPr marL="398462" lvl="2" indent="0">
              <a:lnSpc>
                <a:spcPct val="100000"/>
              </a:lnSpc>
              <a:buNone/>
            </a:pPr>
            <a:endParaRPr lang="en-US" sz="2000" dirty="0"/>
          </a:p>
          <a:p>
            <a:pPr marL="342900" indent="-342900">
              <a:lnSpc>
                <a:spcPct val="100000"/>
              </a:lnSpc>
              <a:buFont typeface="Arial" pitchFamily="34" charset="0"/>
              <a:buChar char="•"/>
            </a:pPr>
            <a:r>
              <a:rPr lang="en-US" dirty="0" smtClean="0"/>
              <a:t>Temperature &amp; Humidity</a:t>
            </a:r>
          </a:p>
        </p:txBody>
      </p:sp>
      <p:sp>
        <p:nvSpPr>
          <p:cNvPr id="8" name="Rectangle 2"/>
          <p:cNvSpPr>
            <a:spLocks noGrp="1" noRot="1" noChangeArrowheads="1"/>
          </p:cNvSpPr>
          <p:nvPr>
            <p:ph type="title"/>
          </p:nvPr>
        </p:nvSpPr>
        <p:spPr>
          <a:xfrm>
            <a:off x="498475" y="304799"/>
            <a:ext cx="8142288" cy="637310"/>
          </a:xfrm>
        </p:spPr>
        <p:txBody>
          <a:bodyPr>
            <a:normAutofit/>
          </a:bodyPr>
          <a:lstStyle/>
          <a:p>
            <a:r>
              <a:rPr lang="en-US" sz="4000" dirty="0" smtClean="0"/>
              <a:t>More Variables </a:t>
            </a:r>
            <a:r>
              <a:rPr lang="en-US" sz="4000" dirty="0"/>
              <a:t>that affect COF</a:t>
            </a:r>
          </a:p>
        </p:txBody>
      </p:sp>
      <p:pic>
        <p:nvPicPr>
          <p:cNvPr id="5" name="Picture 4"/>
          <p:cNvPicPr>
            <a:picLocks noChangeAspect="1" noChangeArrowheads="1"/>
          </p:cNvPicPr>
          <p:nvPr/>
        </p:nvPicPr>
        <p:blipFill>
          <a:blip r:embed="rId2" cstate="print"/>
          <a:srcRect/>
          <a:stretch>
            <a:fillRect/>
          </a:stretch>
        </p:blipFill>
        <p:spPr bwMode="auto">
          <a:xfrm>
            <a:off x="5448668" y="2282588"/>
            <a:ext cx="3259138" cy="3429000"/>
          </a:xfrm>
          <a:prstGeom prst="rect">
            <a:avLst/>
          </a:prstGeom>
          <a:noFill/>
          <a:ln w="9525">
            <a:noFill/>
            <a:miter lim="800000"/>
            <a:headEnd/>
            <a:tailEnd/>
          </a:ln>
          <a:effectLst/>
        </p:spPr>
      </p:pic>
    </p:spTree>
    <p:extLst>
      <p:ext uri="{BB962C8B-B14F-4D97-AF65-F5344CB8AC3E}">
        <p14:creationId xmlns:p14="http://schemas.microsoft.com/office/powerpoint/2010/main" val="23497654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bwMode="auto">
          <a:xfrm>
            <a:off x="498475" y="1490663"/>
            <a:ext cx="5249863" cy="49239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182880" numCol="1" anchor="t" anchorCtr="0" compatLnSpc="1">
            <a:prstTxWarp prst="textNoShape">
              <a:avLst/>
            </a:prstTxWarp>
          </a:bodyPr>
          <a:lstStyle/>
          <a:p>
            <a:pPr>
              <a:spcBef>
                <a:spcPct val="0"/>
              </a:spcBef>
              <a:buFont typeface="Arial" charset="0"/>
              <a:buChar char="•"/>
            </a:pPr>
            <a:endParaRPr lang="en-US" dirty="0" smtClean="0">
              <a:latin typeface="Arial" charset="0"/>
              <a:cs typeface="Arial" charset="0"/>
            </a:endParaRPr>
          </a:p>
          <a:p>
            <a:pPr marL="342900" indent="-342900">
              <a:lnSpc>
                <a:spcPct val="100000"/>
              </a:lnSpc>
              <a:buFont typeface="Arial" pitchFamily="34" charset="0"/>
              <a:buChar char="•"/>
            </a:pPr>
            <a:r>
              <a:rPr lang="en-US" dirty="0"/>
              <a:t>Is it always the same?</a:t>
            </a:r>
          </a:p>
          <a:p>
            <a:pPr lvl="2">
              <a:lnSpc>
                <a:spcPct val="100000"/>
              </a:lnSpc>
            </a:pPr>
            <a:r>
              <a:rPr lang="en-US" sz="2000" dirty="0"/>
              <a:t>No, dependent on the variables discussed</a:t>
            </a:r>
            <a:r>
              <a:rPr lang="en-US" sz="2000" dirty="0" smtClean="0"/>
              <a:t>.</a:t>
            </a:r>
          </a:p>
          <a:p>
            <a:pPr lvl="2">
              <a:lnSpc>
                <a:spcPct val="100000"/>
              </a:lnSpc>
            </a:pPr>
            <a:endParaRPr lang="en-US" sz="2000" dirty="0"/>
          </a:p>
          <a:p>
            <a:pPr marL="342900" indent="-342900">
              <a:lnSpc>
                <a:spcPct val="100000"/>
              </a:lnSpc>
              <a:buFont typeface="Arial" pitchFamily="34" charset="0"/>
              <a:buChar char="•"/>
            </a:pPr>
            <a:r>
              <a:rPr lang="en-US" dirty="0"/>
              <a:t>Can you say a tile has a COF of 0.60?</a:t>
            </a:r>
          </a:p>
          <a:p>
            <a:pPr lvl="2">
              <a:lnSpc>
                <a:spcPct val="100000"/>
              </a:lnSpc>
            </a:pPr>
            <a:r>
              <a:rPr lang="en-US" sz="2000" dirty="0"/>
              <a:t>No, it is not a property of the tile</a:t>
            </a:r>
            <a:r>
              <a:rPr lang="en-US" sz="2000" dirty="0" smtClean="0"/>
              <a:t>. </a:t>
            </a:r>
            <a:br>
              <a:rPr lang="en-US" sz="2000" dirty="0" smtClean="0"/>
            </a:br>
            <a:r>
              <a:rPr lang="en-US" sz="2000" dirty="0" smtClean="0"/>
              <a:t/>
            </a:r>
            <a:br>
              <a:rPr lang="en-US" sz="2000" dirty="0" smtClean="0"/>
            </a:br>
            <a:r>
              <a:rPr lang="en-US" sz="2000" dirty="0" smtClean="0"/>
              <a:t>Refers to the value obtained between a test sensor and the tile (i.e. COF of 0.6 when tested per ___</a:t>
            </a:r>
            <a:endParaRPr lang="en-US" sz="2000" dirty="0"/>
          </a:p>
          <a:p>
            <a:pPr lvl="1">
              <a:lnSpc>
                <a:spcPct val="100000"/>
              </a:lnSpc>
              <a:spcBef>
                <a:spcPct val="0"/>
              </a:spcBef>
              <a:spcAft>
                <a:spcPts val="1200"/>
              </a:spcAft>
              <a:buFont typeface="Arial" charset="0"/>
              <a:buChar char="•"/>
            </a:pPr>
            <a:endParaRPr lang="en-US" dirty="0" smtClean="0">
              <a:latin typeface="Arial" charset="0"/>
              <a:cs typeface="Arial" charset="0"/>
            </a:endParaRPr>
          </a:p>
        </p:txBody>
      </p:sp>
      <p:sp>
        <p:nvSpPr>
          <p:cNvPr id="8" name="Rectangle 2"/>
          <p:cNvSpPr>
            <a:spLocks noGrp="1" noRot="1" noChangeArrowheads="1"/>
          </p:cNvSpPr>
          <p:nvPr>
            <p:ph type="title"/>
          </p:nvPr>
        </p:nvSpPr>
        <p:spPr>
          <a:xfrm>
            <a:off x="498475" y="304799"/>
            <a:ext cx="8142288" cy="637310"/>
          </a:xfrm>
        </p:spPr>
        <p:txBody>
          <a:bodyPr>
            <a:normAutofit/>
          </a:bodyPr>
          <a:lstStyle/>
          <a:p>
            <a:r>
              <a:rPr lang="en-US" sz="4000" dirty="0"/>
              <a:t>What is Coefficient of Friction</a:t>
            </a:r>
            <a:r>
              <a:rPr lang="en-US" sz="4000" dirty="0" smtClean="0"/>
              <a:t>?</a:t>
            </a:r>
            <a:endParaRPr lang="en-US" sz="4000" dirty="0"/>
          </a:p>
        </p:txBody>
      </p:sp>
      <p:pic>
        <p:nvPicPr>
          <p:cNvPr id="9" name="Picture 5" descr="500px-Friction"/>
          <p:cNvPicPr>
            <a:picLocks noChangeAspect="1" noChangeArrowheads="1"/>
          </p:cNvPicPr>
          <p:nvPr/>
        </p:nvPicPr>
        <p:blipFill>
          <a:blip r:embed="rId2" cstate="print"/>
          <a:srcRect/>
          <a:stretch>
            <a:fillRect/>
          </a:stretch>
        </p:blipFill>
        <p:spPr bwMode="auto">
          <a:xfrm>
            <a:off x="5943554" y="1974272"/>
            <a:ext cx="2951063" cy="3969328"/>
          </a:xfrm>
          <a:prstGeom prst="rect">
            <a:avLst/>
          </a:prstGeom>
          <a:noFill/>
        </p:spPr>
      </p:pic>
    </p:spTree>
    <p:extLst>
      <p:ext uri="{BB962C8B-B14F-4D97-AF65-F5344CB8AC3E}">
        <p14:creationId xmlns:p14="http://schemas.microsoft.com/office/powerpoint/2010/main" val="30206821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animEffect transition="in" filter="fade">
                                      <p:cBhvr>
                                        <p:cTn id="11" dur="500"/>
                                        <p:tgtEl>
                                          <p:spTgt spid="17411">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411">
                                            <p:txEl>
                                              <p:pRg st="5" end="5"/>
                                            </p:txEl>
                                          </p:spTgt>
                                        </p:tgtEl>
                                        <p:attrNameLst>
                                          <p:attrName>style.visibility</p:attrName>
                                        </p:attrNameLst>
                                      </p:cBhvr>
                                      <p:to>
                                        <p:strVal val="visible"/>
                                      </p:to>
                                    </p:set>
                                    <p:animEffect transition="in" filter="fade">
                                      <p:cBhvr>
                                        <p:cTn id="16" dur="500"/>
                                        <p:tgtEl>
                                          <p:spTgt spid="17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bwMode="auto">
          <a:xfrm>
            <a:off x="498475" y="1490662"/>
            <a:ext cx="5249863" cy="47873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182880" numCol="1" anchor="t" anchorCtr="0" compatLnSpc="1">
            <a:prstTxWarp prst="textNoShape">
              <a:avLst/>
            </a:prstTxWarp>
          </a:bodyPr>
          <a:lstStyle/>
          <a:p>
            <a:pPr>
              <a:spcBef>
                <a:spcPct val="0"/>
              </a:spcBef>
              <a:buFont typeface="Arial" charset="0"/>
              <a:buChar char="•"/>
            </a:pPr>
            <a:endParaRPr lang="en-US" sz="2400" dirty="0" smtClean="0">
              <a:latin typeface="Arial" charset="0"/>
              <a:cs typeface="Arial" charset="0"/>
            </a:endParaRPr>
          </a:p>
          <a:p>
            <a:pPr marL="342900" lvl="0" indent="-342900" eaLnBrk="1" fontAlgn="auto" hangingPunct="1">
              <a:lnSpc>
                <a:spcPct val="100000"/>
              </a:lnSpc>
              <a:spcBef>
                <a:spcPct val="20000"/>
              </a:spcBef>
              <a:spcAft>
                <a:spcPts val="0"/>
              </a:spcAft>
              <a:buFont typeface="Arial" pitchFamily="34" charset="0"/>
              <a:buChar char="•"/>
            </a:pPr>
            <a:r>
              <a:rPr lang="en-US" sz="2400" dirty="0">
                <a:solidFill>
                  <a:prstClr val="black"/>
                </a:solidFill>
                <a:ea typeface="+mn-ea"/>
              </a:rPr>
              <a:t>Dynamic Coefficient of Friction (DCOF): The ratio of force necessary to keep a surface already in motion sliding over another divided by the weight (or normal force) of an object</a:t>
            </a:r>
            <a:r>
              <a:rPr lang="en-US" sz="2400" dirty="0" smtClean="0">
                <a:solidFill>
                  <a:prstClr val="black"/>
                </a:solidFill>
                <a:ea typeface="+mn-ea"/>
              </a:rPr>
              <a:t>.</a:t>
            </a:r>
          </a:p>
          <a:p>
            <a:pPr lvl="0" eaLnBrk="1" fontAlgn="auto" hangingPunct="1">
              <a:lnSpc>
                <a:spcPct val="100000"/>
              </a:lnSpc>
              <a:spcBef>
                <a:spcPct val="20000"/>
              </a:spcBef>
              <a:spcAft>
                <a:spcPts val="0"/>
              </a:spcAft>
            </a:pPr>
            <a:endParaRPr lang="en-US" sz="2400" dirty="0">
              <a:solidFill>
                <a:prstClr val="black"/>
              </a:solidFill>
              <a:ea typeface="+mn-ea"/>
            </a:endParaRPr>
          </a:p>
          <a:p>
            <a:pPr marL="342900" lvl="0" indent="-342900" eaLnBrk="1" fontAlgn="auto" hangingPunct="1">
              <a:lnSpc>
                <a:spcPct val="100000"/>
              </a:lnSpc>
              <a:spcBef>
                <a:spcPct val="20000"/>
              </a:spcBef>
              <a:spcAft>
                <a:spcPts val="0"/>
              </a:spcAft>
              <a:buFont typeface="Arial" pitchFamily="34" charset="0"/>
              <a:buChar char="•"/>
            </a:pPr>
            <a:r>
              <a:rPr lang="en-US" sz="2400" dirty="0">
                <a:solidFill>
                  <a:prstClr val="black"/>
                </a:solidFill>
                <a:ea typeface="+mn-ea"/>
              </a:rPr>
              <a:t>DCOF = Dynamic Force (F)/weight of object</a:t>
            </a:r>
          </a:p>
          <a:p>
            <a:pPr lvl="1">
              <a:lnSpc>
                <a:spcPct val="100000"/>
              </a:lnSpc>
              <a:spcBef>
                <a:spcPct val="0"/>
              </a:spcBef>
              <a:spcAft>
                <a:spcPts val="1200"/>
              </a:spcAft>
              <a:buFont typeface="Arial" charset="0"/>
              <a:buChar char="•"/>
            </a:pPr>
            <a:endParaRPr lang="en-US" sz="2400" dirty="0" smtClean="0">
              <a:latin typeface="Arial" charset="0"/>
              <a:cs typeface="Arial" charset="0"/>
            </a:endParaRPr>
          </a:p>
        </p:txBody>
      </p:sp>
      <p:pic>
        <p:nvPicPr>
          <p:cNvPr id="7" name="Picture 6" descr="ANSIA137.1OutsideCoverFront.png"/>
          <p:cNvPicPr>
            <a:picLocks noChangeAspect="1"/>
          </p:cNvPicPr>
          <p:nvPr/>
        </p:nvPicPr>
        <p:blipFill>
          <a:blip r:embed="rId2" cstate="print"/>
          <a:stretch>
            <a:fillRect/>
          </a:stretch>
        </p:blipFill>
        <p:spPr bwMode="auto">
          <a:xfrm>
            <a:off x="5873044" y="2110081"/>
            <a:ext cx="2500892" cy="32602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itle 1"/>
          <p:cNvSpPr>
            <a:spLocks noGrp="1"/>
          </p:cNvSpPr>
          <p:nvPr>
            <p:ph type="title"/>
          </p:nvPr>
        </p:nvSpPr>
        <p:spPr>
          <a:xfrm>
            <a:off x="457200" y="313899"/>
            <a:ext cx="8229600" cy="653362"/>
          </a:xfrm>
        </p:spPr>
        <p:txBody>
          <a:bodyPr anchor="ctr" anchorCtr="0"/>
          <a:lstStyle/>
          <a:p>
            <a:r>
              <a:rPr lang="en-US" dirty="0" smtClean="0"/>
              <a:t>Definition of DCOF</a:t>
            </a:r>
            <a:endParaRPr lang="en-US" dirty="0"/>
          </a:p>
        </p:txBody>
      </p:sp>
    </p:spTree>
    <p:extLst>
      <p:ext uri="{BB962C8B-B14F-4D97-AF65-F5344CB8AC3E}">
        <p14:creationId xmlns:p14="http://schemas.microsoft.com/office/powerpoint/2010/main" val="3523206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HW Standard Theme">
  <a:themeElements>
    <a:clrScheme name="HW Palette 2012">
      <a:dk1>
        <a:sysClr val="windowText" lastClr="000000"/>
      </a:dk1>
      <a:lt1>
        <a:sysClr val="window" lastClr="FFFFFF"/>
      </a:lt1>
      <a:dk2>
        <a:srgbClr val="EE2737"/>
      </a:dk2>
      <a:lt2>
        <a:srgbClr val="F2A900"/>
      </a:lt2>
      <a:accent1>
        <a:srgbClr val="FF8200"/>
      </a:accent1>
      <a:accent2>
        <a:srgbClr val="DA1884"/>
      </a:accent2>
      <a:accent3>
        <a:srgbClr val="0077C8"/>
      </a:accent3>
      <a:accent4>
        <a:srgbClr val="00BFB3"/>
      </a:accent4>
      <a:accent5>
        <a:srgbClr val="84BD00"/>
      </a:accent5>
      <a:accent6>
        <a:srgbClr val="FCE300"/>
      </a:accent6>
      <a:hlink>
        <a:srgbClr val="999999"/>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11504</TotalTime>
  <Words>1935</Words>
  <Application>Microsoft Macintosh PowerPoint</Application>
  <PresentationFormat>On-screen Show (4:3)</PresentationFormat>
  <Paragraphs>260</Paragraphs>
  <Slides>50</Slides>
  <Notes>23</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HW Standard Theme</vt:lpstr>
      <vt:lpstr>DCOF AcuTestSM: The New and Improved Method for Coefficient of Friction</vt:lpstr>
      <vt:lpstr>The Standard for Coefficient of Friction in the U.S. Tile Industry has Changed! </vt:lpstr>
      <vt:lpstr>The Standard for COF has Changed</vt:lpstr>
      <vt:lpstr>What is Coefficient of Friction?</vt:lpstr>
      <vt:lpstr>PowerPoint Presentation</vt:lpstr>
      <vt:lpstr>What is Coefficient of Friction?</vt:lpstr>
      <vt:lpstr>More Variables that affect COF</vt:lpstr>
      <vt:lpstr>What is Coefficient of Friction?</vt:lpstr>
      <vt:lpstr>Definition of DCOF</vt:lpstr>
      <vt:lpstr>Definition of SCOF</vt:lpstr>
      <vt:lpstr>What is Coefficient of Friction?</vt:lpstr>
      <vt:lpstr>The Old Method: ASTM C1028 Static Coefficient of Friction</vt:lpstr>
      <vt:lpstr>PowerPoint Presentation</vt:lpstr>
      <vt:lpstr>PowerPoint Presentation</vt:lpstr>
      <vt:lpstr>The New Method: DCOF AcuTestSM </vt:lpstr>
      <vt:lpstr>New DCOF AcuTestSM Test Method</vt:lpstr>
      <vt:lpstr>Sensor Preparation Procedure</vt:lpstr>
      <vt:lpstr>Standard Tile for Sensor Verification</vt:lpstr>
      <vt:lpstr>What does all this mean?</vt:lpstr>
      <vt:lpstr>Changing from Static to Dynamic COF</vt:lpstr>
      <vt:lpstr>Static COF (Old Method) vs.  Dynamic COF (New Method)</vt:lpstr>
      <vt:lpstr>What About the “ADA Requirement”?</vt:lpstr>
      <vt:lpstr>What About the “ADA Requirement”?</vt:lpstr>
      <vt:lpstr>What About the “ADA Requirement”?</vt:lpstr>
      <vt:lpstr>Legal Issues with the Old Method</vt:lpstr>
      <vt:lpstr>For the first time ever…</vt:lpstr>
      <vt:lpstr>PowerPoint Presentation</vt:lpstr>
      <vt:lpstr>What About Ramps,  Exterior Applications, etc.?</vt:lpstr>
      <vt:lpstr>Tile in Exterior Applications</vt:lpstr>
      <vt:lpstr>Why DCOF AcuTest? You might ask…</vt:lpstr>
      <vt:lpstr>PowerPoint Presentation</vt:lpstr>
      <vt:lpstr>PowerPoint Presentation</vt:lpstr>
      <vt:lpstr>PowerPoint Presentation</vt:lpstr>
      <vt:lpstr>PowerPoint Presentation</vt:lpstr>
      <vt:lpstr>How Can the Standard be Used to Specify a Tile?</vt:lpstr>
      <vt:lpstr>PowerPoint Presentation</vt:lpstr>
      <vt:lpstr>PowerPoint Presentation</vt:lpstr>
      <vt:lpstr>PowerPoint Presentation</vt:lpstr>
      <vt:lpstr>Also in Section 6.2.2.1.10…</vt:lpstr>
      <vt:lpstr>Also in Section 6.2.2.1.10…</vt:lpstr>
      <vt:lpstr>How do we transition from the old to the new?</vt:lpstr>
      <vt:lpstr>Transitioning to the DCOF AcuTest</vt:lpstr>
      <vt:lpstr>PowerPoint Presentation</vt:lpstr>
      <vt:lpstr>PowerPoint Presentation</vt:lpstr>
      <vt:lpstr>PowerPoint Presentation</vt:lpstr>
      <vt:lpstr>Getting the Word Out…</vt:lpstr>
      <vt:lpstr>This new method can change the industry…</vt:lpstr>
      <vt:lpstr>Game Changer Ahead…</vt:lpstr>
      <vt:lpstr>The Game Changer!</vt:lpstr>
      <vt:lpstr>The Game Changer!</vt:lpstr>
    </vt:vector>
  </TitlesOfParts>
  <Company>Hanley Wood,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Hanley Wood</dc:title>
  <dc:creator>Julie Dubois</dc:creator>
  <cp:lastModifiedBy>DJ Liefer</cp:lastModifiedBy>
  <cp:revision>665</cp:revision>
  <cp:lastPrinted>2012-09-21T20:22:42Z</cp:lastPrinted>
  <dcterms:created xsi:type="dcterms:W3CDTF">2012-12-06T14:41:20Z</dcterms:created>
  <dcterms:modified xsi:type="dcterms:W3CDTF">2013-08-14T18:29:23Z</dcterms:modified>
</cp:coreProperties>
</file>